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00.xml" ContentType="application/vnd.openxmlformats-officedocument.presentationml.tags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.xml" ContentType="application/vnd.openxmlformats-officedocument.presentationml.tags+xml"/>
  <Override PartName="/ppt/tags/tag1010.xml" ContentType="application/vnd.openxmlformats-officedocument.presentationml.tags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tags/tag1019.xml" ContentType="application/vnd.openxmlformats-officedocument.presentationml.tags+xml"/>
  <Override PartName="/ppt/tags/tag102.xml" ContentType="application/vnd.openxmlformats-officedocument.presentationml.tags+xml"/>
  <Override PartName="/ppt/tags/tag1020.xml" ContentType="application/vnd.openxmlformats-officedocument.presentationml.tags+xml"/>
  <Override PartName="/ppt/tags/tag1021.xml" ContentType="application/vnd.openxmlformats-officedocument.presentationml.tags+xml"/>
  <Override PartName="/ppt/tags/tag1022.xml" ContentType="application/vnd.openxmlformats-officedocument.presentationml.tags+xml"/>
  <Override PartName="/ppt/tags/tag1023.xml" ContentType="application/vnd.openxmlformats-officedocument.presentationml.tags+xml"/>
  <Override PartName="/ppt/tags/tag1024.xml" ContentType="application/vnd.openxmlformats-officedocument.presentationml.tags+xml"/>
  <Override PartName="/ppt/tags/tag1025.xml" ContentType="application/vnd.openxmlformats-officedocument.presentationml.tags+xml"/>
  <Override PartName="/ppt/tags/tag1026.xml" ContentType="application/vnd.openxmlformats-officedocument.presentationml.tags+xml"/>
  <Override PartName="/ppt/tags/tag1027.xml" ContentType="application/vnd.openxmlformats-officedocument.presentationml.tags+xml"/>
  <Override PartName="/ppt/tags/tag1028.xml" ContentType="application/vnd.openxmlformats-officedocument.presentationml.tags+xml"/>
  <Override PartName="/ppt/tags/tag1029.xml" ContentType="application/vnd.openxmlformats-officedocument.presentationml.tags+xml"/>
  <Override PartName="/ppt/tags/tag103.xml" ContentType="application/vnd.openxmlformats-officedocument.presentationml.tags+xml"/>
  <Override PartName="/ppt/tags/tag1030.xml" ContentType="application/vnd.openxmlformats-officedocument.presentationml.tags+xml"/>
  <Override PartName="/ppt/tags/tag1031.xml" ContentType="application/vnd.openxmlformats-officedocument.presentationml.tags+xml"/>
  <Override PartName="/ppt/tags/tag1032.xml" ContentType="application/vnd.openxmlformats-officedocument.presentationml.tags+xml"/>
  <Override PartName="/ppt/tags/tag1033.xml" ContentType="application/vnd.openxmlformats-officedocument.presentationml.tags+xml"/>
  <Override PartName="/ppt/tags/tag1034.xml" ContentType="application/vnd.openxmlformats-officedocument.presentationml.tags+xml"/>
  <Override PartName="/ppt/tags/tag1035.xml" ContentType="application/vnd.openxmlformats-officedocument.presentationml.tags+xml"/>
  <Override PartName="/ppt/tags/tag1036.xml" ContentType="application/vnd.openxmlformats-officedocument.presentationml.tags+xml"/>
  <Override PartName="/ppt/tags/tag1037.xml" ContentType="application/vnd.openxmlformats-officedocument.presentationml.tags+xml"/>
  <Override PartName="/ppt/tags/tag1038.xml" ContentType="application/vnd.openxmlformats-officedocument.presentationml.tags+xml"/>
  <Override PartName="/ppt/tags/tag1039.xml" ContentType="application/vnd.openxmlformats-officedocument.presentationml.tags+xml"/>
  <Override PartName="/ppt/tags/tag104.xml" ContentType="application/vnd.openxmlformats-officedocument.presentationml.tags+xml"/>
  <Override PartName="/ppt/tags/tag1040.xml" ContentType="application/vnd.openxmlformats-officedocument.presentationml.tags+xml"/>
  <Override PartName="/ppt/tags/tag1041.xml" ContentType="application/vnd.openxmlformats-officedocument.presentationml.tags+xml"/>
  <Override PartName="/ppt/tags/tag1042.xml" ContentType="application/vnd.openxmlformats-officedocument.presentationml.tags+xml"/>
  <Override PartName="/ppt/tags/tag1043.xml" ContentType="application/vnd.openxmlformats-officedocument.presentationml.tags+xml"/>
  <Override PartName="/ppt/tags/tag1044.xml" ContentType="application/vnd.openxmlformats-officedocument.presentationml.tags+xml"/>
  <Override PartName="/ppt/tags/tag1045.xml" ContentType="application/vnd.openxmlformats-officedocument.presentationml.tags+xml"/>
  <Override PartName="/ppt/tags/tag1046.xml" ContentType="application/vnd.openxmlformats-officedocument.presentationml.tags+xml"/>
  <Override PartName="/ppt/tags/tag1047.xml" ContentType="application/vnd.openxmlformats-officedocument.presentationml.tags+xml"/>
  <Override PartName="/ppt/tags/tag1048.xml" ContentType="application/vnd.openxmlformats-officedocument.presentationml.tags+xml"/>
  <Override PartName="/ppt/tags/tag1049.xml" ContentType="application/vnd.openxmlformats-officedocument.presentationml.tags+xml"/>
  <Override PartName="/ppt/tags/tag105.xml" ContentType="application/vnd.openxmlformats-officedocument.presentationml.tags+xml"/>
  <Override PartName="/ppt/tags/tag1050.xml" ContentType="application/vnd.openxmlformats-officedocument.presentationml.tags+xml"/>
  <Override PartName="/ppt/tags/tag1051.xml" ContentType="application/vnd.openxmlformats-officedocument.presentationml.tags+xml"/>
  <Override PartName="/ppt/tags/tag1052.xml" ContentType="application/vnd.openxmlformats-officedocument.presentationml.tags+xml"/>
  <Override PartName="/ppt/tags/tag1053.xml" ContentType="application/vnd.openxmlformats-officedocument.presentationml.tags+xml"/>
  <Override PartName="/ppt/tags/tag1054.xml" ContentType="application/vnd.openxmlformats-officedocument.presentationml.tags+xml"/>
  <Override PartName="/ppt/tags/tag1055.xml" ContentType="application/vnd.openxmlformats-officedocument.presentationml.tags+xml"/>
  <Override PartName="/ppt/tags/tag1056.xml" ContentType="application/vnd.openxmlformats-officedocument.presentationml.tags+xml"/>
  <Override PartName="/ppt/tags/tag1057.xml" ContentType="application/vnd.openxmlformats-officedocument.presentationml.tags+xml"/>
  <Override PartName="/ppt/tags/tag1058.xml" ContentType="application/vnd.openxmlformats-officedocument.presentationml.tags+xml"/>
  <Override PartName="/ppt/tags/tag1059.xml" ContentType="application/vnd.openxmlformats-officedocument.presentationml.tags+xml"/>
  <Override PartName="/ppt/tags/tag106.xml" ContentType="application/vnd.openxmlformats-officedocument.presentationml.tags+xml"/>
  <Override PartName="/ppt/tags/tag1060.xml" ContentType="application/vnd.openxmlformats-officedocument.presentationml.tags+xml"/>
  <Override PartName="/ppt/tags/tag1061.xml" ContentType="application/vnd.openxmlformats-officedocument.presentationml.tags+xml"/>
  <Override PartName="/ppt/tags/tag1062.xml" ContentType="application/vnd.openxmlformats-officedocument.presentationml.tags+xml"/>
  <Override PartName="/ppt/tags/tag1063.xml" ContentType="application/vnd.openxmlformats-officedocument.presentationml.tags+xml"/>
  <Override PartName="/ppt/tags/tag1064.xml" ContentType="application/vnd.openxmlformats-officedocument.presentationml.tags+xml"/>
  <Override PartName="/ppt/tags/tag1065.xml" ContentType="application/vnd.openxmlformats-officedocument.presentationml.tags+xml"/>
  <Override PartName="/ppt/tags/tag1066.xml" ContentType="application/vnd.openxmlformats-officedocument.presentationml.tags+xml"/>
  <Override PartName="/ppt/tags/tag1067.xml" ContentType="application/vnd.openxmlformats-officedocument.presentationml.tags+xml"/>
  <Override PartName="/ppt/tags/tag1068.xml" ContentType="application/vnd.openxmlformats-officedocument.presentationml.tags+xml"/>
  <Override PartName="/ppt/tags/tag1069.xml" ContentType="application/vnd.openxmlformats-officedocument.presentationml.tags+xml"/>
  <Override PartName="/ppt/tags/tag107.xml" ContentType="application/vnd.openxmlformats-officedocument.presentationml.tags+xml"/>
  <Override PartName="/ppt/tags/tag1070.xml" ContentType="application/vnd.openxmlformats-officedocument.presentationml.tags+xml"/>
  <Override PartName="/ppt/tags/tag1071.xml" ContentType="application/vnd.openxmlformats-officedocument.presentationml.tags+xml"/>
  <Override PartName="/ppt/tags/tag1072.xml" ContentType="application/vnd.openxmlformats-officedocument.presentationml.tags+xml"/>
  <Override PartName="/ppt/tags/tag1073.xml" ContentType="application/vnd.openxmlformats-officedocument.presentationml.tags+xml"/>
  <Override PartName="/ppt/tags/tag1074.xml" ContentType="application/vnd.openxmlformats-officedocument.presentationml.tags+xml"/>
  <Override PartName="/ppt/tags/tag1075.xml" ContentType="application/vnd.openxmlformats-officedocument.presentationml.tags+xml"/>
  <Override PartName="/ppt/tags/tag1076.xml" ContentType="application/vnd.openxmlformats-officedocument.presentationml.tags+xml"/>
  <Override PartName="/ppt/tags/tag1077.xml" ContentType="application/vnd.openxmlformats-officedocument.presentationml.tags+xml"/>
  <Override PartName="/ppt/tags/tag1078.xml" ContentType="application/vnd.openxmlformats-officedocument.presentationml.tags+xml"/>
  <Override PartName="/ppt/tags/tag1079.xml" ContentType="application/vnd.openxmlformats-officedocument.presentationml.tags+xml"/>
  <Override PartName="/ppt/tags/tag108.xml" ContentType="application/vnd.openxmlformats-officedocument.presentationml.tags+xml"/>
  <Override PartName="/ppt/tags/tag1080.xml" ContentType="application/vnd.openxmlformats-officedocument.presentationml.tags+xml"/>
  <Override PartName="/ppt/tags/tag1081.xml" ContentType="application/vnd.openxmlformats-officedocument.presentationml.tags+xml"/>
  <Override PartName="/ppt/tags/tag1082.xml" ContentType="application/vnd.openxmlformats-officedocument.presentationml.tags+xml"/>
  <Override PartName="/ppt/tags/tag1083.xml" ContentType="application/vnd.openxmlformats-officedocument.presentationml.tags+xml"/>
  <Override PartName="/ppt/tags/tag1084.xml" ContentType="application/vnd.openxmlformats-officedocument.presentationml.tags+xml"/>
  <Override PartName="/ppt/tags/tag1085.xml" ContentType="application/vnd.openxmlformats-officedocument.presentationml.tags+xml"/>
  <Override PartName="/ppt/tags/tag1086.xml" ContentType="application/vnd.openxmlformats-officedocument.presentationml.tags+xml"/>
  <Override PartName="/ppt/tags/tag1087.xml" ContentType="application/vnd.openxmlformats-officedocument.presentationml.tags+xml"/>
  <Override PartName="/ppt/tags/tag1088.xml" ContentType="application/vnd.openxmlformats-officedocument.presentationml.tags+xml"/>
  <Override PartName="/ppt/tags/tag1089.xml" ContentType="application/vnd.openxmlformats-officedocument.presentationml.tags+xml"/>
  <Override PartName="/ppt/tags/tag109.xml" ContentType="application/vnd.openxmlformats-officedocument.presentationml.tags+xml"/>
  <Override PartName="/ppt/tags/tag1090.xml" ContentType="application/vnd.openxmlformats-officedocument.presentationml.tags+xml"/>
  <Override PartName="/ppt/tags/tag1091.xml" ContentType="application/vnd.openxmlformats-officedocument.presentationml.tags+xml"/>
  <Override PartName="/ppt/tags/tag1092.xml" ContentType="application/vnd.openxmlformats-officedocument.presentationml.tags+xml"/>
  <Override PartName="/ppt/tags/tag1093.xml" ContentType="application/vnd.openxmlformats-officedocument.presentationml.tags+xml"/>
  <Override PartName="/ppt/tags/tag1094.xml" ContentType="application/vnd.openxmlformats-officedocument.presentationml.tags+xml"/>
  <Override PartName="/ppt/tags/tag1095.xml" ContentType="application/vnd.openxmlformats-officedocument.presentationml.tags+xml"/>
  <Override PartName="/ppt/tags/tag1096.xml" ContentType="application/vnd.openxmlformats-officedocument.presentationml.tags+xml"/>
  <Override PartName="/ppt/tags/tag1097.xml" ContentType="application/vnd.openxmlformats-officedocument.presentationml.tags+xml"/>
  <Override PartName="/ppt/tags/tag1098.xml" ContentType="application/vnd.openxmlformats-officedocument.presentationml.tags+xml"/>
  <Override PartName="/ppt/tags/tag109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00.xml" ContentType="application/vnd.openxmlformats-officedocument.presentationml.tags+xml"/>
  <Override PartName="/ppt/tags/tag1101.xml" ContentType="application/vnd.openxmlformats-officedocument.presentationml.tags+xml"/>
  <Override PartName="/ppt/tags/tag1102.xml" ContentType="application/vnd.openxmlformats-officedocument.presentationml.tags+xml"/>
  <Override PartName="/ppt/tags/tag1103.xml" ContentType="application/vnd.openxmlformats-officedocument.presentationml.tags+xml"/>
  <Override PartName="/ppt/tags/tag1104.xml" ContentType="application/vnd.openxmlformats-officedocument.presentationml.tags+xml"/>
  <Override PartName="/ppt/tags/tag1105.xml" ContentType="application/vnd.openxmlformats-officedocument.presentationml.tags+xml"/>
  <Override PartName="/ppt/tags/tag1106.xml" ContentType="application/vnd.openxmlformats-officedocument.presentationml.tags+xml"/>
  <Override PartName="/ppt/tags/tag1107.xml" ContentType="application/vnd.openxmlformats-officedocument.presentationml.tags+xml"/>
  <Override PartName="/ppt/tags/tag1108.xml" ContentType="application/vnd.openxmlformats-officedocument.presentationml.tags+xml"/>
  <Override PartName="/ppt/tags/tag1109.xml" ContentType="application/vnd.openxmlformats-officedocument.presentationml.tags+xml"/>
  <Override PartName="/ppt/tags/tag111.xml" ContentType="application/vnd.openxmlformats-officedocument.presentationml.tags+xml"/>
  <Override PartName="/ppt/tags/tag1110.xml" ContentType="application/vnd.openxmlformats-officedocument.presentationml.tags+xml"/>
  <Override PartName="/ppt/tags/tag1111.xml" ContentType="application/vnd.openxmlformats-officedocument.presentationml.tags+xml"/>
  <Override PartName="/ppt/tags/tag1112.xml" ContentType="application/vnd.openxmlformats-officedocument.presentationml.tags+xml"/>
  <Override PartName="/ppt/tags/tag1113.xml" ContentType="application/vnd.openxmlformats-officedocument.presentationml.tags+xml"/>
  <Override PartName="/ppt/tags/tag1114.xml" ContentType="application/vnd.openxmlformats-officedocument.presentationml.tags+xml"/>
  <Override PartName="/ppt/tags/tag1115.xml" ContentType="application/vnd.openxmlformats-officedocument.presentationml.tags+xml"/>
  <Override PartName="/ppt/tags/tag1116.xml" ContentType="application/vnd.openxmlformats-officedocument.presentationml.tags+xml"/>
  <Override PartName="/ppt/tags/tag1117.xml" ContentType="application/vnd.openxmlformats-officedocument.presentationml.tags+xml"/>
  <Override PartName="/ppt/tags/tag1118.xml" ContentType="application/vnd.openxmlformats-officedocument.presentationml.tags+xml"/>
  <Override PartName="/ppt/tags/tag1119.xml" ContentType="application/vnd.openxmlformats-officedocument.presentationml.tags+xml"/>
  <Override PartName="/ppt/tags/tag112.xml" ContentType="application/vnd.openxmlformats-officedocument.presentationml.tags+xml"/>
  <Override PartName="/ppt/tags/tag1120.xml" ContentType="application/vnd.openxmlformats-officedocument.presentationml.tags+xml"/>
  <Override PartName="/ppt/tags/tag1121.xml" ContentType="application/vnd.openxmlformats-officedocument.presentationml.tags+xml"/>
  <Override PartName="/ppt/tags/tag1122.xml" ContentType="application/vnd.openxmlformats-officedocument.presentationml.tags+xml"/>
  <Override PartName="/ppt/tags/tag1123.xml" ContentType="application/vnd.openxmlformats-officedocument.presentationml.tags+xml"/>
  <Override PartName="/ppt/tags/tag1124.xml" ContentType="application/vnd.openxmlformats-officedocument.presentationml.tags+xml"/>
  <Override PartName="/ppt/tags/tag1125.xml" ContentType="application/vnd.openxmlformats-officedocument.presentationml.tags+xml"/>
  <Override PartName="/ppt/tags/tag1126.xml" ContentType="application/vnd.openxmlformats-officedocument.presentationml.tags+xml"/>
  <Override PartName="/ppt/tags/tag1127.xml" ContentType="application/vnd.openxmlformats-officedocument.presentationml.tags+xml"/>
  <Override PartName="/ppt/tags/tag1128.xml" ContentType="application/vnd.openxmlformats-officedocument.presentationml.tags+xml"/>
  <Override PartName="/ppt/tags/tag1129.xml" ContentType="application/vnd.openxmlformats-officedocument.presentationml.tags+xml"/>
  <Override PartName="/ppt/tags/tag113.xml" ContentType="application/vnd.openxmlformats-officedocument.presentationml.tags+xml"/>
  <Override PartName="/ppt/tags/tag1130.xml" ContentType="application/vnd.openxmlformats-officedocument.presentationml.tags+xml"/>
  <Override PartName="/ppt/tags/tag1131.xml" ContentType="application/vnd.openxmlformats-officedocument.presentationml.tags+xml"/>
  <Override PartName="/ppt/tags/tag1132.xml" ContentType="application/vnd.openxmlformats-officedocument.presentationml.tags+xml"/>
  <Override PartName="/ppt/tags/tag1133.xml" ContentType="application/vnd.openxmlformats-officedocument.presentationml.tags+xml"/>
  <Override PartName="/ppt/tags/tag1134.xml" ContentType="application/vnd.openxmlformats-officedocument.presentationml.tags+xml"/>
  <Override PartName="/ppt/tags/tag1135.xml" ContentType="application/vnd.openxmlformats-officedocument.presentationml.tags+xml"/>
  <Override PartName="/ppt/tags/tag1136.xml" ContentType="application/vnd.openxmlformats-officedocument.presentationml.tags+xml"/>
  <Override PartName="/ppt/tags/tag1137.xml" ContentType="application/vnd.openxmlformats-officedocument.presentationml.tags+xml"/>
  <Override PartName="/ppt/tags/tag1138.xml" ContentType="application/vnd.openxmlformats-officedocument.presentationml.tags+xml"/>
  <Override PartName="/ppt/tags/tag1139.xml" ContentType="application/vnd.openxmlformats-officedocument.presentationml.tags+xml"/>
  <Override PartName="/ppt/tags/tag114.xml" ContentType="application/vnd.openxmlformats-officedocument.presentationml.tags+xml"/>
  <Override PartName="/ppt/tags/tag1140.xml" ContentType="application/vnd.openxmlformats-officedocument.presentationml.tags+xml"/>
  <Override PartName="/ppt/tags/tag1141.xml" ContentType="application/vnd.openxmlformats-officedocument.presentationml.tags+xml"/>
  <Override PartName="/ppt/tags/tag1142.xml" ContentType="application/vnd.openxmlformats-officedocument.presentationml.tags+xml"/>
  <Override PartName="/ppt/tags/tag1143.xml" ContentType="application/vnd.openxmlformats-officedocument.presentationml.tags+xml"/>
  <Override PartName="/ppt/tags/tag1144.xml" ContentType="application/vnd.openxmlformats-officedocument.presentationml.tags+xml"/>
  <Override PartName="/ppt/tags/tag1145.xml" ContentType="application/vnd.openxmlformats-officedocument.presentationml.tags+xml"/>
  <Override PartName="/ppt/tags/tag1146.xml" ContentType="application/vnd.openxmlformats-officedocument.presentationml.tags+xml"/>
  <Override PartName="/ppt/tags/tag1147.xml" ContentType="application/vnd.openxmlformats-officedocument.presentationml.tags+xml"/>
  <Override PartName="/ppt/tags/tag1148.xml" ContentType="application/vnd.openxmlformats-officedocument.presentationml.tags+xml"/>
  <Override PartName="/ppt/tags/tag1149.xml" ContentType="application/vnd.openxmlformats-officedocument.presentationml.tags+xml"/>
  <Override PartName="/ppt/tags/tag115.xml" ContentType="application/vnd.openxmlformats-officedocument.presentationml.tags+xml"/>
  <Override PartName="/ppt/tags/tag1150.xml" ContentType="application/vnd.openxmlformats-officedocument.presentationml.tags+xml"/>
  <Override PartName="/ppt/tags/tag1151.xml" ContentType="application/vnd.openxmlformats-officedocument.presentationml.tags+xml"/>
  <Override PartName="/ppt/tags/tag1152.xml" ContentType="application/vnd.openxmlformats-officedocument.presentationml.tags+xml"/>
  <Override PartName="/ppt/tags/tag1153.xml" ContentType="application/vnd.openxmlformats-officedocument.presentationml.tags+xml"/>
  <Override PartName="/ppt/tags/tag1154.xml" ContentType="application/vnd.openxmlformats-officedocument.presentationml.tags+xml"/>
  <Override PartName="/ppt/tags/tag1155.xml" ContentType="application/vnd.openxmlformats-officedocument.presentationml.tags+xml"/>
  <Override PartName="/ppt/tags/tag1156.xml" ContentType="application/vnd.openxmlformats-officedocument.presentationml.tags+xml"/>
  <Override PartName="/ppt/tags/tag1157.xml" ContentType="application/vnd.openxmlformats-officedocument.presentationml.tags+xml"/>
  <Override PartName="/ppt/tags/tag1158.xml" ContentType="application/vnd.openxmlformats-officedocument.presentationml.tags+xml"/>
  <Override PartName="/ppt/tags/tag1159.xml" ContentType="application/vnd.openxmlformats-officedocument.presentationml.tags+xml"/>
  <Override PartName="/ppt/tags/tag116.xml" ContentType="application/vnd.openxmlformats-officedocument.presentationml.tags+xml"/>
  <Override PartName="/ppt/tags/tag1160.xml" ContentType="application/vnd.openxmlformats-officedocument.presentationml.tags+xml"/>
  <Override PartName="/ppt/tags/tag1161.xml" ContentType="application/vnd.openxmlformats-officedocument.presentationml.tags+xml"/>
  <Override PartName="/ppt/tags/tag1162.xml" ContentType="application/vnd.openxmlformats-officedocument.presentationml.tags+xml"/>
  <Override PartName="/ppt/tags/tag1163.xml" ContentType="application/vnd.openxmlformats-officedocument.presentationml.tags+xml"/>
  <Override PartName="/ppt/tags/tag1164.xml" ContentType="application/vnd.openxmlformats-officedocument.presentationml.tags+xml"/>
  <Override PartName="/ppt/tags/tag1165.xml" ContentType="application/vnd.openxmlformats-officedocument.presentationml.tags+xml"/>
  <Override PartName="/ppt/tags/tag1166.xml" ContentType="application/vnd.openxmlformats-officedocument.presentationml.tags+xml"/>
  <Override PartName="/ppt/tags/tag1167.xml" ContentType="application/vnd.openxmlformats-officedocument.presentationml.tags+xml"/>
  <Override PartName="/ppt/tags/tag1168.xml" ContentType="application/vnd.openxmlformats-officedocument.presentationml.tags+xml"/>
  <Override PartName="/ppt/tags/tag1169.xml" ContentType="application/vnd.openxmlformats-officedocument.presentationml.tags+xml"/>
  <Override PartName="/ppt/tags/tag117.xml" ContentType="application/vnd.openxmlformats-officedocument.presentationml.tags+xml"/>
  <Override PartName="/ppt/tags/tag1170.xml" ContentType="application/vnd.openxmlformats-officedocument.presentationml.tags+xml"/>
  <Override PartName="/ppt/tags/tag1171.xml" ContentType="application/vnd.openxmlformats-officedocument.presentationml.tags+xml"/>
  <Override PartName="/ppt/tags/tag1172.xml" ContentType="application/vnd.openxmlformats-officedocument.presentationml.tags+xml"/>
  <Override PartName="/ppt/tags/tag1173.xml" ContentType="application/vnd.openxmlformats-officedocument.presentationml.tags+xml"/>
  <Override PartName="/ppt/tags/tag1174.xml" ContentType="application/vnd.openxmlformats-officedocument.presentationml.tags+xml"/>
  <Override PartName="/ppt/tags/tag1175.xml" ContentType="application/vnd.openxmlformats-officedocument.presentationml.tags+xml"/>
  <Override PartName="/ppt/tags/tag1176.xml" ContentType="application/vnd.openxmlformats-officedocument.presentationml.tags+xml"/>
  <Override PartName="/ppt/tags/tag1177.xml" ContentType="application/vnd.openxmlformats-officedocument.presentationml.tags+xml"/>
  <Override PartName="/ppt/tags/tag1178.xml" ContentType="application/vnd.openxmlformats-officedocument.presentationml.tags+xml"/>
  <Override PartName="/ppt/tags/tag1179.xml" ContentType="application/vnd.openxmlformats-officedocument.presentationml.tags+xml"/>
  <Override PartName="/ppt/tags/tag118.xml" ContentType="application/vnd.openxmlformats-officedocument.presentationml.tags+xml"/>
  <Override PartName="/ppt/tags/tag1180.xml" ContentType="application/vnd.openxmlformats-officedocument.presentationml.tags+xml"/>
  <Override PartName="/ppt/tags/tag1181.xml" ContentType="application/vnd.openxmlformats-officedocument.presentationml.tags+xml"/>
  <Override PartName="/ppt/tags/tag1182.xml" ContentType="application/vnd.openxmlformats-officedocument.presentationml.tags+xml"/>
  <Override PartName="/ppt/tags/tag1183.xml" ContentType="application/vnd.openxmlformats-officedocument.presentationml.tags+xml"/>
  <Override PartName="/ppt/tags/tag1184.xml" ContentType="application/vnd.openxmlformats-officedocument.presentationml.tags+xml"/>
  <Override PartName="/ppt/tags/tag1185.xml" ContentType="application/vnd.openxmlformats-officedocument.presentationml.tags+xml"/>
  <Override PartName="/ppt/tags/tag1186.xml" ContentType="application/vnd.openxmlformats-officedocument.presentationml.tags+xml"/>
  <Override PartName="/ppt/tags/tag1187.xml" ContentType="application/vnd.openxmlformats-officedocument.presentationml.tags+xml"/>
  <Override PartName="/ppt/tags/tag1188.xml" ContentType="application/vnd.openxmlformats-officedocument.presentationml.tags+xml"/>
  <Override PartName="/ppt/tags/tag1189.xml" ContentType="application/vnd.openxmlformats-officedocument.presentationml.tags+xml"/>
  <Override PartName="/ppt/tags/tag119.xml" ContentType="application/vnd.openxmlformats-officedocument.presentationml.tags+xml"/>
  <Override PartName="/ppt/tags/tag1190.xml" ContentType="application/vnd.openxmlformats-officedocument.presentationml.tags+xml"/>
  <Override PartName="/ppt/tags/tag1191.xml" ContentType="application/vnd.openxmlformats-officedocument.presentationml.tags+xml"/>
  <Override PartName="/ppt/tags/tag1192.xml" ContentType="application/vnd.openxmlformats-officedocument.presentationml.tags+xml"/>
  <Override PartName="/ppt/tags/tag1193.xml" ContentType="application/vnd.openxmlformats-officedocument.presentationml.tags+xml"/>
  <Override PartName="/ppt/tags/tag1194.xml" ContentType="application/vnd.openxmlformats-officedocument.presentationml.tags+xml"/>
  <Override PartName="/ppt/tags/tag1195.xml" ContentType="application/vnd.openxmlformats-officedocument.presentationml.tags+xml"/>
  <Override PartName="/ppt/tags/tag1196.xml" ContentType="application/vnd.openxmlformats-officedocument.presentationml.tags+xml"/>
  <Override PartName="/ppt/tags/tag1197.xml" ContentType="application/vnd.openxmlformats-officedocument.presentationml.tags+xml"/>
  <Override PartName="/ppt/tags/tag1198.xml" ContentType="application/vnd.openxmlformats-officedocument.presentationml.tags+xml"/>
  <Override PartName="/ppt/tags/tag119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00.xml" ContentType="application/vnd.openxmlformats-officedocument.presentationml.tags+xml"/>
  <Override PartName="/ppt/tags/tag1201.xml" ContentType="application/vnd.openxmlformats-officedocument.presentationml.tags+xml"/>
  <Override PartName="/ppt/tags/tag1202.xml" ContentType="application/vnd.openxmlformats-officedocument.presentationml.tags+xml"/>
  <Override PartName="/ppt/tags/tag1203.xml" ContentType="application/vnd.openxmlformats-officedocument.presentationml.tags+xml"/>
  <Override PartName="/ppt/tags/tag1204.xml" ContentType="application/vnd.openxmlformats-officedocument.presentationml.tags+xml"/>
  <Override PartName="/ppt/tags/tag1205.xml" ContentType="application/vnd.openxmlformats-officedocument.presentationml.tags+xml"/>
  <Override PartName="/ppt/tags/tag1206.xml" ContentType="application/vnd.openxmlformats-officedocument.presentationml.tags+xml"/>
  <Override PartName="/ppt/tags/tag1207.xml" ContentType="application/vnd.openxmlformats-officedocument.presentationml.tags+xml"/>
  <Override PartName="/ppt/tags/tag1208.xml" ContentType="application/vnd.openxmlformats-officedocument.presentationml.tags+xml"/>
  <Override PartName="/ppt/tags/tag1209.xml" ContentType="application/vnd.openxmlformats-officedocument.presentationml.tags+xml"/>
  <Override PartName="/ppt/tags/tag121.xml" ContentType="application/vnd.openxmlformats-officedocument.presentationml.tags+xml"/>
  <Override PartName="/ppt/tags/tag1210.xml" ContentType="application/vnd.openxmlformats-officedocument.presentationml.tags+xml"/>
  <Override PartName="/ppt/tags/tag1211.xml" ContentType="application/vnd.openxmlformats-officedocument.presentationml.tags+xml"/>
  <Override PartName="/ppt/tags/tag1212.xml" ContentType="application/vnd.openxmlformats-officedocument.presentationml.tags+xml"/>
  <Override PartName="/ppt/tags/tag1213.xml" ContentType="application/vnd.openxmlformats-officedocument.presentationml.tags+xml"/>
  <Override PartName="/ppt/tags/tag1214.xml" ContentType="application/vnd.openxmlformats-officedocument.presentationml.tags+xml"/>
  <Override PartName="/ppt/tags/tag1215.xml" ContentType="application/vnd.openxmlformats-officedocument.presentationml.tags+xml"/>
  <Override PartName="/ppt/tags/tag1216.xml" ContentType="application/vnd.openxmlformats-officedocument.presentationml.tags+xml"/>
  <Override PartName="/ppt/tags/tag1217.xml" ContentType="application/vnd.openxmlformats-officedocument.presentationml.tags+xml"/>
  <Override PartName="/ppt/tags/tag1218.xml" ContentType="application/vnd.openxmlformats-officedocument.presentationml.tags+xml"/>
  <Override PartName="/ppt/tags/tag1219.xml" ContentType="application/vnd.openxmlformats-officedocument.presentationml.tags+xml"/>
  <Override PartName="/ppt/tags/tag122.xml" ContentType="application/vnd.openxmlformats-officedocument.presentationml.tags+xml"/>
  <Override PartName="/ppt/tags/tag1220.xml" ContentType="application/vnd.openxmlformats-officedocument.presentationml.tags+xml"/>
  <Override PartName="/ppt/tags/tag1221.xml" ContentType="application/vnd.openxmlformats-officedocument.presentationml.tags+xml"/>
  <Override PartName="/ppt/tags/tag1222.xml" ContentType="application/vnd.openxmlformats-officedocument.presentationml.tags+xml"/>
  <Override PartName="/ppt/tags/tag1223.xml" ContentType="application/vnd.openxmlformats-officedocument.presentationml.tags+xml"/>
  <Override PartName="/ppt/tags/tag1224.xml" ContentType="application/vnd.openxmlformats-officedocument.presentationml.tags+xml"/>
  <Override PartName="/ppt/tags/tag1225.xml" ContentType="application/vnd.openxmlformats-officedocument.presentationml.tags+xml"/>
  <Override PartName="/ppt/tags/tag1226.xml" ContentType="application/vnd.openxmlformats-officedocument.presentationml.tags+xml"/>
  <Override PartName="/ppt/tags/tag1227.xml" ContentType="application/vnd.openxmlformats-officedocument.presentationml.tags+xml"/>
  <Override PartName="/ppt/tags/tag1228.xml" ContentType="application/vnd.openxmlformats-officedocument.presentationml.tags+xml"/>
  <Override PartName="/ppt/tags/tag1229.xml" ContentType="application/vnd.openxmlformats-officedocument.presentationml.tags+xml"/>
  <Override PartName="/ppt/tags/tag123.xml" ContentType="application/vnd.openxmlformats-officedocument.presentationml.tags+xml"/>
  <Override PartName="/ppt/tags/tag1230.xml" ContentType="application/vnd.openxmlformats-officedocument.presentationml.tags+xml"/>
  <Override PartName="/ppt/tags/tag1231.xml" ContentType="application/vnd.openxmlformats-officedocument.presentationml.tags+xml"/>
  <Override PartName="/ppt/tags/tag1232.xml" ContentType="application/vnd.openxmlformats-officedocument.presentationml.tags+xml"/>
  <Override PartName="/ppt/tags/tag1233.xml" ContentType="application/vnd.openxmlformats-officedocument.presentationml.tags+xml"/>
  <Override PartName="/ppt/tags/tag1234.xml" ContentType="application/vnd.openxmlformats-officedocument.presentationml.tags+xml"/>
  <Override PartName="/ppt/tags/tag1235.xml" ContentType="application/vnd.openxmlformats-officedocument.presentationml.tags+xml"/>
  <Override PartName="/ppt/tags/tag1236.xml" ContentType="application/vnd.openxmlformats-officedocument.presentationml.tags+xml"/>
  <Override PartName="/ppt/tags/tag1237.xml" ContentType="application/vnd.openxmlformats-officedocument.presentationml.tags+xml"/>
  <Override PartName="/ppt/tags/tag1238.xml" ContentType="application/vnd.openxmlformats-officedocument.presentationml.tags+xml"/>
  <Override PartName="/ppt/tags/tag1239.xml" ContentType="application/vnd.openxmlformats-officedocument.presentationml.tags+xml"/>
  <Override PartName="/ppt/tags/tag124.xml" ContentType="application/vnd.openxmlformats-officedocument.presentationml.tags+xml"/>
  <Override PartName="/ppt/tags/tag1240.xml" ContentType="application/vnd.openxmlformats-officedocument.presentationml.tags+xml"/>
  <Override PartName="/ppt/tags/tag1241.xml" ContentType="application/vnd.openxmlformats-officedocument.presentationml.tags+xml"/>
  <Override PartName="/ppt/tags/tag1242.xml" ContentType="application/vnd.openxmlformats-officedocument.presentationml.tags+xml"/>
  <Override PartName="/ppt/tags/tag1243.xml" ContentType="application/vnd.openxmlformats-officedocument.presentationml.tags+xml"/>
  <Override PartName="/ppt/tags/tag1244.xml" ContentType="application/vnd.openxmlformats-officedocument.presentationml.tags+xml"/>
  <Override PartName="/ppt/tags/tag1245.xml" ContentType="application/vnd.openxmlformats-officedocument.presentationml.tags+xml"/>
  <Override PartName="/ppt/tags/tag1246.xml" ContentType="application/vnd.openxmlformats-officedocument.presentationml.tags+xml"/>
  <Override PartName="/ppt/tags/tag1247.xml" ContentType="application/vnd.openxmlformats-officedocument.presentationml.tags+xml"/>
  <Override PartName="/ppt/tags/tag1248.xml" ContentType="application/vnd.openxmlformats-officedocument.presentationml.tags+xml"/>
  <Override PartName="/ppt/tags/tag1249.xml" ContentType="application/vnd.openxmlformats-officedocument.presentationml.tags+xml"/>
  <Override PartName="/ppt/tags/tag125.xml" ContentType="application/vnd.openxmlformats-officedocument.presentationml.tags+xml"/>
  <Override PartName="/ppt/tags/tag1250.xml" ContentType="application/vnd.openxmlformats-officedocument.presentationml.tags+xml"/>
  <Override PartName="/ppt/tags/tag1251.xml" ContentType="application/vnd.openxmlformats-officedocument.presentationml.tags+xml"/>
  <Override PartName="/ppt/tags/tag1252.xml" ContentType="application/vnd.openxmlformats-officedocument.presentationml.tags+xml"/>
  <Override PartName="/ppt/tags/tag1253.xml" ContentType="application/vnd.openxmlformats-officedocument.presentationml.tags+xml"/>
  <Override PartName="/ppt/tags/tag1254.xml" ContentType="application/vnd.openxmlformats-officedocument.presentationml.tags+xml"/>
  <Override PartName="/ppt/tags/tag1255.xml" ContentType="application/vnd.openxmlformats-officedocument.presentationml.tags+xml"/>
  <Override PartName="/ppt/tags/tag1256.xml" ContentType="application/vnd.openxmlformats-officedocument.presentationml.tags+xml"/>
  <Override PartName="/ppt/tags/tag1257.xml" ContentType="application/vnd.openxmlformats-officedocument.presentationml.tags+xml"/>
  <Override PartName="/ppt/tags/tag1258.xml" ContentType="application/vnd.openxmlformats-officedocument.presentationml.tags+xml"/>
  <Override PartName="/ppt/tags/tag1259.xml" ContentType="application/vnd.openxmlformats-officedocument.presentationml.tags+xml"/>
  <Override PartName="/ppt/tags/tag126.xml" ContentType="application/vnd.openxmlformats-officedocument.presentationml.tags+xml"/>
  <Override PartName="/ppt/tags/tag1260.xml" ContentType="application/vnd.openxmlformats-officedocument.presentationml.tags+xml"/>
  <Override PartName="/ppt/tags/tag1261.xml" ContentType="application/vnd.openxmlformats-officedocument.presentationml.tags+xml"/>
  <Override PartName="/ppt/tags/tag1262.xml" ContentType="application/vnd.openxmlformats-officedocument.presentationml.tags+xml"/>
  <Override PartName="/ppt/tags/tag1263.xml" ContentType="application/vnd.openxmlformats-officedocument.presentationml.tags+xml"/>
  <Override PartName="/ppt/tags/tag1264.xml" ContentType="application/vnd.openxmlformats-officedocument.presentationml.tags+xml"/>
  <Override PartName="/ppt/tags/tag1265.xml" ContentType="application/vnd.openxmlformats-officedocument.presentationml.tags+xml"/>
  <Override PartName="/ppt/tags/tag1266.xml" ContentType="application/vnd.openxmlformats-officedocument.presentationml.tags+xml"/>
  <Override PartName="/ppt/tags/tag1267.xml" ContentType="application/vnd.openxmlformats-officedocument.presentationml.tags+xml"/>
  <Override PartName="/ppt/tags/tag1268.xml" ContentType="application/vnd.openxmlformats-officedocument.presentationml.tags+xml"/>
  <Override PartName="/ppt/tags/tag1269.xml" ContentType="application/vnd.openxmlformats-officedocument.presentationml.tags+xml"/>
  <Override PartName="/ppt/tags/tag127.xml" ContentType="application/vnd.openxmlformats-officedocument.presentationml.tags+xml"/>
  <Override PartName="/ppt/tags/tag1270.xml" ContentType="application/vnd.openxmlformats-officedocument.presentationml.tags+xml"/>
  <Override PartName="/ppt/tags/tag1271.xml" ContentType="application/vnd.openxmlformats-officedocument.presentationml.tags+xml"/>
  <Override PartName="/ppt/tags/tag1272.xml" ContentType="application/vnd.openxmlformats-officedocument.presentationml.tags+xml"/>
  <Override PartName="/ppt/tags/tag1273.xml" ContentType="application/vnd.openxmlformats-officedocument.presentationml.tags+xml"/>
  <Override PartName="/ppt/tags/tag1274.xml" ContentType="application/vnd.openxmlformats-officedocument.presentationml.tags+xml"/>
  <Override PartName="/ppt/tags/tag1275.xml" ContentType="application/vnd.openxmlformats-officedocument.presentationml.tags+xml"/>
  <Override PartName="/ppt/tags/tag1276.xml" ContentType="application/vnd.openxmlformats-officedocument.presentationml.tags+xml"/>
  <Override PartName="/ppt/tags/tag1277.xml" ContentType="application/vnd.openxmlformats-officedocument.presentationml.tags+xml"/>
  <Override PartName="/ppt/tags/tag1278.xml" ContentType="application/vnd.openxmlformats-officedocument.presentationml.tags+xml"/>
  <Override PartName="/ppt/tags/tag1279.xml" ContentType="application/vnd.openxmlformats-officedocument.presentationml.tags+xml"/>
  <Override PartName="/ppt/tags/tag128.xml" ContentType="application/vnd.openxmlformats-officedocument.presentationml.tags+xml"/>
  <Override PartName="/ppt/tags/tag1280.xml" ContentType="application/vnd.openxmlformats-officedocument.presentationml.tags+xml"/>
  <Override PartName="/ppt/tags/tag1281.xml" ContentType="application/vnd.openxmlformats-officedocument.presentationml.tags+xml"/>
  <Override PartName="/ppt/tags/tag1282.xml" ContentType="application/vnd.openxmlformats-officedocument.presentationml.tags+xml"/>
  <Override PartName="/ppt/tags/tag1283.xml" ContentType="application/vnd.openxmlformats-officedocument.presentationml.tags+xml"/>
  <Override PartName="/ppt/tags/tag1284.xml" ContentType="application/vnd.openxmlformats-officedocument.presentationml.tags+xml"/>
  <Override PartName="/ppt/tags/tag1285.xml" ContentType="application/vnd.openxmlformats-officedocument.presentationml.tags+xml"/>
  <Override PartName="/ppt/tags/tag1286.xml" ContentType="application/vnd.openxmlformats-officedocument.presentationml.tags+xml"/>
  <Override PartName="/ppt/tags/tag1287.xml" ContentType="application/vnd.openxmlformats-officedocument.presentationml.tags+xml"/>
  <Override PartName="/ppt/tags/tag1288.xml" ContentType="application/vnd.openxmlformats-officedocument.presentationml.tags+xml"/>
  <Override PartName="/ppt/tags/tag1289.xml" ContentType="application/vnd.openxmlformats-officedocument.presentationml.tags+xml"/>
  <Override PartName="/ppt/tags/tag129.xml" ContentType="application/vnd.openxmlformats-officedocument.presentationml.tags+xml"/>
  <Override PartName="/ppt/tags/tag1290.xml" ContentType="application/vnd.openxmlformats-officedocument.presentationml.tags+xml"/>
  <Override PartName="/ppt/tags/tag1291.xml" ContentType="application/vnd.openxmlformats-officedocument.presentationml.tags+xml"/>
  <Override PartName="/ppt/tags/tag1292.xml" ContentType="application/vnd.openxmlformats-officedocument.presentationml.tags+xml"/>
  <Override PartName="/ppt/tags/tag1293.xml" ContentType="application/vnd.openxmlformats-officedocument.presentationml.tags+xml"/>
  <Override PartName="/ppt/tags/tag1294.xml" ContentType="application/vnd.openxmlformats-officedocument.presentationml.tags+xml"/>
  <Override PartName="/ppt/tags/tag1295.xml" ContentType="application/vnd.openxmlformats-officedocument.presentationml.tags+xml"/>
  <Override PartName="/ppt/tags/tag1296.xml" ContentType="application/vnd.openxmlformats-officedocument.presentationml.tags+xml"/>
  <Override PartName="/ppt/tags/tag1297.xml" ContentType="application/vnd.openxmlformats-officedocument.presentationml.tags+xml"/>
  <Override PartName="/ppt/tags/tag1298.xml" ContentType="application/vnd.openxmlformats-officedocument.presentationml.tags+xml"/>
  <Override PartName="/ppt/tags/tag129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00.xml" ContentType="application/vnd.openxmlformats-officedocument.presentationml.tags+xml"/>
  <Override PartName="/ppt/tags/tag1301.xml" ContentType="application/vnd.openxmlformats-officedocument.presentationml.tags+xml"/>
  <Override PartName="/ppt/tags/tag1302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tags/tag957.xml" ContentType="application/vnd.openxmlformats-officedocument.presentationml.tags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tags/tag9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1"/>
  </p:handoutMasterIdLst>
  <p:sldIdLst>
    <p:sldId id="256" r:id="rId3"/>
    <p:sldId id="4991" r:id="rId5"/>
    <p:sldId id="4992" r:id="rId6"/>
    <p:sldId id="4993" r:id="rId7"/>
    <p:sldId id="4998" r:id="rId8"/>
    <p:sldId id="4999" r:id="rId9"/>
    <p:sldId id="5000" r:id="rId10"/>
    <p:sldId id="5001" r:id="rId11"/>
    <p:sldId id="5002" r:id="rId12"/>
    <p:sldId id="5005" r:id="rId13"/>
    <p:sldId id="5007" r:id="rId14"/>
    <p:sldId id="5008" r:id="rId15"/>
    <p:sldId id="5010" r:id="rId16"/>
    <p:sldId id="5011" r:id="rId17"/>
    <p:sldId id="5012" r:id="rId18"/>
    <p:sldId id="5013" r:id="rId19"/>
    <p:sldId id="5014" r:id="rId20"/>
    <p:sldId id="5017" r:id="rId21"/>
    <p:sldId id="5018" r:id="rId22"/>
    <p:sldId id="5019" r:id="rId23"/>
    <p:sldId id="5020" r:id="rId24"/>
    <p:sldId id="5021" r:id="rId25"/>
    <p:sldId id="5022" r:id="rId26"/>
    <p:sldId id="5023" r:id="rId27"/>
    <p:sldId id="5024" r:id="rId28"/>
    <p:sldId id="5025" r:id="rId29"/>
    <p:sldId id="5026" r:id="rId30"/>
    <p:sldId id="5027" r:id="rId31"/>
    <p:sldId id="5031" r:id="rId32"/>
    <p:sldId id="5034" r:id="rId33"/>
    <p:sldId id="5035" r:id="rId34"/>
    <p:sldId id="5036" r:id="rId35"/>
    <p:sldId id="5037" r:id="rId36"/>
    <p:sldId id="5038" r:id="rId37"/>
    <p:sldId id="5039" r:id="rId38"/>
    <p:sldId id="5043" r:id="rId39"/>
    <p:sldId id="5044" r:id="rId40"/>
    <p:sldId id="5046" r:id="rId41"/>
    <p:sldId id="5047" r:id="rId42"/>
    <p:sldId id="5048" r:id="rId43"/>
    <p:sldId id="5049" r:id="rId44"/>
    <p:sldId id="5050" r:id="rId45"/>
    <p:sldId id="5051" r:id="rId46"/>
    <p:sldId id="5052" r:id="rId47"/>
    <p:sldId id="5053" r:id="rId48"/>
    <p:sldId id="5054" r:id="rId49"/>
    <p:sldId id="5056" r:id="rId50"/>
    <p:sldId id="5057" r:id="rId51"/>
    <p:sldId id="5060" r:id="rId52"/>
    <p:sldId id="5061" r:id="rId53"/>
    <p:sldId id="5062" r:id="rId54"/>
    <p:sldId id="5063" r:id="rId55"/>
    <p:sldId id="5064" r:id="rId56"/>
    <p:sldId id="5065" r:id="rId57"/>
    <p:sldId id="5066" r:id="rId58"/>
    <p:sldId id="5067" r:id="rId59"/>
    <p:sldId id="5068" r:id="rId60"/>
    <p:sldId id="5069" r:id="rId61"/>
    <p:sldId id="5070" r:id="rId62"/>
    <p:sldId id="5071" r:id="rId63"/>
    <p:sldId id="5072" r:id="rId64"/>
    <p:sldId id="5073" r:id="rId65"/>
    <p:sldId id="5074" r:id="rId66"/>
    <p:sldId id="5075" r:id="rId67"/>
    <p:sldId id="5077" r:id="rId68"/>
    <p:sldId id="5078" r:id="rId69"/>
    <p:sldId id="5080" r:id="rId70"/>
    <p:sldId id="5081" r:id="rId71"/>
    <p:sldId id="5082" r:id="rId72"/>
    <p:sldId id="5084" r:id="rId73"/>
    <p:sldId id="5174" r:id="rId74"/>
    <p:sldId id="5176" r:id="rId75"/>
    <p:sldId id="5175" r:id="rId76"/>
    <p:sldId id="5087" r:id="rId77"/>
    <p:sldId id="5088" r:id="rId78"/>
    <p:sldId id="5089" r:id="rId79"/>
    <p:sldId id="5090" r:id="rId80"/>
    <p:sldId id="5093" r:id="rId81"/>
    <p:sldId id="5094" r:id="rId82"/>
    <p:sldId id="5096" r:id="rId83"/>
    <p:sldId id="5097" r:id="rId84"/>
    <p:sldId id="5099" r:id="rId85"/>
    <p:sldId id="5102" r:id="rId86"/>
    <p:sldId id="5104" r:id="rId87"/>
    <p:sldId id="5106" r:id="rId88"/>
    <p:sldId id="5107" r:id="rId89"/>
    <p:sldId id="5108" r:id="rId90"/>
    <p:sldId id="5109" r:id="rId91"/>
    <p:sldId id="5110" r:id="rId92"/>
    <p:sldId id="5111" r:id="rId93"/>
    <p:sldId id="5112" r:id="rId94"/>
    <p:sldId id="5113" r:id="rId95"/>
    <p:sldId id="5114" r:id="rId96"/>
    <p:sldId id="5117" r:id="rId97"/>
    <p:sldId id="5118" r:id="rId98"/>
    <p:sldId id="5119" r:id="rId99"/>
    <p:sldId id="5120" r:id="rId100"/>
    <p:sldId id="5124" r:id="rId101"/>
    <p:sldId id="5125" r:id="rId102"/>
    <p:sldId id="5126" r:id="rId103"/>
    <p:sldId id="5127" r:id="rId104"/>
    <p:sldId id="5129" r:id="rId105"/>
    <p:sldId id="5130" r:id="rId106"/>
    <p:sldId id="5131" r:id="rId107"/>
    <p:sldId id="5132" r:id="rId108"/>
    <p:sldId id="5133" r:id="rId109"/>
    <p:sldId id="5134" r:id="rId110"/>
    <p:sldId id="5135" r:id="rId111"/>
    <p:sldId id="5136" r:id="rId112"/>
    <p:sldId id="5137" r:id="rId113"/>
    <p:sldId id="5138" r:id="rId114"/>
    <p:sldId id="5140" r:id="rId115"/>
    <p:sldId id="5142" r:id="rId116"/>
    <p:sldId id="5144" r:id="rId117"/>
    <p:sldId id="5145" r:id="rId118"/>
    <p:sldId id="5146" r:id="rId119"/>
    <p:sldId id="5148" r:id="rId120"/>
    <p:sldId id="5150" r:id="rId121"/>
    <p:sldId id="5151" r:id="rId122"/>
    <p:sldId id="5152" r:id="rId123"/>
    <p:sldId id="5153" r:id="rId124"/>
    <p:sldId id="5154" r:id="rId125"/>
    <p:sldId id="5155" r:id="rId126"/>
    <p:sldId id="5156" r:id="rId127"/>
    <p:sldId id="5157" r:id="rId128"/>
    <p:sldId id="5158" r:id="rId129"/>
    <p:sldId id="5159" r:id="rId130"/>
    <p:sldId id="5161" r:id="rId131"/>
    <p:sldId id="5166" r:id="rId132"/>
    <p:sldId id="5167" r:id="rId133"/>
    <p:sldId id="5168" r:id="rId134"/>
    <p:sldId id="5169" r:id="rId135"/>
    <p:sldId id="5170" r:id="rId136"/>
    <p:sldId id="5171" r:id="rId137"/>
    <p:sldId id="5172" r:id="rId138"/>
    <p:sldId id="5173" r:id="rId139"/>
    <p:sldId id="5243" r:id="rId140"/>
  </p:sldIdLst>
  <p:sldSz cx="12192000" cy="6858000"/>
  <p:notesSz cx="6858000" cy="9144000"/>
  <p:custDataLst>
    <p:tags r:id="rId1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 userDrawn="1">
          <p15:clr>
            <a:srgbClr val="A4A3A4"/>
          </p15:clr>
        </p15:guide>
        <p15:guide id="2" pos="389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妍洁" initials="王妍洁" lastIdx="3" clrIdx="0"/>
  <p:cmAuthor id="2" name="Administra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0B15"/>
    <a:srgbClr val="D02F35"/>
    <a:srgbClr val="CD858A"/>
    <a:srgbClr val="8BA8DB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108" y="36"/>
      </p:cViewPr>
      <p:guideLst>
        <p:guide orient="horz" pos="2224"/>
        <p:guide pos="38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6.xml"/><Relationship Id="rId98" Type="http://schemas.openxmlformats.org/officeDocument/2006/relationships/slide" Target="slides/slide95.xml"/><Relationship Id="rId97" Type="http://schemas.openxmlformats.org/officeDocument/2006/relationships/slide" Target="slides/slide94.xml"/><Relationship Id="rId96" Type="http://schemas.openxmlformats.org/officeDocument/2006/relationships/slide" Target="slides/slide93.xml"/><Relationship Id="rId95" Type="http://schemas.openxmlformats.org/officeDocument/2006/relationships/slide" Target="slides/slide92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6" Type="http://schemas.openxmlformats.org/officeDocument/2006/relationships/tags" Target="tags/tag1302.xml"/><Relationship Id="rId145" Type="http://schemas.openxmlformats.org/officeDocument/2006/relationships/commentAuthors" Target="commentAuthors.xml"/><Relationship Id="rId144" Type="http://schemas.openxmlformats.org/officeDocument/2006/relationships/tableStyles" Target="tableStyles.xml"/><Relationship Id="rId143" Type="http://schemas.openxmlformats.org/officeDocument/2006/relationships/viewProps" Target="viewProps.xml"/><Relationship Id="rId142" Type="http://schemas.openxmlformats.org/officeDocument/2006/relationships/presProps" Target="presProps.xml"/><Relationship Id="rId141" Type="http://schemas.openxmlformats.org/officeDocument/2006/relationships/handoutMaster" Target="handoutMasters/handoutMaster1.xml"/><Relationship Id="rId140" Type="http://schemas.openxmlformats.org/officeDocument/2006/relationships/slide" Target="slides/slide137.xml"/><Relationship Id="rId14" Type="http://schemas.openxmlformats.org/officeDocument/2006/relationships/slide" Target="slides/slide11.xml"/><Relationship Id="rId139" Type="http://schemas.openxmlformats.org/officeDocument/2006/relationships/slide" Target="slides/slide136.xml"/><Relationship Id="rId138" Type="http://schemas.openxmlformats.org/officeDocument/2006/relationships/slide" Target="slides/slide135.xml"/><Relationship Id="rId137" Type="http://schemas.openxmlformats.org/officeDocument/2006/relationships/slide" Target="slides/slide134.xml"/><Relationship Id="rId136" Type="http://schemas.openxmlformats.org/officeDocument/2006/relationships/slide" Target="slides/slide133.xml"/><Relationship Id="rId135" Type="http://schemas.openxmlformats.org/officeDocument/2006/relationships/slide" Target="slides/slide132.xml"/><Relationship Id="rId134" Type="http://schemas.openxmlformats.org/officeDocument/2006/relationships/slide" Target="slides/slide131.xml"/><Relationship Id="rId133" Type="http://schemas.openxmlformats.org/officeDocument/2006/relationships/slide" Target="slides/slide130.xml"/><Relationship Id="rId132" Type="http://schemas.openxmlformats.org/officeDocument/2006/relationships/slide" Target="slides/slide129.xml"/><Relationship Id="rId131" Type="http://schemas.openxmlformats.org/officeDocument/2006/relationships/slide" Target="slides/slide128.xml"/><Relationship Id="rId130" Type="http://schemas.openxmlformats.org/officeDocument/2006/relationships/slide" Target="slides/slide127.xml"/><Relationship Id="rId13" Type="http://schemas.openxmlformats.org/officeDocument/2006/relationships/slide" Target="slides/slide10.xml"/><Relationship Id="rId129" Type="http://schemas.openxmlformats.org/officeDocument/2006/relationships/slide" Target="slides/slide126.xml"/><Relationship Id="rId128" Type="http://schemas.openxmlformats.org/officeDocument/2006/relationships/slide" Target="slides/slide125.xml"/><Relationship Id="rId127" Type="http://schemas.openxmlformats.org/officeDocument/2006/relationships/slide" Target="slides/slide124.xml"/><Relationship Id="rId126" Type="http://schemas.openxmlformats.org/officeDocument/2006/relationships/slide" Target="slides/slide123.xml"/><Relationship Id="rId125" Type="http://schemas.openxmlformats.org/officeDocument/2006/relationships/slide" Target="slides/slide122.xml"/><Relationship Id="rId124" Type="http://schemas.openxmlformats.org/officeDocument/2006/relationships/slide" Target="slides/slide121.xml"/><Relationship Id="rId123" Type="http://schemas.openxmlformats.org/officeDocument/2006/relationships/slide" Target="slides/slide120.xml"/><Relationship Id="rId122" Type="http://schemas.openxmlformats.org/officeDocument/2006/relationships/slide" Target="slides/slide119.xml"/><Relationship Id="rId121" Type="http://schemas.openxmlformats.org/officeDocument/2006/relationships/slide" Target="slides/slide118.xml"/><Relationship Id="rId120" Type="http://schemas.openxmlformats.org/officeDocument/2006/relationships/slide" Target="slides/slide117.xml"/><Relationship Id="rId12" Type="http://schemas.openxmlformats.org/officeDocument/2006/relationships/slide" Target="slides/slide9.xml"/><Relationship Id="rId119" Type="http://schemas.openxmlformats.org/officeDocument/2006/relationships/slide" Target="slides/slide116.xml"/><Relationship Id="rId118" Type="http://schemas.openxmlformats.org/officeDocument/2006/relationships/slide" Target="slides/slide115.xml"/><Relationship Id="rId117" Type="http://schemas.openxmlformats.org/officeDocument/2006/relationships/slide" Target="slides/slide114.xml"/><Relationship Id="rId116" Type="http://schemas.openxmlformats.org/officeDocument/2006/relationships/slide" Target="slides/slide113.xml"/><Relationship Id="rId115" Type="http://schemas.openxmlformats.org/officeDocument/2006/relationships/slide" Target="slides/slide112.xml"/><Relationship Id="rId114" Type="http://schemas.openxmlformats.org/officeDocument/2006/relationships/slide" Target="slides/slide111.xml"/><Relationship Id="rId113" Type="http://schemas.openxmlformats.org/officeDocument/2006/relationships/slide" Target="slides/slide110.xml"/><Relationship Id="rId112" Type="http://schemas.openxmlformats.org/officeDocument/2006/relationships/slide" Target="slides/slide109.xml"/><Relationship Id="rId111" Type="http://schemas.openxmlformats.org/officeDocument/2006/relationships/slide" Target="slides/slide108.xml"/><Relationship Id="rId110" Type="http://schemas.openxmlformats.org/officeDocument/2006/relationships/slide" Target="slides/slide107.xml"/><Relationship Id="rId11" Type="http://schemas.openxmlformats.org/officeDocument/2006/relationships/slide" Target="slides/slide8.xml"/><Relationship Id="rId109" Type="http://schemas.openxmlformats.org/officeDocument/2006/relationships/slide" Target="slides/slide106.xml"/><Relationship Id="rId108" Type="http://schemas.openxmlformats.org/officeDocument/2006/relationships/slide" Target="slides/slide105.xml"/><Relationship Id="rId107" Type="http://schemas.openxmlformats.org/officeDocument/2006/relationships/slide" Target="slides/slide104.xml"/><Relationship Id="rId106" Type="http://schemas.openxmlformats.org/officeDocument/2006/relationships/slide" Target="slides/slide103.xml"/><Relationship Id="rId105" Type="http://schemas.openxmlformats.org/officeDocument/2006/relationships/slide" Target="slides/slide102.xml"/><Relationship Id="rId104" Type="http://schemas.openxmlformats.org/officeDocument/2006/relationships/slide" Target="slides/slide101.xml"/><Relationship Id="rId103" Type="http://schemas.openxmlformats.org/officeDocument/2006/relationships/slide" Target="slides/slide100.xml"/><Relationship Id="rId102" Type="http://schemas.openxmlformats.org/officeDocument/2006/relationships/slide" Target="slides/slide99.xml"/><Relationship Id="rId101" Type="http://schemas.openxmlformats.org/officeDocument/2006/relationships/slide" Target="slides/slide98.xml"/><Relationship Id="rId100" Type="http://schemas.openxmlformats.org/officeDocument/2006/relationships/slide" Target="slides/slide97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6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7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8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9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0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2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3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4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6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7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8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9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0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2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3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4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6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7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8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9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0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2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3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4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6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0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6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7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8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9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0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2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3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4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7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8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9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0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2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3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4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这门课的目的</a:t>
            </a:r>
            <a:r>
              <a:rPr lang="zh-CN" altLang="en-US"/>
              <a:t>是什么？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这门课的目的</a:t>
            </a:r>
            <a:r>
              <a:rPr lang="zh-CN" altLang="en-US"/>
              <a:t>是什么？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只</a:t>
            </a:r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这门课的目的</a:t>
            </a:r>
            <a:r>
              <a:rPr lang="zh-CN" altLang="en-US"/>
              <a:t>是什么？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这门课的目的</a:t>
            </a:r>
            <a:r>
              <a:rPr lang="zh-CN" altLang="en-US"/>
              <a:t>是什么？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 fontAlgn="base"/>
            <a:r>
              <a:rPr lang="en-US" strike="noStrike" noProof="1"/>
              <a:t>Click to edit Master text styles</a:t>
            </a:r>
            <a:endParaRPr lang="en-US" strike="noStrike" noProof="1"/>
          </a:p>
          <a:p>
            <a:pPr lvl="1" fontAlgn="base"/>
            <a:r>
              <a:rPr lang="en-US" strike="noStrike" noProof="1"/>
              <a:t>Second level</a:t>
            </a:r>
            <a:endParaRPr lang="en-US" strike="noStrike" noProof="1"/>
          </a:p>
          <a:p>
            <a:pPr lvl="2" fontAlgn="base"/>
            <a:r>
              <a:rPr lang="en-US" strike="noStrike" noProof="1"/>
              <a:t>Third level</a:t>
            </a:r>
            <a:endParaRPr lang="en-US" strike="noStrike" noProof="1"/>
          </a:p>
          <a:p>
            <a:pPr lvl="3" fontAlgn="base"/>
            <a:r>
              <a:rPr lang="en-US" strike="noStrike" noProof="1"/>
              <a:t>Fourth level</a:t>
            </a:r>
            <a:endParaRPr lang="en-US" strike="noStrike" noProof="1"/>
          </a:p>
          <a:p>
            <a:pPr lvl="4" fontAlgn="base"/>
            <a:r>
              <a:rPr lang="en-US" strike="noStrike" noProof="1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 fontAlgn="base"/>
            <a:r>
              <a:rPr lang="en-US" strike="noStrike" noProof="1"/>
              <a:t>Click to edit Master text styles</a:t>
            </a:r>
            <a:endParaRPr lang="en-US" strike="noStrike" noProof="1"/>
          </a:p>
          <a:p>
            <a:pPr lvl="1" fontAlgn="base"/>
            <a:r>
              <a:rPr lang="en-US" strike="noStrike" noProof="1"/>
              <a:t>Second level</a:t>
            </a:r>
            <a:endParaRPr lang="en-US" strike="noStrike" noProof="1"/>
          </a:p>
          <a:p>
            <a:pPr lvl="2" fontAlgn="base"/>
            <a:r>
              <a:rPr lang="en-US" strike="noStrike" noProof="1"/>
              <a:t>Third level</a:t>
            </a:r>
            <a:endParaRPr lang="en-US" strike="noStrike" noProof="1"/>
          </a:p>
          <a:p>
            <a:pPr lvl="3" fontAlgn="base"/>
            <a:r>
              <a:rPr lang="en-US" strike="noStrike" noProof="1"/>
              <a:t>Fourth level</a:t>
            </a:r>
            <a:endParaRPr lang="en-US" strike="noStrike" noProof="1"/>
          </a:p>
          <a:p>
            <a:pPr lvl="4" fontAlgn="base"/>
            <a:r>
              <a:rPr lang="en-US" strike="noStrike" noProof="1"/>
              <a:t>Fifth level</a:t>
            </a:r>
            <a:endParaRPr lang="en-US" strike="noStrike" noProof="1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2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737600" y="6248400"/>
            <a:ext cx="25400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 eaLnBrk="1" fontAlgn="base" hangingPunct="1">
              <a:buNone/>
            </a:pPr>
            <a:fld id="{9A0DB2DC-4C9A-4742-B13C-FB6460FD3503}" type="slidenum">
              <a:rPr lang="en-US" altLang="zh-CN" strike="noStrike" noProof="1">
                <a:latin typeface="Calibri" panose="020F0502020204030204" charset="0"/>
                <a:ea typeface="等线" panose="02010600030101010101" charset="-122"/>
                <a:cs typeface="+mn-cs"/>
              </a:rPr>
            </a:fld>
            <a:endParaRPr lang="en-US" altLang="zh-CN" strike="noStrike" noProof="1">
              <a:ea typeface="等线" panose="02010600030101010101" charset="-122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2" name="圆: 空心 11"/>
          <p:cNvSpPr/>
          <p:nvPr userDrawn="1"/>
        </p:nvSpPr>
        <p:spPr>
          <a:xfrm>
            <a:off x="11604170" y="6385918"/>
            <a:ext cx="1248229" cy="1248229"/>
          </a:xfrm>
          <a:prstGeom prst="donut">
            <a:avLst>
              <a:gd name="adj" fmla="val 21798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6.xml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tags" Target="../tags/tag55.xml"/></Relationships>
</file>

<file path=ppt/slides/_rels/slide100.xml.rels><?xml version="1.0" encoding="UTF-8" standalone="yes"?>
<Relationships xmlns="http://schemas.openxmlformats.org/package/2006/relationships"><Relationship Id="rId9" Type="http://schemas.openxmlformats.org/officeDocument/2006/relationships/tags" Target="../tags/tag993.xml"/><Relationship Id="rId8" Type="http://schemas.openxmlformats.org/officeDocument/2006/relationships/tags" Target="../tags/tag992.xml"/><Relationship Id="rId7" Type="http://schemas.openxmlformats.org/officeDocument/2006/relationships/tags" Target="../tags/tag991.xml"/><Relationship Id="rId6" Type="http://schemas.openxmlformats.org/officeDocument/2006/relationships/tags" Target="../tags/tag990.xml"/><Relationship Id="rId5" Type="http://schemas.openxmlformats.org/officeDocument/2006/relationships/tags" Target="../tags/tag989.xml"/><Relationship Id="rId4" Type="http://schemas.openxmlformats.org/officeDocument/2006/relationships/tags" Target="../tags/tag988.xml"/><Relationship Id="rId35" Type="http://schemas.openxmlformats.org/officeDocument/2006/relationships/notesSlide" Target="../notesSlides/notesSlide94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1017.xml"/><Relationship Id="rId32" Type="http://schemas.openxmlformats.org/officeDocument/2006/relationships/tags" Target="../tags/tag1016.xml"/><Relationship Id="rId31" Type="http://schemas.openxmlformats.org/officeDocument/2006/relationships/tags" Target="../tags/tag1015.xml"/><Relationship Id="rId30" Type="http://schemas.openxmlformats.org/officeDocument/2006/relationships/tags" Target="../tags/tag1014.xml"/><Relationship Id="rId3" Type="http://schemas.openxmlformats.org/officeDocument/2006/relationships/tags" Target="../tags/tag987.xml"/><Relationship Id="rId29" Type="http://schemas.openxmlformats.org/officeDocument/2006/relationships/tags" Target="../tags/tag1013.xml"/><Relationship Id="rId28" Type="http://schemas.openxmlformats.org/officeDocument/2006/relationships/tags" Target="../tags/tag1012.xml"/><Relationship Id="rId27" Type="http://schemas.openxmlformats.org/officeDocument/2006/relationships/tags" Target="../tags/tag1011.xml"/><Relationship Id="rId26" Type="http://schemas.openxmlformats.org/officeDocument/2006/relationships/tags" Target="../tags/tag1010.xml"/><Relationship Id="rId25" Type="http://schemas.openxmlformats.org/officeDocument/2006/relationships/tags" Target="../tags/tag1009.xml"/><Relationship Id="rId24" Type="http://schemas.openxmlformats.org/officeDocument/2006/relationships/tags" Target="../tags/tag1008.xml"/><Relationship Id="rId23" Type="http://schemas.openxmlformats.org/officeDocument/2006/relationships/tags" Target="../tags/tag1007.xml"/><Relationship Id="rId22" Type="http://schemas.openxmlformats.org/officeDocument/2006/relationships/tags" Target="../tags/tag1006.xml"/><Relationship Id="rId21" Type="http://schemas.openxmlformats.org/officeDocument/2006/relationships/tags" Target="../tags/tag1005.xml"/><Relationship Id="rId20" Type="http://schemas.openxmlformats.org/officeDocument/2006/relationships/tags" Target="../tags/tag1004.xml"/><Relationship Id="rId2" Type="http://schemas.openxmlformats.org/officeDocument/2006/relationships/tags" Target="../tags/tag986.xml"/><Relationship Id="rId19" Type="http://schemas.openxmlformats.org/officeDocument/2006/relationships/tags" Target="../tags/tag1003.xml"/><Relationship Id="rId18" Type="http://schemas.openxmlformats.org/officeDocument/2006/relationships/tags" Target="../tags/tag1002.xml"/><Relationship Id="rId17" Type="http://schemas.openxmlformats.org/officeDocument/2006/relationships/tags" Target="../tags/tag1001.xml"/><Relationship Id="rId16" Type="http://schemas.openxmlformats.org/officeDocument/2006/relationships/tags" Target="../tags/tag1000.xml"/><Relationship Id="rId15" Type="http://schemas.openxmlformats.org/officeDocument/2006/relationships/tags" Target="../tags/tag999.xml"/><Relationship Id="rId14" Type="http://schemas.openxmlformats.org/officeDocument/2006/relationships/tags" Target="../tags/tag998.xml"/><Relationship Id="rId13" Type="http://schemas.openxmlformats.org/officeDocument/2006/relationships/tags" Target="../tags/tag997.xml"/><Relationship Id="rId12" Type="http://schemas.openxmlformats.org/officeDocument/2006/relationships/tags" Target="../tags/tag996.xml"/><Relationship Id="rId11" Type="http://schemas.openxmlformats.org/officeDocument/2006/relationships/tags" Target="../tags/tag995.xml"/><Relationship Id="rId10" Type="http://schemas.openxmlformats.org/officeDocument/2006/relationships/tags" Target="../tags/tag994.xml"/><Relationship Id="rId1" Type="http://schemas.openxmlformats.org/officeDocument/2006/relationships/tags" Target="../tags/tag985.xml"/></Relationships>
</file>

<file path=ppt/slides/_rels/slide101.xml.rels><?xml version="1.0" encoding="UTF-8" standalone="yes"?>
<Relationships xmlns="http://schemas.openxmlformats.org/package/2006/relationships"><Relationship Id="rId9" Type="http://schemas.openxmlformats.org/officeDocument/2006/relationships/tags" Target="../tags/tag1026.xml"/><Relationship Id="rId8" Type="http://schemas.openxmlformats.org/officeDocument/2006/relationships/tags" Target="../tags/tag1025.xml"/><Relationship Id="rId7" Type="http://schemas.openxmlformats.org/officeDocument/2006/relationships/tags" Target="../tags/tag1024.xml"/><Relationship Id="rId6" Type="http://schemas.openxmlformats.org/officeDocument/2006/relationships/tags" Target="../tags/tag1023.xml"/><Relationship Id="rId5" Type="http://schemas.openxmlformats.org/officeDocument/2006/relationships/tags" Target="../tags/tag1022.xml"/><Relationship Id="rId4" Type="http://schemas.openxmlformats.org/officeDocument/2006/relationships/tags" Target="../tags/tag1021.xml"/><Relationship Id="rId3" Type="http://schemas.openxmlformats.org/officeDocument/2006/relationships/tags" Target="../tags/tag1020.xml"/><Relationship Id="rId2" Type="http://schemas.openxmlformats.org/officeDocument/2006/relationships/tags" Target="../tags/tag1019.xml"/><Relationship Id="rId17" Type="http://schemas.openxmlformats.org/officeDocument/2006/relationships/notesSlide" Target="../notesSlides/notesSlide95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032.xml"/><Relationship Id="rId14" Type="http://schemas.openxmlformats.org/officeDocument/2006/relationships/tags" Target="../tags/tag1031.xml"/><Relationship Id="rId13" Type="http://schemas.openxmlformats.org/officeDocument/2006/relationships/tags" Target="../tags/tag1030.xml"/><Relationship Id="rId12" Type="http://schemas.openxmlformats.org/officeDocument/2006/relationships/tags" Target="../tags/tag1029.xml"/><Relationship Id="rId11" Type="http://schemas.openxmlformats.org/officeDocument/2006/relationships/tags" Target="../tags/tag1028.xml"/><Relationship Id="rId10" Type="http://schemas.openxmlformats.org/officeDocument/2006/relationships/tags" Target="../tags/tag1027.xml"/><Relationship Id="rId1" Type="http://schemas.openxmlformats.org/officeDocument/2006/relationships/tags" Target="../tags/tag1018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6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1038.xml"/><Relationship Id="rId5" Type="http://schemas.openxmlformats.org/officeDocument/2006/relationships/tags" Target="../tags/tag1037.xml"/><Relationship Id="rId4" Type="http://schemas.openxmlformats.org/officeDocument/2006/relationships/tags" Target="../tags/tag1036.xml"/><Relationship Id="rId3" Type="http://schemas.openxmlformats.org/officeDocument/2006/relationships/tags" Target="../tags/tag1035.xml"/><Relationship Id="rId2" Type="http://schemas.openxmlformats.org/officeDocument/2006/relationships/tags" Target="../tags/tag1034.xml"/><Relationship Id="rId1" Type="http://schemas.openxmlformats.org/officeDocument/2006/relationships/tags" Target="../tags/tag1033.xml"/></Relationships>
</file>

<file path=ppt/slides/_rels/slide10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42.xml"/><Relationship Id="rId3" Type="http://schemas.openxmlformats.org/officeDocument/2006/relationships/tags" Target="../tags/tag1041.xml"/><Relationship Id="rId2" Type="http://schemas.openxmlformats.org/officeDocument/2006/relationships/tags" Target="../tags/tag1040.xml"/><Relationship Id="rId1" Type="http://schemas.openxmlformats.org/officeDocument/2006/relationships/tags" Target="../tags/tag1039.xml"/></Relationships>
</file>

<file path=ppt/slides/_rels/slide10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8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46.xml"/><Relationship Id="rId3" Type="http://schemas.openxmlformats.org/officeDocument/2006/relationships/tags" Target="../tags/tag1045.xml"/><Relationship Id="rId2" Type="http://schemas.openxmlformats.org/officeDocument/2006/relationships/tags" Target="../tags/tag1044.xml"/><Relationship Id="rId1" Type="http://schemas.openxmlformats.org/officeDocument/2006/relationships/tags" Target="../tags/tag1043.xml"/></Relationships>
</file>

<file path=ppt/slides/_rels/slide105.xml.rels><?xml version="1.0" encoding="UTF-8" standalone="yes"?>
<Relationships xmlns="http://schemas.openxmlformats.org/package/2006/relationships"><Relationship Id="rId9" Type="http://schemas.openxmlformats.org/officeDocument/2006/relationships/tags" Target="../tags/tag1055.xml"/><Relationship Id="rId8" Type="http://schemas.openxmlformats.org/officeDocument/2006/relationships/tags" Target="../tags/tag1054.xml"/><Relationship Id="rId7" Type="http://schemas.openxmlformats.org/officeDocument/2006/relationships/tags" Target="../tags/tag1053.xml"/><Relationship Id="rId6" Type="http://schemas.openxmlformats.org/officeDocument/2006/relationships/tags" Target="../tags/tag1052.xml"/><Relationship Id="rId5" Type="http://schemas.openxmlformats.org/officeDocument/2006/relationships/tags" Target="../tags/tag1051.xml"/><Relationship Id="rId4" Type="http://schemas.openxmlformats.org/officeDocument/2006/relationships/tags" Target="../tags/tag1050.xml"/><Relationship Id="rId3" Type="http://schemas.openxmlformats.org/officeDocument/2006/relationships/tags" Target="../tags/tag1049.xml"/><Relationship Id="rId2" Type="http://schemas.openxmlformats.org/officeDocument/2006/relationships/tags" Target="../tags/tag1048.xml"/><Relationship Id="rId17" Type="http://schemas.openxmlformats.org/officeDocument/2006/relationships/notesSlide" Target="../notesSlides/notesSlide99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061.xml"/><Relationship Id="rId14" Type="http://schemas.openxmlformats.org/officeDocument/2006/relationships/tags" Target="../tags/tag1060.xml"/><Relationship Id="rId13" Type="http://schemas.openxmlformats.org/officeDocument/2006/relationships/tags" Target="../tags/tag1059.xml"/><Relationship Id="rId12" Type="http://schemas.openxmlformats.org/officeDocument/2006/relationships/tags" Target="../tags/tag1058.xml"/><Relationship Id="rId11" Type="http://schemas.openxmlformats.org/officeDocument/2006/relationships/tags" Target="../tags/tag1057.xml"/><Relationship Id="rId10" Type="http://schemas.openxmlformats.org/officeDocument/2006/relationships/tags" Target="../tags/tag1056.xml"/><Relationship Id="rId1" Type="http://schemas.openxmlformats.org/officeDocument/2006/relationships/tags" Target="../tags/tag1047.xml"/></Relationships>
</file>

<file path=ppt/slides/_rels/slide106.xml.rels><?xml version="1.0" encoding="UTF-8" standalone="yes"?>
<Relationships xmlns="http://schemas.openxmlformats.org/package/2006/relationships"><Relationship Id="rId9" Type="http://schemas.openxmlformats.org/officeDocument/2006/relationships/tags" Target="../tags/tag1069.xml"/><Relationship Id="rId8" Type="http://schemas.openxmlformats.org/officeDocument/2006/relationships/tags" Target="../tags/tag1068.xml"/><Relationship Id="rId7" Type="http://schemas.openxmlformats.org/officeDocument/2006/relationships/tags" Target="../tags/tag1067.xml"/><Relationship Id="rId6" Type="http://schemas.openxmlformats.org/officeDocument/2006/relationships/tags" Target="../tags/tag1066.xml"/><Relationship Id="rId5" Type="http://schemas.openxmlformats.org/officeDocument/2006/relationships/tags" Target="../tags/tag1065.xml"/><Relationship Id="rId4" Type="http://schemas.openxmlformats.org/officeDocument/2006/relationships/tags" Target="../tags/tag1064.xml"/><Relationship Id="rId3" Type="http://schemas.openxmlformats.org/officeDocument/2006/relationships/tags" Target="../tags/tag1063.xml"/><Relationship Id="rId20" Type="http://schemas.openxmlformats.org/officeDocument/2006/relationships/notesSlide" Target="../notesSlides/notesSlide100.xml"/><Relationship Id="rId2" Type="http://schemas.openxmlformats.org/officeDocument/2006/relationships/image" Target="../media/image19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078.xml"/><Relationship Id="rId17" Type="http://schemas.openxmlformats.org/officeDocument/2006/relationships/tags" Target="../tags/tag1077.xml"/><Relationship Id="rId16" Type="http://schemas.openxmlformats.org/officeDocument/2006/relationships/tags" Target="../tags/tag1076.xml"/><Relationship Id="rId15" Type="http://schemas.openxmlformats.org/officeDocument/2006/relationships/tags" Target="../tags/tag1075.xml"/><Relationship Id="rId14" Type="http://schemas.openxmlformats.org/officeDocument/2006/relationships/tags" Target="../tags/tag1074.xml"/><Relationship Id="rId13" Type="http://schemas.openxmlformats.org/officeDocument/2006/relationships/tags" Target="../tags/tag1073.xml"/><Relationship Id="rId12" Type="http://schemas.openxmlformats.org/officeDocument/2006/relationships/tags" Target="../tags/tag1072.xml"/><Relationship Id="rId11" Type="http://schemas.openxmlformats.org/officeDocument/2006/relationships/tags" Target="../tags/tag1071.xml"/><Relationship Id="rId10" Type="http://schemas.openxmlformats.org/officeDocument/2006/relationships/tags" Target="../tags/tag1070.xml"/><Relationship Id="rId1" Type="http://schemas.openxmlformats.org/officeDocument/2006/relationships/tags" Target="../tags/tag1062.xml"/></Relationships>
</file>

<file path=ppt/slides/_rels/slide107.xml.rels><?xml version="1.0" encoding="UTF-8" standalone="yes"?>
<Relationships xmlns="http://schemas.openxmlformats.org/package/2006/relationships"><Relationship Id="rId9" Type="http://schemas.openxmlformats.org/officeDocument/2006/relationships/tags" Target="../tags/tag1087.xml"/><Relationship Id="rId8" Type="http://schemas.openxmlformats.org/officeDocument/2006/relationships/tags" Target="../tags/tag1086.xml"/><Relationship Id="rId7" Type="http://schemas.openxmlformats.org/officeDocument/2006/relationships/tags" Target="../tags/tag1085.xml"/><Relationship Id="rId6" Type="http://schemas.openxmlformats.org/officeDocument/2006/relationships/tags" Target="../tags/tag1084.xml"/><Relationship Id="rId5" Type="http://schemas.openxmlformats.org/officeDocument/2006/relationships/tags" Target="../tags/tag1083.xml"/><Relationship Id="rId4" Type="http://schemas.openxmlformats.org/officeDocument/2006/relationships/tags" Target="../tags/tag1082.xml"/><Relationship Id="rId3" Type="http://schemas.openxmlformats.org/officeDocument/2006/relationships/tags" Target="../tags/tag1081.xml"/><Relationship Id="rId2" Type="http://schemas.openxmlformats.org/officeDocument/2006/relationships/tags" Target="../tags/tag1080.xml"/><Relationship Id="rId14" Type="http://schemas.openxmlformats.org/officeDocument/2006/relationships/notesSlide" Target="../notesSlides/notesSlide101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090.xml"/><Relationship Id="rId11" Type="http://schemas.openxmlformats.org/officeDocument/2006/relationships/tags" Target="../tags/tag1089.xml"/><Relationship Id="rId10" Type="http://schemas.openxmlformats.org/officeDocument/2006/relationships/tags" Target="../tags/tag1088.xml"/><Relationship Id="rId1" Type="http://schemas.openxmlformats.org/officeDocument/2006/relationships/tags" Target="../tags/tag1079.xml"/></Relationships>
</file>

<file path=ppt/slides/_rels/slide10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94.xml"/><Relationship Id="rId3" Type="http://schemas.openxmlformats.org/officeDocument/2006/relationships/tags" Target="../tags/tag1093.xml"/><Relationship Id="rId2" Type="http://schemas.openxmlformats.org/officeDocument/2006/relationships/tags" Target="../tags/tag1092.xml"/><Relationship Id="rId1" Type="http://schemas.openxmlformats.org/officeDocument/2006/relationships/tags" Target="../tags/tag1091.xml"/></Relationships>
</file>

<file path=ppt/slides/_rels/slide10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99.xml"/><Relationship Id="rId4" Type="http://schemas.openxmlformats.org/officeDocument/2006/relationships/tags" Target="../tags/tag1098.xml"/><Relationship Id="rId3" Type="http://schemas.openxmlformats.org/officeDocument/2006/relationships/tags" Target="../tags/tag1097.xml"/><Relationship Id="rId2" Type="http://schemas.openxmlformats.org/officeDocument/2006/relationships/tags" Target="../tags/tag1096.xml"/><Relationship Id="rId1" Type="http://schemas.openxmlformats.org/officeDocument/2006/relationships/tags" Target="../tags/tag109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8.xml"/><Relationship Id="rId1" Type="http://schemas.openxmlformats.org/officeDocument/2006/relationships/tags" Target="../tags/tag57.xml"/></Relationships>
</file>

<file path=ppt/slides/_rels/slide1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1.xml"/><Relationship Id="rId1" Type="http://schemas.openxmlformats.org/officeDocument/2006/relationships/tags" Target="../tags/tag1100.xml"/></Relationships>
</file>

<file path=ppt/slides/_rels/slide111.xml.rels><?xml version="1.0" encoding="UTF-8" standalone="yes"?>
<Relationships xmlns="http://schemas.openxmlformats.org/package/2006/relationships"><Relationship Id="rId9" Type="http://schemas.openxmlformats.org/officeDocument/2006/relationships/tags" Target="../tags/tag1108.xml"/><Relationship Id="rId8" Type="http://schemas.openxmlformats.org/officeDocument/2006/relationships/image" Target="../media/image21.png"/><Relationship Id="rId7" Type="http://schemas.openxmlformats.org/officeDocument/2006/relationships/tags" Target="../tags/tag1107.xml"/><Relationship Id="rId6" Type="http://schemas.openxmlformats.org/officeDocument/2006/relationships/image" Target="../media/image20.png"/><Relationship Id="rId5" Type="http://schemas.openxmlformats.org/officeDocument/2006/relationships/tags" Target="../tags/tag1106.xml"/><Relationship Id="rId4" Type="http://schemas.openxmlformats.org/officeDocument/2006/relationships/tags" Target="../tags/tag1105.xml"/><Relationship Id="rId3" Type="http://schemas.openxmlformats.org/officeDocument/2006/relationships/tags" Target="../tags/tag1104.xml"/><Relationship Id="rId2" Type="http://schemas.openxmlformats.org/officeDocument/2006/relationships/tags" Target="../tags/tag1103.xml"/><Relationship Id="rId11" Type="http://schemas.openxmlformats.org/officeDocument/2006/relationships/notesSlide" Target="../notesSlides/notesSlide105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1102.xml"/></Relationships>
</file>

<file path=ppt/slides/_rels/slide1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13.xml"/><Relationship Id="rId4" Type="http://schemas.openxmlformats.org/officeDocument/2006/relationships/tags" Target="../tags/tag1112.xml"/><Relationship Id="rId3" Type="http://schemas.openxmlformats.org/officeDocument/2006/relationships/tags" Target="../tags/tag1111.xml"/><Relationship Id="rId2" Type="http://schemas.openxmlformats.org/officeDocument/2006/relationships/tags" Target="../tags/tag1110.xml"/><Relationship Id="rId1" Type="http://schemas.openxmlformats.org/officeDocument/2006/relationships/tags" Target="../tags/tag1109.xml"/></Relationships>
</file>

<file path=ppt/slides/_rels/slide1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18.xml"/><Relationship Id="rId4" Type="http://schemas.openxmlformats.org/officeDocument/2006/relationships/tags" Target="../tags/tag1117.xml"/><Relationship Id="rId3" Type="http://schemas.openxmlformats.org/officeDocument/2006/relationships/tags" Target="../tags/tag1116.xml"/><Relationship Id="rId2" Type="http://schemas.openxmlformats.org/officeDocument/2006/relationships/tags" Target="../tags/tag1115.xml"/><Relationship Id="rId1" Type="http://schemas.openxmlformats.org/officeDocument/2006/relationships/tags" Target="../tags/tag1114.xml"/></Relationships>
</file>

<file path=ppt/slides/_rels/slide1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8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22.xml"/><Relationship Id="rId3" Type="http://schemas.openxmlformats.org/officeDocument/2006/relationships/tags" Target="../tags/tag1121.xml"/><Relationship Id="rId2" Type="http://schemas.openxmlformats.org/officeDocument/2006/relationships/tags" Target="../tags/tag1120.xml"/><Relationship Id="rId1" Type="http://schemas.openxmlformats.org/officeDocument/2006/relationships/tags" Target="../tags/tag1119.xml"/></Relationships>
</file>

<file path=ppt/slides/_rels/slide1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4.xml"/><Relationship Id="rId1" Type="http://schemas.openxmlformats.org/officeDocument/2006/relationships/tags" Target="../tags/tag1123.xml"/></Relationships>
</file>

<file path=ppt/slides/_rels/slide1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6.xml"/><Relationship Id="rId1" Type="http://schemas.openxmlformats.org/officeDocument/2006/relationships/tags" Target="../tags/tag1125.xml"/></Relationships>
</file>

<file path=ppt/slides/_rels/slide1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8.xml"/><Relationship Id="rId1" Type="http://schemas.openxmlformats.org/officeDocument/2006/relationships/tags" Target="../tags/tag1127.xml"/></Relationships>
</file>

<file path=ppt/slides/_rels/slide1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0.xml"/><Relationship Id="rId1" Type="http://schemas.openxmlformats.org/officeDocument/2006/relationships/tags" Target="../tags/tag1129.xml"/></Relationships>
</file>

<file path=ppt/slides/_rels/slide1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2.xml"/><Relationship Id="rId1" Type="http://schemas.openxmlformats.org/officeDocument/2006/relationships/tags" Target="../tags/tag113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6" Type="http://schemas.openxmlformats.org/officeDocument/2006/relationships/notesSlide" Target="../notesSlides/notesSlide6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82.xml"/><Relationship Id="rId23" Type="http://schemas.openxmlformats.org/officeDocument/2006/relationships/tags" Target="../tags/tag81.xml"/><Relationship Id="rId22" Type="http://schemas.openxmlformats.org/officeDocument/2006/relationships/tags" Target="../tags/tag80.xml"/><Relationship Id="rId21" Type="http://schemas.openxmlformats.org/officeDocument/2006/relationships/tags" Target="../tags/tag79.xml"/><Relationship Id="rId20" Type="http://schemas.openxmlformats.org/officeDocument/2006/relationships/tags" Target="../tags/tag78.xml"/><Relationship Id="rId2" Type="http://schemas.openxmlformats.org/officeDocument/2006/relationships/tags" Target="../tags/tag60.xml"/><Relationship Id="rId19" Type="http://schemas.openxmlformats.org/officeDocument/2006/relationships/tags" Target="../tags/tag77.xml"/><Relationship Id="rId18" Type="http://schemas.openxmlformats.org/officeDocument/2006/relationships/tags" Target="../tags/tag76.xml"/><Relationship Id="rId17" Type="http://schemas.openxmlformats.org/officeDocument/2006/relationships/tags" Target="../tags/tag75.xml"/><Relationship Id="rId16" Type="http://schemas.openxmlformats.org/officeDocument/2006/relationships/tags" Target="../tags/tag74.xml"/><Relationship Id="rId15" Type="http://schemas.openxmlformats.org/officeDocument/2006/relationships/tags" Target="../tags/tag73.xml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tags" Target="../tags/tag70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tags" Target="../tags/tag59.xml"/></Relationships>
</file>

<file path=ppt/slides/_rels/slide1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4.xml"/><Relationship Id="rId1" Type="http://schemas.openxmlformats.org/officeDocument/2006/relationships/tags" Target="../tags/tag1133.xml"/></Relationships>
</file>

<file path=ppt/slides/_rels/slide1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6.xml"/><Relationship Id="rId1" Type="http://schemas.openxmlformats.org/officeDocument/2006/relationships/tags" Target="../tags/tag1135.xml"/></Relationships>
</file>

<file path=ppt/slides/_rels/slide122.xml.rels><?xml version="1.0" encoding="UTF-8" standalone="yes"?>
<Relationships xmlns="http://schemas.openxmlformats.org/package/2006/relationships"><Relationship Id="rId9" Type="http://schemas.openxmlformats.org/officeDocument/2006/relationships/tags" Target="../tags/tag1145.xml"/><Relationship Id="rId8" Type="http://schemas.openxmlformats.org/officeDocument/2006/relationships/tags" Target="../tags/tag1144.xml"/><Relationship Id="rId7" Type="http://schemas.openxmlformats.org/officeDocument/2006/relationships/tags" Target="../tags/tag1143.xml"/><Relationship Id="rId6" Type="http://schemas.openxmlformats.org/officeDocument/2006/relationships/tags" Target="../tags/tag1142.xml"/><Relationship Id="rId5" Type="http://schemas.openxmlformats.org/officeDocument/2006/relationships/tags" Target="../tags/tag1141.xml"/><Relationship Id="rId4" Type="http://schemas.openxmlformats.org/officeDocument/2006/relationships/tags" Target="../tags/tag1140.xml"/><Relationship Id="rId3" Type="http://schemas.openxmlformats.org/officeDocument/2006/relationships/tags" Target="../tags/tag1139.xml"/><Relationship Id="rId2" Type="http://schemas.openxmlformats.org/officeDocument/2006/relationships/tags" Target="../tags/tag1138.xml"/><Relationship Id="rId16" Type="http://schemas.openxmlformats.org/officeDocument/2006/relationships/notesSlide" Target="../notesSlides/notesSlide116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150.xml"/><Relationship Id="rId13" Type="http://schemas.openxmlformats.org/officeDocument/2006/relationships/tags" Target="../tags/tag1149.xml"/><Relationship Id="rId12" Type="http://schemas.openxmlformats.org/officeDocument/2006/relationships/tags" Target="../tags/tag1148.xml"/><Relationship Id="rId11" Type="http://schemas.openxmlformats.org/officeDocument/2006/relationships/tags" Target="../tags/tag1147.xml"/><Relationship Id="rId10" Type="http://schemas.openxmlformats.org/officeDocument/2006/relationships/tags" Target="../tags/tag1146.xml"/><Relationship Id="rId1" Type="http://schemas.openxmlformats.org/officeDocument/2006/relationships/tags" Target="../tags/tag1137.xml"/></Relationships>
</file>

<file path=ppt/slides/_rels/slide123.xml.rels><?xml version="1.0" encoding="UTF-8" standalone="yes"?>
<Relationships xmlns="http://schemas.openxmlformats.org/package/2006/relationships"><Relationship Id="rId9" Type="http://schemas.openxmlformats.org/officeDocument/2006/relationships/tags" Target="../tags/tag1159.xml"/><Relationship Id="rId8" Type="http://schemas.openxmlformats.org/officeDocument/2006/relationships/tags" Target="../tags/tag1158.xml"/><Relationship Id="rId7" Type="http://schemas.openxmlformats.org/officeDocument/2006/relationships/tags" Target="../tags/tag1157.xml"/><Relationship Id="rId6" Type="http://schemas.openxmlformats.org/officeDocument/2006/relationships/tags" Target="../tags/tag1156.xml"/><Relationship Id="rId53" Type="http://schemas.openxmlformats.org/officeDocument/2006/relationships/notesSlide" Target="../notesSlides/notesSlide117.xml"/><Relationship Id="rId52" Type="http://schemas.openxmlformats.org/officeDocument/2006/relationships/slideLayout" Target="../slideLayouts/slideLayout2.xml"/><Relationship Id="rId51" Type="http://schemas.openxmlformats.org/officeDocument/2006/relationships/tags" Target="../tags/tag1201.xml"/><Relationship Id="rId50" Type="http://schemas.openxmlformats.org/officeDocument/2006/relationships/tags" Target="../tags/tag1200.xml"/><Relationship Id="rId5" Type="http://schemas.openxmlformats.org/officeDocument/2006/relationships/tags" Target="../tags/tag1155.xml"/><Relationship Id="rId49" Type="http://schemas.openxmlformats.org/officeDocument/2006/relationships/tags" Target="../tags/tag1199.xml"/><Relationship Id="rId48" Type="http://schemas.openxmlformats.org/officeDocument/2006/relationships/tags" Target="../tags/tag1198.xml"/><Relationship Id="rId47" Type="http://schemas.openxmlformats.org/officeDocument/2006/relationships/tags" Target="../tags/tag1197.xml"/><Relationship Id="rId46" Type="http://schemas.openxmlformats.org/officeDocument/2006/relationships/tags" Target="../tags/tag1196.xml"/><Relationship Id="rId45" Type="http://schemas.openxmlformats.org/officeDocument/2006/relationships/tags" Target="../tags/tag1195.xml"/><Relationship Id="rId44" Type="http://schemas.openxmlformats.org/officeDocument/2006/relationships/tags" Target="../tags/tag1194.xml"/><Relationship Id="rId43" Type="http://schemas.openxmlformats.org/officeDocument/2006/relationships/tags" Target="../tags/tag1193.xml"/><Relationship Id="rId42" Type="http://schemas.openxmlformats.org/officeDocument/2006/relationships/tags" Target="../tags/tag1192.xml"/><Relationship Id="rId41" Type="http://schemas.openxmlformats.org/officeDocument/2006/relationships/tags" Target="../tags/tag1191.xml"/><Relationship Id="rId40" Type="http://schemas.openxmlformats.org/officeDocument/2006/relationships/tags" Target="../tags/tag1190.xml"/><Relationship Id="rId4" Type="http://schemas.openxmlformats.org/officeDocument/2006/relationships/tags" Target="../tags/tag1154.xml"/><Relationship Id="rId39" Type="http://schemas.openxmlformats.org/officeDocument/2006/relationships/tags" Target="../tags/tag1189.xml"/><Relationship Id="rId38" Type="http://schemas.openxmlformats.org/officeDocument/2006/relationships/tags" Target="../tags/tag1188.xml"/><Relationship Id="rId37" Type="http://schemas.openxmlformats.org/officeDocument/2006/relationships/tags" Target="../tags/tag1187.xml"/><Relationship Id="rId36" Type="http://schemas.openxmlformats.org/officeDocument/2006/relationships/tags" Target="../tags/tag1186.xml"/><Relationship Id="rId35" Type="http://schemas.openxmlformats.org/officeDocument/2006/relationships/tags" Target="../tags/tag1185.xml"/><Relationship Id="rId34" Type="http://schemas.openxmlformats.org/officeDocument/2006/relationships/tags" Target="../tags/tag1184.xml"/><Relationship Id="rId33" Type="http://schemas.openxmlformats.org/officeDocument/2006/relationships/tags" Target="../tags/tag1183.xml"/><Relationship Id="rId32" Type="http://schemas.openxmlformats.org/officeDocument/2006/relationships/tags" Target="../tags/tag1182.xml"/><Relationship Id="rId31" Type="http://schemas.openxmlformats.org/officeDocument/2006/relationships/tags" Target="../tags/tag1181.xml"/><Relationship Id="rId30" Type="http://schemas.openxmlformats.org/officeDocument/2006/relationships/tags" Target="../tags/tag1180.xml"/><Relationship Id="rId3" Type="http://schemas.openxmlformats.org/officeDocument/2006/relationships/tags" Target="../tags/tag1153.xml"/><Relationship Id="rId29" Type="http://schemas.openxmlformats.org/officeDocument/2006/relationships/tags" Target="../tags/tag1179.xml"/><Relationship Id="rId28" Type="http://schemas.openxmlformats.org/officeDocument/2006/relationships/tags" Target="../tags/tag1178.xml"/><Relationship Id="rId27" Type="http://schemas.openxmlformats.org/officeDocument/2006/relationships/tags" Target="../tags/tag1177.xml"/><Relationship Id="rId26" Type="http://schemas.openxmlformats.org/officeDocument/2006/relationships/tags" Target="../tags/tag1176.xml"/><Relationship Id="rId25" Type="http://schemas.openxmlformats.org/officeDocument/2006/relationships/tags" Target="../tags/tag1175.xml"/><Relationship Id="rId24" Type="http://schemas.openxmlformats.org/officeDocument/2006/relationships/tags" Target="../tags/tag1174.xml"/><Relationship Id="rId23" Type="http://schemas.openxmlformats.org/officeDocument/2006/relationships/tags" Target="../tags/tag1173.xml"/><Relationship Id="rId22" Type="http://schemas.openxmlformats.org/officeDocument/2006/relationships/tags" Target="../tags/tag1172.xml"/><Relationship Id="rId21" Type="http://schemas.openxmlformats.org/officeDocument/2006/relationships/tags" Target="../tags/tag1171.xml"/><Relationship Id="rId20" Type="http://schemas.openxmlformats.org/officeDocument/2006/relationships/tags" Target="../tags/tag1170.xml"/><Relationship Id="rId2" Type="http://schemas.openxmlformats.org/officeDocument/2006/relationships/tags" Target="../tags/tag1152.xml"/><Relationship Id="rId19" Type="http://schemas.openxmlformats.org/officeDocument/2006/relationships/tags" Target="../tags/tag1169.xml"/><Relationship Id="rId18" Type="http://schemas.openxmlformats.org/officeDocument/2006/relationships/tags" Target="../tags/tag1168.xml"/><Relationship Id="rId17" Type="http://schemas.openxmlformats.org/officeDocument/2006/relationships/tags" Target="../tags/tag1167.xml"/><Relationship Id="rId16" Type="http://schemas.openxmlformats.org/officeDocument/2006/relationships/tags" Target="../tags/tag1166.xml"/><Relationship Id="rId15" Type="http://schemas.openxmlformats.org/officeDocument/2006/relationships/tags" Target="../tags/tag1165.xml"/><Relationship Id="rId14" Type="http://schemas.openxmlformats.org/officeDocument/2006/relationships/tags" Target="../tags/tag1164.xml"/><Relationship Id="rId13" Type="http://schemas.openxmlformats.org/officeDocument/2006/relationships/tags" Target="../tags/tag1163.xml"/><Relationship Id="rId12" Type="http://schemas.openxmlformats.org/officeDocument/2006/relationships/tags" Target="../tags/tag1162.xml"/><Relationship Id="rId11" Type="http://schemas.openxmlformats.org/officeDocument/2006/relationships/tags" Target="../tags/tag1161.xml"/><Relationship Id="rId10" Type="http://schemas.openxmlformats.org/officeDocument/2006/relationships/tags" Target="../tags/tag1160.xml"/><Relationship Id="rId1" Type="http://schemas.openxmlformats.org/officeDocument/2006/relationships/tags" Target="../tags/tag1151.xml"/></Relationships>
</file>

<file path=ppt/slides/_rels/slide124.xml.rels><?xml version="1.0" encoding="UTF-8" standalone="yes"?>
<Relationships xmlns="http://schemas.openxmlformats.org/package/2006/relationships"><Relationship Id="rId9" Type="http://schemas.openxmlformats.org/officeDocument/2006/relationships/tags" Target="../tags/tag1210.xml"/><Relationship Id="rId8" Type="http://schemas.openxmlformats.org/officeDocument/2006/relationships/tags" Target="../tags/tag1209.xml"/><Relationship Id="rId7" Type="http://schemas.openxmlformats.org/officeDocument/2006/relationships/tags" Target="../tags/tag1208.xml"/><Relationship Id="rId6" Type="http://schemas.openxmlformats.org/officeDocument/2006/relationships/tags" Target="../tags/tag1207.xml"/><Relationship Id="rId5" Type="http://schemas.openxmlformats.org/officeDocument/2006/relationships/tags" Target="../tags/tag1206.xml"/><Relationship Id="rId4" Type="http://schemas.openxmlformats.org/officeDocument/2006/relationships/tags" Target="../tags/tag1205.xml"/><Relationship Id="rId30" Type="http://schemas.openxmlformats.org/officeDocument/2006/relationships/notesSlide" Target="../notesSlides/notesSlide118.xml"/><Relationship Id="rId3" Type="http://schemas.openxmlformats.org/officeDocument/2006/relationships/tags" Target="../tags/tag1204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1229.xml"/><Relationship Id="rId27" Type="http://schemas.openxmlformats.org/officeDocument/2006/relationships/tags" Target="../tags/tag1228.xml"/><Relationship Id="rId26" Type="http://schemas.openxmlformats.org/officeDocument/2006/relationships/tags" Target="../tags/tag1227.xml"/><Relationship Id="rId25" Type="http://schemas.openxmlformats.org/officeDocument/2006/relationships/tags" Target="../tags/tag1226.xml"/><Relationship Id="rId24" Type="http://schemas.openxmlformats.org/officeDocument/2006/relationships/tags" Target="../tags/tag1225.xml"/><Relationship Id="rId23" Type="http://schemas.openxmlformats.org/officeDocument/2006/relationships/tags" Target="../tags/tag1224.xml"/><Relationship Id="rId22" Type="http://schemas.openxmlformats.org/officeDocument/2006/relationships/tags" Target="../tags/tag1223.xml"/><Relationship Id="rId21" Type="http://schemas.openxmlformats.org/officeDocument/2006/relationships/tags" Target="../tags/tag1222.xml"/><Relationship Id="rId20" Type="http://schemas.openxmlformats.org/officeDocument/2006/relationships/tags" Target="../tags/tag1221.xml"/><Relationship Id="rId2" Type="http://schemas.openxmlformats.org/officeDocument/2006/relationships/tags" Target="../tags/tag1203.xml"/><Relationship Id="rId19" Type="http://schemas.openxmlformats.org/officeDocument/2006/relationships/tags" Target="../tags/tag1220.xml"/><Relationship Id="rId18" Type="http://schemas.openxmlformats.org/officeDocument/2006/relationships/tags" Target="../tags/tag1219.xml"/><Relationship Id="rId17" Type="http://schemas.openxmlformats.org/officeDocument/2006/relationships/tags" Target="../tags/tag1218.xml"/><Relationship Id="rId16" Type="http://schemas.openxmlformats.org/officeDocument/2006/relationships/tags" Target="../tags/tag1217.xml"/><Relationship Id="rId15" Type="http://schemas.openxmlformats.org/officeDocument/2006/relationships/tags" Target="../tags/tag1216.xml"/><Relationship Id="rId14" Type="http://schemas.openxmlformats.org/officeDocument/2006/relationships/tags" Target="../tags/tag1215.xml"/><Relationship Id="rId13" Type="http://schemas.openxmlformats.org/officeDocument/2006/relationships/tags" Target="../tags/tag1214.xml"/><Relationship Id="rId12" Type="http://schemas.openxmlformats.org/officeDocument/2006/relationships/tags" Target="../tags/tag1213.xml"/><Relationship Id="rId11" Type="http://schemas.openxmlformats.org/officeDocument/2006/relationships/tags" Target="../tags/tag1212.xml"/><Relationship Id="rId10" Type="http://schemas.openxmlformats.org/officeDocument/2006/relationships/tags" Target="../tags/tag1211.xml"/><Relationship Id="rId1" Type="http://schemas.openxmlformats.org/officeDocument/2006/relationships/tags" Target="../tags/tag1202.xml"/></Relationships>
</file>

<file path=ppt/slides/_rels/slide1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31.xml"/><Relationship Id="rId1" Type="http://schemas.openxmlformats.org/officeDocument/2006/relationships/tags" Target="../tags/tag1230.xml"/></Relationships>
</file>

<file path=ppt/slides/_rels/slide126.xml.rels><?xml version="1.0" encoding="UTF-8" standalone="yes"?>
<Relationships xmlns="http://schemas.openxmlformats.org/package/2006/relationships"><Relationship Id="rId9" Type="http://schemas.openxmlformats.org/officeDocument/2006/relationships/tags" Target="../tags/tag1240.xml"/><Relationship Id="rId8" Type="http://schemas.openxmlformats.org/officeDocument/2006/relationships/tags" Target="../tags/tag1239.xml"/><Relationship Id="rId7" Type="http://schemas.openxmlformats.org/officeDocument/2006/relationships/tags" Target="../tags/tag1238.xml"/><Relationship Id="rId6" Type="http://schemas.openxmlformats.org/officeDocument/2006/relationships/tags" Target="../tags/tag1237.xml"/><Relationship Id="rId5" Type="http://schemas.openxmlformats.org/officeDocument/2006/relationships/tags" Target="../tags/tag1236.xml"/><Relationship Id="rId4" Type="http://schemas.openxmlformats.org/officeDocument/2006/relationships/tags" Target="../tags/tag1235.xml"/><Relationship Id="rId3" Type="http://schemas.openxmlformats.org/officeDocument/2006/relationships/tags" Target="../tags/tag1234.xml"/><Relationship Id="rId2" Type="http://schemas.openxmlformats.org/officeDocument/2006/relationships/tags" Target="../tags/tag1233.xml"/><Relationship Id="rId18" Type="http://schemas.openxmlformats.org/officeDocument/2006/relationships/notesSlide" Target="../notesSlides/notesSlide120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1247.xml"/><Relationship Id="rId15" Type="http://schemas.openxmlformats.org/officeDocument/2006/relationships/tags" Target="../tags/tag1246.xml"/><Relationship Id="rId14" Type="http://schemas.openxmlformats.org/officeDocument/2006/relationships/tags" Target="../tags/tag1245.xml"/><Relationship Id="rId13" Type="http://schemas.openxmlformats.org/officeDocument/2006/relationships/tags" Target="../tags/tag1244.xml"/><Relationship Id="rId12" Type="http://schemas.openxmlformats.org/officeDocument/2006/relationships/tags" Target="../tags/tag1243.xml"/><Relationship Id="rId11" Type="http://schemas.openxmlformats.org/officeDocument/2006/relationships/tags" Target="../tags/tag1242.xml"/><Relationship Id="rId10" Type="http://schemas.openxmlformats.org/officeDocument/2006/relationships/tags" Target="../tags/tag1241.xml"/><Relationship Id="rId1" Type="http://schemas.openxmlformats.org/officeDocument/2006/relationships/tags" Target="../tags/tag1232.xml"/></Relationships>
</file>

<file path=ppt/slides/_rels/slide127.xml.rels><?xml version="1.0" encoding="UTF-8" standalone="yes"?>
<Relationships xmlns="http://schemas.openxmlformats.org/package/2006/relationships"><Relationship Id="rId9" Type="http://schemas.openxmlformats.org/officeDocument/2006/relationships/tags" Target="../tags/tag1256.xml"/><Relationship Id="rId8" Type="http://schemas.openxmlformats.org/officeDocument/2006/relationships/tags" Target="../tags/tag1255.xml"/><Relationship Id="rId7" Type="http://schemas.openxmlformats.org/officeDocument/2006/relationships/tags" Target="../tags/tag1254.xml"/><Relationship Id="rId6" Type="http://schemas.openxmlformats.org/officeDocument/2006/relationships/tags" Target="../tags/tag1253.xml"/><Relationship Id="rId5" Type="http://schemas.openxmlformats.org/officeDocument/2006/relationships/tags" Target="../tags/tag1252.xml"/><Relationship Id="rId4" Type="http://schemas.openxmlformats.org/officeDocument/2006/relationships/tags" Target="../tags/tag1251.xml"/><Relationship Id="rId3" Type="http://schemas.openxmlformats.org/officeDocument/2006/relationships/tags" Target="../tags/tag1250.xml"/><Relationship Id="rId20" Type="http://schemas.openxmlformats.org/officeDocument/2006/relationships/notesSlide" Target="../notesSlides/notesSlide121.xml"/><Relationship Id="rId2" Type="http://schemas.openxmlformats.org/officeDocument/2006/relationships/tags" Target="../tags/tag1249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265.xml"/><Relationship Id="rId17" Type="http://schemas.openxmlformats.org/officeDocument/2006/relationships/tags" Target="../tags/tag1264.xml"/><Relationship Id="rId16" Type="http://schemas.openxmlformats.org/officeDocument/2006/relationships/tags" Target="../tags/tag1263.xml"/><Relationship Id="rId15" Type="http://schemas.openxmlformats.org/officeDocument/2006/relationships/tags" Target="../tags/tag1262.xml"/><Relationship Id="rId14" Type="http://schemas.openxmlformats.org/officeDocument/2006/relationships/tags" Target="../tags/tag1261.xml"/><Relationship Id="rId13" Type="http://schemas.openxmlformats.org/officeDocument/2006/relationships/tags" Target="../tags/tag1260.xml"/><Relationship Id="rId12" Type="http://schemas.openxmlformats.org/officeDocument/2006/relationships/tags" Target="../tags/tag1259.xml"/><Relationship Id="rId11" Type="http://schemas.openxmlformats.org/officeDocument/2006/relationships/tags" Target="../tags/tag1258.xml"/><Relationship Id="rId10" Type="http://schemas.openxmlformats.org/officeDocument/2006/relationships/tags" Target="../tags/tag1257.xml"/><Relationship Id="rId1" Type="http://schemas.openxmlformats.org/officeDocument/2006/relationships/tags" Target="../tags/tag1248.xml"/></Relationships>
</file>

<file path=ppt/slides/_rels/slide1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67.xml"/><Relationship Id="rId1" Type="http://schemas.openxmlformats.org/officeDocument/2006/relationships/tags" Target="../tags/tag1266.xml"/></Relationships>
</file>

<file path=ppt/slides/_rels/slide1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270.xml"/><Relationship Id="rId2" Type="http://schemas.openxmlformats.org/officeDocument/2006/relationships/tags" Target="../tags/tag1269.xml"/><Relationship Id="rId1" Type="http://schemas.openxmlformats.org/officeDocument/2006/relationships/tags" Target="../tags/tag1268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1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74.xml"/><Relationship Id="rId3" Type="http://schemas.openxmlformats.org/officeDocument/2006/relationships/tags" Target="../tags/tag1273.xml"/><Relationship Id="rId2" Type="http://schemas.openxmlformats.org/officeDocument/2006/relationships/tags" Target="../tags/tag1272.xml"/><Relationship Id="rId1" Type="http://schemas.openxmlformats.org/officeDocument/2006/relationships/tags" Target="../tags/tag1271.xml"/></Relationships>
</file>

<file path=ppt/slides/_rels/slide1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78.xml"/><Relationship Id="rId3" Type="http://schemas.openxmlformats.org/officeDocument/2006/relationships/tags" Target="../tags/tag1277.xml"/><Relationship Id="rId2" Type="http://schemas.openxmlformats.org/officeDocument/2006/relationships/tags" Target="../tags/tag1276.xml"/><Relationship Id="rId1" Type="http://schemas.openxmlformats.org/officeDocument/2006/relationships/tags" Target="../tags/tag1275.xml"/></Relationships>
</file>

<file path=ppt/slides/_rels/slide1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82.xml"/><Relationship Id="rId3" Type="http://schemas.openxmlformats.org/officeDocument/2006/relationships/tags" Target="../tags/tag1281.xml"/><Relationship Id="rId2" Type="http://schemas.openxmlformats.org/officeDocument/2006/relationships/tags" Target="../tags/tag1280.xml"/><Relationship Id="rId1" Type="http://schemas.openxmlformats.org/officeDocument/2006/relationships/tags" Target="../tags/tag1279.xml"/></Relationships>
</file>

<file path=ppt/slides/_rels/slide13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86.xml"/><Relationship Id="rId3" Type="http://schemas.openxmlformats.org/officeDocument/2006/relationships/tags" Target="../tags/tag1285.xml"/><Relationship Id="rId2" Type="http://schemas.openxmlformats.org/officeDocument/2006/relationships/tags" Target="../tags/tag1284.xml"/><Relationship Id="rId1" Type="http://schemas.openxmlformats.org/officeDocument/2006/relationships/tags" Target="../tags/tag1283.xml"/></Relationships>
</file>

<file path=ppt/slides/_rels/slide13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8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90.xml"/><Relationship Id="rId3" Type="http://schemas.openxmlformats.org/officeDocument/2006/relationships/tags" Target="../tags/tag1289.xml"/><Relationship Id="rId2" Type="http://schemas.openxmlformats.org/officeDocument/2006/relationships/tags" Target="../tags/tag1288.xml"/><Relationship Id="rId1" Type="http://schemas.openxmlformats.org/officeDocument/2006/relationships/tags" Target="../tags/tag1287.xml"/></Relationships>
</file>

<file path=ppt/slides/_rels/slide13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295.xml"/><Relationship Id="rId4" Type="http://schemas.openxmlformats.org/officeDocument/2006/relationships/tags" Target="../tags/tag1294.xml"/><Relationship Id="rId3" Type="http://schemas.openxmlformats.org/officeDocument/2006/relationships/tags" Target="../tags/tag1293.xml"/><Relationship Id="rId2" Type="http://schemas.openxmlformats.org/officeDocument/2006/relationships/tags" Target="../tags/tag1292.xml"/><Relationship Id="rId1" Type="http://schemas.openxmlformats.org/officeDocument/2006/relationships/tags" Target="../tags/tag1291.xml"/></Relationships>
</file>

<file path=ppt/slides/_rels/slide13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298.xml"/><Relationship Id="rId2" Type="http://schemas.openxmlformats.org/officeDocument/2006/relationships/tags" Target="../tags/tag1297.xml"/><Relationship Id="rId1" Type="http://schemas.openxmlformats.org/officeDocument/2006/relationships/tags" Target="../tags/tag1296.xml"/></Relationships>
</file>

<file path=ppt/slides/_rels/slide13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01.xml"/><Relationship Id="rId2" Type="http://schemas.openxmlformats.org/officeDocument/2006/relationships/tags" Target="../tags/tag1300.xml"/><Relationship Id="rId1" Type="http://schemas.openxmlformats.org/officeDocument/2006/relationships/tags" Target="../tags/tag1299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3" Type="http://schemas.openxmlformats.org/officeDocument/2006/relationships/notesSlide" Target="../notesSlides/notesSlide8.xml"/><Relationship Id="rId22" Type="http://schemas.openxmlformats.org/officeDocument/2006/relationships/slideLayout" Target="../slideLayouts/slideLayout2.xml"/><Relationship Id="rId21" Type="http://schemas.openxmlformats.org/officeDocument/2006/relationships/tags" Target="../tags/tag103.xml"/><Relationship Id="rId20" Type="http://schemas.openxmlformats.org/officeDocument/2006/relationships/tags" Target="../tags/tag102.xml"/><Relationship Id="rId2" Type="http://schemas.openxmlformats.org/officeDocument/2006/relationships/tags" Target="../tags/tag86.xml"/><Relationship Id="rId19" Type="http://schemas.openxmlformats.org/officeDocument/2006/relationships/tags" Target="../tags/tag101.xml"/><Relationship Id="rId18" Type="http://schemas.openxmlformats.org/officeDocument/2006/relationships/image" Target="../media/image8.png"/><Relationship Id="rId17" Type="http://schemas.openxmlformats.org/officeDocument/2006/relationships/tags" Target="../tags/tag100.xml"/><Relationship Id="rId16" Type="http://schemas.openxmlformats.org/officeDocument/2006/relationships/image" Target="../media/image7.png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0" Type="http://schemas.openxmlformats.org/officeDocument/2006/relationships/notesSlide" Target="../notesSlides/notesSlide9.xml"/><Relationship Id="rId2" Type="http://schemas.openxmlformats.org/officeDocument/2006/relationships/tags" Target="../tags/tag105.xml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image" Target="../media/image9.png"/><Relationship Id="rId15" Type="http://schemas.openxmlformats.org/officeDocument/2006/relationships/tags" Target="../tags/tag118.xml"/><Relationship Id="rId14" Type="http://schemas.openxmlformats.org/officeDocument/2006/relationships/tags" Target="../tags/tag117.xml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tags" Target="../tags/tag10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8" Type="http://schemas.openxmlformats.org/officeDocument/2006/relationships/notesSlide" Target="../notesSlides/notesSlide10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136.xml"/><Relationship Id="rId15" Type="http://schemas.openxmlformats.org/officeDocument/2006/relationships/tags" Target="../tags/tag135.xml"/><Relationship Id="rId14" Type="http://schemas.openxmlformats.org/officeDocument/2006/relationships/tags" Target="../tags/tag134.xml"/><Relationship Id="rId13" Type="http://schemas.openxmlformats.org/officeDocument/2006/relationships/tags" Target="../tags/tag133.xml"/><Relationship Id="rId12" Type="http://schemas.openxmlformats.org/officeDocument/2006/relationships/tags" Target="../tags/tag132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tags" Target="../tags/tag121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45.xml"/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4" Type="http://schemas.openxmlformats.org/officeDocument/2006/relationships/notesSlide" Target="../notesSlides/notesSlide11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48.xml"/><Relationship Id="rId11" Type="http://schemas.openxmlformats.org/officeDocument/2006/relationships/tags" Target="../tags/tag147.xml"/><Relationship Id="rId10" Type="http://schemas.openxmlformats.org/officeDocument/2006/relationships/tags" Target="../tags/tag146.xml"/><Relationship Id="rId1" Type="http://schemas.openxmlformats.org/officeDocument/2006/relationships/tags" Target="../tags/tag13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6" Type="http://schemas.openxmlformats.org/officeDocument/2006/relationships/notesSlide" Target="../notesSlides/notesSlide1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62.xml"/><Relationship Id="rId13" Type="http://schemas.openxmlformats.org/officeDocument/2006/relationships/tags" Target="../tags/tag161.xml"/><Relationship Id="rId12" Type="http://schemas.openxmlformats.org/officeDocument/2006/relationships/tags" Target="../tags/tag160.xml"/><Relationship Id="rId11" Type="http://schemas.openxmlformats.org/officeDocument/2006/relationships/tags" Target="../tags/tag159.xml"/><Relationship Id="rId10" Type="http://schemas.openxmlformats.org/officeDocument/2006/relationships/tags" Target="../tags/tag158.xml"/><Relationship Id="rId1" Type="http://schemas.openxmlformats.org/officeDocument/2006/relationships/tags" Target="../tags/tag14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tags" Target="../tags/tag166.xml"/><Relationship Id="rId37" Type="http://schemas.openxmlformats.org/officeDocument/2006/relationships/notesSlide" Target="../notesSlides/notesSlide13.xml"/><Relationship Id="rId36" Type="http://schemas.openxmlformats.org/officeDocument/2006/relationships/slideLayout" Target="../slideLayouts/slideLayout2.xml"/><Relationship Id="rId35" Type="http://schemas.openxmlformats.org/officeDocument/2006/relationships/tags" Target="../tags/tag197.xml"/><Relationship Id="rId34" Type="http://schemas.openxmlformats.org/officeDocument/2006/relationships/tags" Target="../tags/tag196.xml"/><Relationship Id="rId33" Type="http://schemas.openxmlformats.org/officeDocument/2006/relationships/tags" Target="../tags/tag195.xml"/><Relationship Id="rId32" Type="http://schemas.openxmlformats.org/officeDocument/2006/relationships/tags" Target="../tags/tag194.xml"/><Relationship Id="rId31" Type="http://schemas.openxmlformats.org/officeDocument/2006/relationships/tags" Target="../tags/tag193.xml"/><Relationship Id="rId30" Type="http://schemas.openxmlformats.org/officeDocument/2006/relationships/tags" Target="../tags/tag192.xml"/><Relationship Id="rId3" Type="http://schemas.openxmlformats.org/officeDocument/2006/relationships/tags" Target="../tags/tag165.xml"/><Relationship Id="rId29" Type="http://schemas.openxmlformats.org/officeDocument/2006/relationships/tags" Target="../tags/tag191.xml"/><Relationship Id="rId28" Type="http://schemas.openxmlformats.org/officeDocument/2006/relationships/tags" Target="../tags/tag190.xml"/><Relationship Id="rId27" Type="http://schemas.openxmlformats.org/officeDocument/2006/relationships/tags" Target="../tags/tag189.xml"/><Relationship Id="rId26" Type="http://schemas.openxmlformats.org/officeDocument/2006/relationships/tags" Target="../tags/tag188.xml"/><Relationship Id="rId25" Type="http://schemas.openxmlformats.org/officeDocument/2006/relationships/tags" Target="../tags/tag187.xml"/><Relationship Id="rId24" Type="http://schemas.openxmlformats.org/officeDocument/2006/relationships/tags" Target="../tags/tag186.xml"/><Relationship Id="rId23" Type="http://schemas.openxmlformats.org/officeDocument/2006/relationships/tags" Target="../tags/tag185.xml"/><Relationship Id="rId22" Type="http://schemas.openxmlformats.org/officeDocument/2006/relationships/tags" Target="../tags/tag184.xml"/><Relationship Id="rId21" Type="http://schemas.openxmlformats.org/officeDocument/2006/relationships/tags" Target="../tags/tag183.xml"/><Relationship Id="rId20" Type="http://schemas.openxmlformats.org/officeDocument/2006/relationships/tags" Target="../tags/tag182.xml"/><Relationship Id="rId2" Type="http://schemas.openxmlformats.org/officeDocument/2006/relationships/tags" Target="../tags/tag164.xml"/><Relationship Id="rId19" Type="http://schemas.openxmlformats.org/officeDocument/2006/relationships/tags" Target="../tags/tag181.xml"/><Relationship Id="rId18" Type="http://schemas.openxmlformats.org/officeDocument/2006/relationships/tags" Target="../tags/tag180.xml"/><Relationship Id="rId17" Type="http://schemas.openxmlformats.org/officeDocument/2006/relationships/tags" Target="../tags/tag179.xml"/><Relationship Id="rId16" Type="http://schemas.openxmlformats.org/officeDocument/2006/relationships/tags" Target="../tags/tag178.xml"/><Relationship Id="rId15" Type="http://schemas.openxmlformats.org/officeDocument/2006/relationships/tags" Target="../tags/tag177.xml"/><Relationship Id="rId14" Type="http://schemas.openxmlformats.org/officeDocument/2006/relationships/tags" Target="../tags/tag176.xml"/><Relationship Id="rId13" Type="http://schemas.openxmlformats.org/officeDocument/2006/relationships/tags" Target="../tags/tag175.xml"/><Relationship Id="rId12" Type="http://schemas.openxmlformats.org/officeDocument/2006/relationships/tags" Target="../tags/tag174.xml"/><Relationship Id="rId11" Type="http://schemas.openxmlformats.org/officeDocument/2006/relationships/tags" Target="../tags/tag173.xml"/><Relationship Id="rId10" Type="http://schemas.openxmlformats.org/officeDocument/2006/relationships/tags" Target="../tags/tag172.xml"/><Relationship Id="rId1" Type="http://schemas.openxmlformats.org/officeDocument/2006/relationships/tags" Target="../tags/tag16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9.xml"/><Relationship Id="rId1" Type="http://schemas.openxmlformats.org/officeDocument/2006/relationships/tags" Target="../tags/tag198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04.xml"/><Relationship Id="rId4" Type="http://schemas.openxmlformats.org/officeDocument/2006/relationships/tags" Target="../tags/tag203.xml"/><Relationship Id="rId3" Type="http://schemas.openxmlformats.org/officeDocument/2006/relationships/tags" Target="../tags/tag202.xml"/><Relationship Id="rId2" Type="http://schemas.openxmlformats.org/officeDocument/2006/relationships/tags" Target="../tags/tag201.xml"/><Relationship Id="rId1" Type="http://schemas.openxmlformats.org/officeDocument/2006/relationships/tags" Target="../tags/tag200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tags" Target="../tags/tag205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1.xml"/><Relationship Id="rId1" Type="http://schemas.openxmlformats.org/officeDocument/2006/relationships/tags" Target="../tags/tag210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3.xml"/><Relationship Id="rId1" Type="http://schemas.openxmlformats.org/officeDocument/2006/relationships/tags" Target="../tags/tag212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8.xml"/><Relationship Id="rId1" Type="http://schemas.openxmlformats.org/officeDocument/2006/relationships/tags" Target="../tags/tag217.xml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21.xml"/><Relationship Id="rId3" Type="http://schemas.openxmlformats.org/officeDocument/2006/relationships/image" Target="../media/image10.png"/><Relationship Id="rId2" Type="http://schemas.openxmlformats.org/officeDocument/2006/relationships/tags" Target="../tags/tag220.xml"/><Relationship Id="rId1" Type="http://schemas.openxmlformats.org/officeDocument/2006/relationships/tags" Target="../tags/tag219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3.xml"/><Relationship Id="rId1" Type="http://schemas.openxmlformats.org/officeDocument/2006/relationships/tags" Target="../tags/tag222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5.xml"/><Relationship Id="rId1" Type="http://schemas.openxmlformats.org/officeDocument/2006/relationships/tags" Target="../tags/tag22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tags" Target="../tags/tag229.xml"/><Relationship Id="rId3" Type="http://schemas.openxmlformats.org/officeDocument/2006/relationships/tags" Target="../tags/tag228.xml"/><Relationship Id="rId2" Type="http://schemas.openxmlformats.org/officeDocument/2006/relationships/tags" Target="../tags/tag227.xml"/><Relationship Id="rId12" Type="http://schemas.openxmlformats.org/officeDocument/2006/relationships/notesSlide" Target="../notesSlides/notesSlide2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235.xml"/><Relationship Id="rId1" Type="http://schemas.openxmlformats.org/officeDocument/2006/relationships/tags" Target="../tags/tag226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7.xml"/><Relationship Id="rId1" Type="http://schemas.openxmlformats.org/officeDocument/2006/relationships/tags" Target="../tags/tag236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1.xml"/><Relationship Id="rId1" Type="http://schemas.openxmlformats.org/officeDocument/2006/relationships/tags" Target="../tags/tag240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tags" Target="../tags/tag249.xml"/><Relationship Id="rId7" Type="http://schemas.openxmlformats.org/officeDocument/2006/relationships/tags" Target="../tags/tag248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tags" Target="../tags/tag245.xml"/><Relationship Id="rId3" Type="http://schemas.openxmlformats.org/officeDocument/2006/relationships/tags" Target="../tags/tag244.xml"/><Relationship Id="rId2" Type="http://schemas.openxmlformats.org/officeDocument/2006/relationships/tags" Target="../tags/tag243.xml"/><Relationship Id="rId14" Type="http://schemas.openxmlformats.org/officeDocument/2006/relationships/notesSlide" Target="../notesSlides/notesSlide28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tags" Target="../tags/tag242.xml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tags" Target="../tags/tag262.xml"/><Relationship Id="rId8" Type="http://schemas.openxmlformats.org/officeDocument/2006/relationships/tags" Target="../tags/tag261.xml"/><Relationship Id="rId7" Type="http://schemas.openxmlformats.org/officeDocument/2006/relationships/tags" Target="../tags/tag260.xml"/><Relationship Id="rId6" Type="http://schemas.openxmlformats.org/officeDocument/2006/relationships/tags" Target="../tags/tag259.xml"/><Relationship Id="rId5" Type="http://schemas.openxmlformats.org/officeDocument/2006/relationships/tags" Target="../tags/tag258.xml"/><Relationship Id="rId4" Type="http://schemas.openxmlformats.org/officeDocument/2006/relationships/tags" Target="../tags/tag257.xml"/><Relationship Id="rId3" Type="http://schemas.openxmlformats.org/officeDocument/2006/relationships/tags" Target="../tags/tag256.xml"/><Relationship Id="rId2" Type="http://schemas.openxmlformats.org/officeDocument/2006/relationships/tags" Target="../tags/tag255.xml"/><Relationship Id="rId16" Type="http://schemas.openxmlformats.org/officeDocument/2006/relationships/notesSlide" Target="../notesSlides/notesSlide29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67.xml"/><Relationship Id="rId13" Type="http://schemas.openxmlformats.org/officeDocument/2006/relationships/tags" Target="../tags/tag266.xml"/><Relationship Id="rId12" Type="http://schemas.openxmlformats.org/officeDocument/2006/relationships/tags" Target="../tags/tag265.xml"/><Relationship Id="rId11" Type="http://schemas.openxmlformats.org/officeDocument/2006/relationships/tags" Target="../tags/tag264.xml"/><Relationship Id="rId10" Type="http://schemas.openxmlformats.org/officeDocument/2006/relationships/tags" Target="../tags/tag263.xml"/><Relationship Id="rId1" Type="http://schemas.openxmlformats.org/officeDocument/2006/relationships/tags" Target="../tags/tag254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9.xml"/><Relationship Id="rId1" Type="http://schemas.openxmlformats.org/officeDocument/2006/relationships/tags" Target="../tags/tag268.xml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6" Type="http://schemas.openxmlformats.org/officeDocument/2006/relationships/notesSlide" Target="../notesSlides/notesSlide3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tags" Target="../tags/tag270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5.xml"/><Relationship Id="rId1" Type="http://schemas.openxmlformats.org/officeDocument/2006/relationships/tags" Target="../tags/tag284.xml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7.xml"/><Relationship Id="rId1" Type="http://schemas.openxmlformats.org/officeDocument/2006/relationships/tags" Target="../tags/tag28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image" Target="../media/image3.png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image" Target="../media/image2.jpe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tags" Target="../tags/tag296.xml"/><Relationship Id="rId8" Type="http://schemas.openxmlformats.org/officeDocument/2006/relationships/tags" Target="../tags/tag295.xml"/><Relationship Id="rId7" Type="http://schemas.openxmlformats.org/officeDocument/2006/relationships/tags" Target="../tags/tag294.xml"/><Relationship Id="rId6" Type="http://schemas.openxmlformats.org/officeDocument/2006/relationships/tags" Target="../tags/tag293.xml"/><Relationship Id="rId5" Type="http://schemas.openxmlformats.org/officeDocument/2006/relationships/tags" Target="../tags/tag292.xml"/><Relationship Id="rId4" Type="http://schemas.openxmlformats.org/officeDocument/2006/relationships/tags" Target="../tags/tag291.xml"/><Relationship Id="rId3" Type="http://schemas.openxmlformats.org/officeDocument/2006/relationships/tags" Target="../tags/tag290.xml"/><Relationship Id="rId2" Type="http://schemas.openxmlformats.org/officeDocument/2006/relationships/tags" Target="../tags/tag289.xml"/><Relationship Id="rId11" Type="http://schemas.openxmlformats.org/officeDocument/2006/relationships/notesSlide" Target="../notesSlides/notesSlide34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288.xml"/></Relationships>
</file>

<file path=ppt/slides/_rels/slide41.xml.rels><?xml version="1.0" encoding="UTF-8" standalone="yes"?>
<Relationships xmlns="http://schemas.openxmlformats.org/package/2006/relationships"><Relationship Id="rId9" Type="http://schemas.openxmlformats.org/officeDocument/2006/relationships/tags" Target="../tags/tag305.xml"/><Relationship Id="rId8" Type="http://schemas.openxmlformats.org/officeDocument/2006/relationships/tags" Target="../tags/tag304.xml"/><Relationship Id="rId7" Type="http://schemas.openxmlformats.org/officeDocument/2006/relationships/tags" Target="../tags/tag303.xml"/><Relationship Id="rId6" Type="http://schemas.openxmlformats.org/officeDocument/2006/relationships/tags" Target="../tags/tag302.xml"/><Relationship Id="rId5" Type="http://schemas.openxmlformats.org/officeDocument/2006/relationships/tags" Target="../tags/tag301.xml"/><Relationship Id="rId4" Type="http://schemas.openxmlformats.org/officeDocument/2006/relationships/tags" Target="../tags/tag300.xml"/><Relationship Id="rId3" Type="http://schemas.openxmlformats.org/officeDocument/2006/relationships/tags" Target="../tags/tag299.xml"/><Relationship Id="rId2" Type="http://schemas.openxmlformats.org/officeDocument/2006/relationships/tags" Target="../tags/tag298.xml"/><Relationship Id="rId11" Type="http://schemas.openxmlformats.org/officeDocument/2006/relationships/notesSlide" Target="../notesSlides/notesSlide35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297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7.xml"/><Relationship Id="rId1" Type="http://schemas.openxmlformats.org/officeDocument/2006/relationships/tags" Target="../tags/tag30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tags" Target="../tags/tag315.xml"/><Relationship Id="rId7" Type="http://schemas.openxmlformats.org/officeDocument/2006/relationships/tags" Target="../tags/tag314.xml"/><Relationship Id="rId6" Type="http://schemas.openxmlformats.org/officeDocument/2006/relationships/tags" Target="../tags/tag313.xml"/><Relationship Id="rId5" Type="http://schemas.openxmlformats.org/officeDocument/2006/relationships/tags" Target="../tags/tag312.xml"/><Relationship Id="rId4" Type="http://schemas.openxmlformats.org/officeDocument/2006/relationships/tags" Target="../tags/tag311.xml"/><Relationship Id="rId3" Type="http://schemas.openxmlformats.org/officeDocument/2006/relationships/tags" Target="../tags/tag310.xml"/><Relationship Id="rId2" Type="http://schemas.openxmlformats.org/officeDocument/2006/relationships/tags" Target="../tags/tag309.xml"/><Relationship Id="rId13" Type="http://schemas.openxmlformats.org/officeDocument/2006/relationships/notesSlide" Target="../notesSlides/notesSlide37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tags" Target="../tags/tag308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327.xml"/><Relationship Id="rId8" Type="http://schemas.openxmlformats.org/officeDocument/2006/relationships/tags" Target="../tags/tag326.xml"/><Relationship Id="rId7" Type="http://schemas.openxmlformats.org/officeDocument/2006/relationships/tags" Target="../tags/tag325.xml"/><Relationship Id="rId6" Type="http://schemas.openxmlformats.org/officeDocument/2006/relationships/tags" Target="../tags/tag324.xml"/><Relationship Id="rId5" Type="http://schemas.openxmlformats.org/officeDocument/2006/relationships/tags" Target="../tags/tag323.xml"/><Relationship Id="rId4" Type="http://schemas.openxmlformats.org/officeDocument/2006/relationships/tags" Target="../tags/tag322.xml"/><Relationship Id="rId3" Type="http://schemas.openxmlformats.org/officeDocument/2006/relationships/tags" Target="../tags/tag321.xml"/><Relationship Id="rId2" Type="http://schemas.openxmlformats.org/officeDocument/2006/relationships/tags" Target="../tags/tag320.xml"/><Relationship Id="rId13" Type="http://schemas.openxmlformats.org/officeDocument/2006/relationships/notesSlide" Target="../notesSlides/notesSlide38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29.xml"/><Relationship Id="rId10" Type="http://schemas.openxmlformats.org/officeDocument/2006/relationships/tags" Target="../tags/tag328.xml"/><Relationship Id="rId1" Type="http://schemas.openxmlformats.org/officeDocument/2006/relationships/tags" Target="../tags/tag319.xml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1.xml"/><Relationship Id="rId1" Type="http://schemas.openxmlformats.org/officeDocument/2006/relationships/tags" Target="../tags/tag330.xml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3.xml"/><Relationship Id="rId1" Type="http://schemas.openxmlformats.org/officeDocument/2006/relationships/tags" Target="../tags/tag332.xml"/></Relationships>
</file>

<file path=ppt/slides/_rels/slide4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36.xml"/><Relationship Id="rId2" Type="http://schemas.openxmlformats.org/officeDocument/2006/relationships/tags" Target="../tags/tag335.xml"/><Relationship Id="rId1" Type="http://schemas.openxmlformats.org/officeDocument/2006/relationships/tags" Target="../tags/tag334.xml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8.xml"/><Relationship Id="rId1" Type="http://schemas.openxmlformats.org/officeDocument/2006/relationships/tags" Target="../tags/tag337.xml"/></Relationships>
</file>

<file path=ppt/slides/_rels/slide49.xml.rels><?xml version="1.0" encoding="UTF-8" standalone="yes"?>
<Relationships xmlns="http://schemas.openxmlformats.org/package/2006/relationships"><Relationship Id="rId9" Type="http://schemas.openxmlformats.org/officeDocument/2006/relationships/tags" Target="../tags/tag347.xml"/><Relationship Id="rId8" Type="http://schemas.openxmlformats.org/officeDocument/2006/relationships/tags" Target="../tags/tag346.xml"/><Relationship Id="rId7" Type="http://schemas.openxmlformats.org/officeDocument/2006/relationships/tags" Target="../tags/tag345.xml"/><Relationship Id="rId6" Type="http://schemas.openxmlformats.org/officeDocument/2006/relationships/tags" Target="../tags/tag344.xml"/><Relationship Id="rId5" Type="http://schemas.openxmlformats.org/officeDocument/2006/relationships/tags" Target="../tags/tag343.xml"/><Relationship Id="rId44" Type="http://schemas.openxmlformats.org/officeDocument/2006/relationships/notesSlide" Target="../notesSlides/notesSlide43.xml"/><Relationship Id="rId43" Type="http://schemas.openxmlformats.org/officeDocument/2006/relationships/slideLayout" Target="../slideLayouts/slideLayout2.xml"/><Relationship Id="rId42" Type="http://schemas.openxmlformats.org/officeDocument/2006/relationships/tags" Target="../tags/tag380.xml"/><Relationship Id="rId41" Type="http://schemas.openxmlformats.org/officeDocument/2006/relationships/tags" Target="../tags/tag379.xml"/><Relationship Id="rId40" Type="http://schemas.openxmlformats.org/officeDocument/2006/relationships/tags" Target="../tags/tag378.xml"/><Relationship Id="rId4" Type="http://schemas.openxmlformats.org/officeDocument/2006/relationships/tags" Target="../tags/tag342.xml"/><Relationship Id="rId39" Type="http://schemas.openxmlformats.org/officeDocument/2006/relationships/tags" Target="../tags/tag377.xml"/><Relationship Id="rId38" Type="http://schemas.openxmlformats.org/officeDocument/2006/relationships/tags" Target="../tags/tag376.xml"/><Relationship Id="rId37" Type="http://schemas.openxmlformats.org/officeDocument/2006/relationships/tags" Target="../tags/tag375.xml"/><Relationship Id="rId36" Type="http://schemas.openxmlformats.org/officeDocument/2006/relationships/tags" Target="../tags/tag374.xml"/><Relationship Id="rId35" Type="http://schemas.openxmlformats.org/officeDocument/2006/relationships/tags" Target="../tags/tag373.xml"/><Relationship Id="rId34" Type="http://schemas.openxmlformats.org/officeDocument/2006/relationships/tags" Target="../tags/tag372.xml"/><Relationship Id="rId33" Type="http://schemas.openxmlformats.org/officeDocument/2006/relationships/tags" Target="../tags/tag371.xml"/><Relationship Id="rId32" Type="http://schemas.openxmlformats.org/officeDocument/2006/relationships/tags" Target="../tags/tag370.xml"/><Relationship Id="rId31" Type="http://schemas.openxmlformats.org/officeDocument/2006/relationships/tags" Target="../tags/tag369.xml"/><Relationship Id="rId30" Type="http://schemas.openxmlformats.org/officeDocument/2006/relationships/tags" Target="../tags/tag368.xml"/><Relationship Id="rId3" Type="http://schemas.openxmlformats.org/officeDocument/2006/relationships/tags" Target="../tags/tag341.xml"/><Relationship Id="rId29" Type="http://schemas.openxmlformats.org/officeDocument/2006/relationships/tags" Target="../tags/tag367.xml"/><Relationship Id="rId28" Type="http://schemas.openxmlformats.org/officeDocument/2006/relationships/tags" Target="../tags/tag366.xml"/><Relationship Id="rId27" Type="http://schemas.openxmlformats.org/officeDocument/2006/relationships/tags" Target="../tags/tag365.xml"/><Relationship Id="rId26" Type="http://schemas.openxmlformats.org/officeDocument/2006/relationships/tags" Target="../tags/tag364.xml"/><Relationship Id="rId25" Type="http://schemas.openxmlformats.org/officeDocument/2006/relationships/tags" Target="../tags/tag363.xml"/><Relationship Id="rId24" Type="http://schemas.openxmlformats.org/officeDocument/2006/relationships/tags" Target="../tags/tag362.xml"/><Relationship Id="rId23" Type="http://schemas.openxmlformats.org/officeDocument/2006/relationships/tags" Target="../tags/tag361.xml"/><Relationship Id="rId22" Type="http://schemas.openxmlformats.org/officeDocument/2006/relationships/tags" Target="../tags/tag360.xml"/><Relationship Id="rId21" Type="http://schemas.openxmlformats.org/officeDocument/2006/relationships/tags" Target="../tags/tag359.xml"/><Relationship Id="rId20" Type="http://schemas.openxmlformats.org/officeDocument/2006/relationships/tags" Target="../tags/tag358.xml"/><Relationship Id="rId2" Type="http://schemas.openxmlformats.org/officeDocument/2006/relationships/tags" Target="../tags/tag340.xml"/><Relationship Id="rId19" Type="http://schemas.openxmlformats.org/officeDocument/2006/relationships/tags" Target="../tags/tag357.xml"/><Relationship Id="rId18" Type="http://schemas.openxmlformats.org/officeDocument/2006/relationships/tags" Target="../tags/tag356.xml"/><Relationship Id="rId17" Type="http://schemas.openxmlformats.org/officeDocument/2006/relationships/tags" Target="../tags/tag355.xml"/><Relationship Id="rId16" Type="http://schemas.openxmlformats.org/officeDocument/2006/relationships/tags" Target="../tags/tag354.xml"/><Relationship Id="rId15" Type="http://schemas.openxmlformats.org/officeDocument/2006/relationships/tags" Target="../tags/tag353.xml"/><Relationship Id="rId14" Type="http://schemas.openxmlformats.org/officeDocument/2006/relationships/tags" Target="../tags/tag352.xml"/><Relationship Id="rId13" Type="http://schemas.openxmlformats.org/officeDocument/2006/relationships/tags" Target="../tags/tag351.xml"/><Relationship Id="rId12" Type="http://schemas.openxmlformats.org/officeDocument/2006/relationships/tags" Target="../tags/tag350.xml"/><Relationship Id="rId11" Type="http://schemas.openxmlformats.org/officeDocument/2006/relationships/tags" Target="../tags/tag349.xml"/><Relationship Id="rId10" Type="http://schemas.openxmlformats.org/officeDocument/2006/relationships/tags" Target="../tags/tag348.xml"/><Relationship Id="rId1" Type="http://schemas.openxmlformats.org/officeDocument/2006/relationships/tags" Target="../tags/tag339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20.xml"/><Relationship Id="rId5" Type="http://schemas.openxmlformats.org/officeDocument/2006/relationships/image" Target="../media/image4.jpeg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50.xml.rels><?xml version="1.0" encoding="UTF-8" standalone="yes"?>
<Relationships xmlns="http://schemas.openxmlformats.org/package/2006/relationships"><Relationship Id="rId9" Type="http://schemas.openxmlformats.org/officeDocument/2006/relationships/tags" Target="../tags/tag389.xml"/><Relationship Id="rId8" Type="http://schemas.openxmlformats.org/officeDocument/2006/relationships/tags" Target="../tags/tag388.xml"/><Relationship Id="rId7" Type="http://schemas.openxmlformats.org/officeDocument/2006/relationships/tags" Target="../tags/tag387.xml"/><Relationship Id="rId6" Type="http://schemas.openxmlformats.org/officeDocument/2006/relationships/tags" Target="../tags/tag386.xml"/><Relationship Id="rId5" Type="http://schemas.openxmlformats.org/officeDocument/2006/relationships/tags" Target="../tags/tag385.xml"/><Relationship Id="rId4" Type="http://schemas.openxmlformats.org/officeDocument/2006/relationships/tags" Target="../tags/tag384.xml"/><Relationship Id="rId32" Type="http://schemas.openxmlformats.org/officeDocument/2006/relationships/notesSlide" Target="../notesSlides/notesSlide44.xml"/><Relationship Id="rId31" Type="http://schemas.openxmlformats.org/officeDocument/2006/relationships/slideLayout" Target="../slideLayouts/slideLayout2.xml"/><Relationship Id="rId30" Type="http://schemas.openxmlformats.org/officeDocument/2006/relationships/tags" Target="../tags/tag410.xml"/><Relationship Id="rId3" Type="http://schemas.openxmlformats.org/officeDocument/2006/relationships/tags" Target="../tags/tag383.xml"/><Relationship Id="rId29" Type="http://schemas.openxmlformats.org/officeDocument/2006/relationships/tags" Target="../tags/tag409.xml"/><Relationship Id="rId28" Type="http://schemas.openxmlformats.org/officeDocument/2006/relationships/tags" Target="../tags/tag408.xml"/><Relationship Id="rId27" Type="http://schemas.openxmlformats.org/officeDocument/2006/relationships/tags" Target="../tags/tag407.xml"/><Relationship Id="rId26" Type="http://schemas.openxmlformats.org/officeDocument/2006/relationships/tags" Target="../tags/tag406.xml"/><Relationship Id="rId25" Type="http://schemas.openxmlformats.org/officeDocument/2006/relationships/tags" Target="../tags/tag405.xml"/><Relationship Id="rId24" Type="http://schemas.openxmlformats.org/officeDocument/2006/relationships/tags" Target="../tags/tag404.xml"/><Relationship Id="rId23" Type="http://schemas.openxmlformats.org/officeDocument/2006/relationships/tags" Target="../tags/tag403.xml"/><Relationship Id="rId22" Type="http://schemas.openxmlformats.org/officeDocument/2006/relationships/tags" Target="../tags/tag402.xml"/><Relationship Id="rId21" Type="http://schemas.openxmlformats.org/officeDocument/2006/relationships/tags" Target="../tags/tag401.xml"/><Relationship Id="rId20" Type="http://schemas.openxmlformats.org/officeDocument/2006/relationships/tags" Target="../tags/tag400.xml"/><Relationship Id="rId2" Type="http://schemas.openxmlformats.org/officeDocument/2006/relationships/tags" Target="../tags/tag382.xml"/><Relationship Id="rId19" Type="http://schemas.openxmlformats.org/officeDocument/2006/relationships/tags" Target="../tags/tag399.xml"/><Relationship Id="rId18" Type="http://schemas.openxmlformats.org/officeDocument/2006/relationships/tags" Target="../tags/tag398.xml"/><Relationship Id="rId17" Type="http://schemas.openxmlformats.org/officeDocument/2006/relationships/tags" Target="../tags/tag397.xml"/><Relationship Id="rId16" Type="http://schemas.openxmlformats.org/officeDocument/2006/relationships/tags" Target="../tags/tag396.xml"/><Relationship Id="rId15" Type="http://schemas.openxmlformats.org/officeDocument/2006/relationships/tags" Target="../tags/tag395.xml"/><Relationship Id="rId14" Type="http://schemas.openxmlformats.org/officeDocument/2006/relationships/tags" Target="../tags/tag394.xml"/><Relationship Id="rId13" Type="http://schemas.openxmlformats.org/officeDocument/2006/relationships/tags" Target="../tags/tag393.xml"/><Relationship Id="rId12" Type="http://schemas.openxmlformats.org/officeDocument/2006/relationships/tags" Target="../tags/tag392.xml"/><Relationship Id="rId11" Type="http://schemas.openxmlformats.org/officeDocument/2006/relationships/tags" Target="../tags/tag391.xml"/><Relationship Id="rId10" Type="http://schemas.openxmlformats.org/officeDocument/2006/relationships/tags" Target="../tags/tag390.xml"/><Relationship Id="rId1" Type="http://schemas.openxmlformats.org/officeDocument/2006/relationships/tags" Target="../tags/tag381.xml"/></Relationships>
</file>

<file path=ppt/slides/_rels/slide51.xml.rels><?xml version="1.0" encoding="UTF-8" standalone="yes"?>
<Relationships xmlns="http://schemas.openxmlformats.org/package/2006/relationships"><Relationship Id="rId9" Type="http://schemas.openxmlformats.org/officeDocument/2006/relationships/tags" Target="../tags/tag419.xml"/><Relationship Id="rId8" Type="http://schemas.openxmlformats.org/officeDocument/2006/relationships/tags" Target="../tags/tag418.xml"/><Relationship Id="rId7" Type="http://schemas.openxmlformats.org/officeDocument/2006/relationships/tags" Target="../tags/tag417.xml"/><Relationship Id="rId6" Type="http://schemas.openxmlformats.org/officeDocument/2006/relationships/tags" Target="../tags/tag416.xml"/><Relationship Id="rId5" Type="http://schemas.openxmlformats.org/officeDocument/2006/relationships/tags" Target="../tags/tag415.xml"/><Relationship Id="rId4" Type="http://schemas.openxmlformats.org/officeDocument/2006/relationships/tags" Target="../tags/tag414.xml"/><Relationship Id="rId3" Type="http://schemas.openxmlformats.org/officeDocument/2006/relationships/tags" Target="../tags/tag413.xml"/><Relationship Id="rId2" Type="http://schemas.openxmlformats.org/officeDocument/2006/relationships/tags" Target="../tags/tag412.xml"/><Relationship Id="rId17" Type="http://schemas.openxmlformats.org/officeDocument/2006/relationships/notesSlide" Target="../notesSlides/notesSlide45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25.xml"/><Relationship Id="rId14" Type="http://schemas.openxmlformats.org/officeDocument/2006/relationships/tags" Target="../tags/tag424.xml"/><Relationship Id="rId13" Type="http://schemas.openxmlformats.org/officeDocument/2006/relationships/tags" Target="../tags/tag423.xml"/><Relationship Id="rId12" Type="http://schemas.openxmlformats.org/officeDocument/2006/relationships/tags" Target="../tags/tag422.xml"/><Relationship Id="rId11" Type="http://schemas.openxmlformats.org/officeDocument/2006/relationships/tags" Target="../tags/tag421.xml"/><Relationship Id="rId10" Type="http://schemas.openxmlformats.org/officeDocument/2006/relationships/tags" Target="../tags/tag420.xml"/><Relationship Id="rId1" Type="http://schemas.openxmlformats.org/officeDocument/2006/relationships/tags" Target="../tags/tag411.xml"/></Relationships>
</file>

<file path=ppt/slides/_rels/slide52.xml.rels><?xml version="1.0" encoding="UTF-8" standalone="yes"?>
<Relationships xmlns="http://schemas.openxmlformats.org/package/2006/relationships"><Relationship Id="rId9" Type="http://schemas.openxmlformats.org/officeDocument/2006/relationships/tags" Target="../tags/tag434.xml"/><Relationship Id="rId8" Type="http://schemas.openxmlformats.org/officeDocument/2006/relationships/tags" Target="../tags/tag433.xml"/><Relationship Id="rId7" Type="http://schemas.openxmlformats.org/officeDocument/2006/relationships/tags" Target="../tags/tag432.xml"/><Relationship Id="rId6" Type="http://schemas.openxmlformats.org/officeDocument/2006/relationships/tags" Target="../tags/tag431.xml"/><Relationship Id="rId5" Type="http://schemas.openxmlformats.org/officeDocument/2006/relationships/tags" Target="../tags/tag430.xml"/><Relationship Id="rId4" Type="http://schemas.openxmlformats.org/officeDocument/2006/relationships/tags" Target="../tags/tag429.xml"/><Relationship Id="rId3" Type="http://schemas.openxmlformats.org/officeDocument/2006/relationships/tags" Target="../tags/tag428.xml"/><Relationship Id="rId2" Type="http://schemas.openxmlformats.org/officeDocument/2006/relationships/tags" Target="../tags/tag427.xml"/><Relationship Id="rId17" Type="http://schemas.openxmlformats.org/officeDocument/2006/relationships/notesSlide" Target="../notesSlides/notesSlide46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40.xml"/><Relationship Id="rId14" Type="http://schemas.openxmlformats.org/officeDocument/2006/relationships/tags" Target="../tags/tag439.xml"/><Relationship Id="rId13" Type="http://schemas.openxmlformats.org/officeDocument/2006/relationships/tags" Target="../tags/tag438.xml"/><Relationship Id="rId12" Type="http://schemas.openxmlformats.org/officeDocument/2006/relationships/tags" Target="../tags/tag437.xml"/><Relationship Id="rId11" Type="http://schemas.openxmlformats.org/officeDocument/2006/relationships/tags" Target="../tags/tag436.xml"/><Relationship Id="rId10" Type="http://schemas.openxmlformats.org/officeDocument/2006/relationships/tags" Target="../tags/tag435.xml"/><Relationship Id="rId1" Type="http://schemas.openxmlformats.org/officeDocument/2006/relationships/tags" Target="../tags/tag426.xml"/></Relationships>
</file>

<file path=ppt/slides/_rels/slide53.xml.rels><?xml version="1.0" encoding="UTF-8" standalone="yes"?>
<Relationships xmlns="http://schemas.openxmlformats.org/package/2006/relationships"><Relationship Id="rId9" Type="http://schemas.openxmlformats.org/officeDocument/2006/relationships/tags" Target="../tags/tag449.xml"/><Relationship Id="rId8" Type="http://schemas.openxmlformats.org/officeDocument/2006/relationships/tags" Target="../tags/tag448.xml"/><Relationship Id="rId7" Type="http://schemas.openxmlformats.org/officeDocument/2006/relationships/tags" Target="../tags/tag447.xml"/><Relationship Id="rId6" Type="http://schemas.openxmlformats.org/officeDocument/2006/relationships/tags" Target="../tags/tag446.xml"/><Relationship Id="rId5" Type="http://schemas.openxmlformats.org/officeDocument/2006/relationships/tags" Target="../tags/tag445.xml"/><Relationship Id="rId4" Type="http://schemas.openxmlformats.org/officeDocument/2006/relationships/tags" Target="../tags/tag444.xml"/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7" Type="http://schemas.openxmlformats.org/officeDocument/2006/relationships/notesSlide" Target="../notesSlides/notesSlide47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55.xml"/><Relationship Id="rId14" Type="http://schemas.openxmlformats.org/officeDocument/2006/relationships/tags" Target="../tags/tag454.xml"/><Relationship Id="rId13" Type="http://schemas.openxmlformats.org/officeDocument/2006/relationships/tags" Target="../tags/tag453.xml"/><Relationship Id="rId12" Type="http://schemas.openxmlformats.org/officeDocument/2006/relationships/tags" Target="../tags/tag452.xml"/><Relationship Id="rId11" Type="http://schemas.openxmlformats.org/officeDocument/2006/relationships/tags" Target="../tags/tag451.xml"/><Relationship Id="rId10" Type="http://schemas.openxmlformats.org/officeDocument/2006/relationships/tags" Target="../tags/tag450.xml"/><Relationship Id="rId1" Type="http://schemas.openxmlformats.org/officeDocument/2006/relationships/tags" Target="../tags/tag441.xml"/></Relationships>
</file>

<file path=ppt/slides/_rels/slide54.xml.rels><?xml version="1.0" encoding="UTF-8" standalone="yes"?>
<Relationships xmlns="http://schemas.openxmlformats.org/package/2006/relationships"><Relationship Id="rId9" Type="http://schemas.openxmlformats.org/officeDocument/2006/relationships/tags" Target="../tags/tag464.xml"/><Relationship Id="rId8" Type="http://schemas.openxmlformats.org/officeDocument/2006/relationships/tags" Target="../tags/tag463.xml"/><Relationship Id="rId7" Type="http://schemas.openxmlformats.org/officeDocument/2006/relationships/tags" Target="../tags/tag462.xml"/><Relationship Id="rId6" Type="http://schemas.openxmlformats.org/officeDocument/2006/relationships/tags" Target="../tags/tag461.xml"/><Relationship Id="rId5" Type="http://schemas.openxmlformats.org/officeDocument/2006/relationships/tags" Target="../tags/tag460.xml"/><Relationship Id="rId4" Type="http://schemas.openxmlformats.org/officeDocument/2006/relationships/tags" Target="../tags/tag459.xml"/><Relationship Id="rId3" Type="http://schemas.openxmlformats.org/officeDocument/2006/relationships/tags" Target="../tags/tag458.xml"/><Relationship Id="rId2" Type="http://schemas.openxmlformats.org/officeDocument/2006/relationships/tags" Target="../tags/tag457.xml"/><Relationship Id="rId17" Type="http://schemas.openxmlformats.org/officeDocument/2006/relationships/notesSlide" Target="../notesSlides/notesSlide48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70.xml"/><Relationship Id="rId14" Type="http://schemas.openxmlformats.org/officeDocument/2006/relationships/tags" Target="../tags/tag469.xml"/><Relationship Id="rId13" Type="http://schemas.openxmlformats.org/officeDocument/2006/relationships/tags" Target="../tags/tag468.xml"/><Relationship Id="rId12" Type="http://schemas.openxmlformats.org/officeDocument/2006/relationships/tags" Target="../tags/tag467.xml"/><Relationship Id="rId11" Type="http://schemas.openxmlformats.org/officeDocument/2006/relationships/tags" Target="../tags/tag466.xml"/><Relationship Id="rId10" Type="http://schemas.openxmlformats.org/officeDocument/2006/relationships/tags" Target="../tags/tag465.xml"/><Relationship Id="rId1" Type="http://schemas.openxmlformats.org/officeDocument/2006/relationships/tags" Target="../tags/tag456.xml"/></Relationships>
</file>

<file path=ppt/slides/_rels/slide55.xml.rels><?xml version="1.0" encoding="UTF-8" standalone="yes"?>
<Relationships xmlns="http://schemas.openxmlformats.org/package/2006/relationships"><Relationship Id="rId9" Type="http://schemas.openxmlformats.org/officeDocument/2006/relationships/tags" Target="../tags/tag479.xml"/><Relationship Id="rId8" Type="http://schemas.openxmlformats.org/officeDocument/2006/relationships/tags" Target="../tags/tag478.xml"/><Relationship Id="rId7" Type="http://schemas.openxmlformats.org/officeDocument/2006/relationships/tags" Target="../tags/tag477.xml"/><Relationship Id="rId6" Type="http://schemas.openxmlformats.org/officeDocument/2006/relationships/tags" Target="../tags/tag476.xml"/><Relationship Id="rId5" Type="http://schemas.openxmlformats.org/officeDocument/2006/relationships/tags" Target="../tags/tag475.xml"/><Relationship Id="rId43" Type="http://schemas.openxmlformats.org/officeDocument/2006/relationships/notesSlide" Target="../notesSlides/notesSlide49.xml"/><Relationship Id="rId42" Type="http://schemas.openxmlformats.org/officeDocument/2006/relationships/slideLayout" Target="../slideLayouts/slideLayout2.xml"/><Relationship Id="rId41" Type="http://schemas.openxmlformats.org/officeDocument/2006/relationships/tags" Target="../tags/tag511.xml"/><Relationship Id="rId40" Type="http://schemas.openxmlformats.org/officeDocument/2006/relationships/tags" Target="../tags/tag510.xml"/><Relationship Id="rId4" Type="http://schemas.openxmlformats.org/officeDocument/2006/relationships/tags" Target="../tags/tag474.xml"/><Relationship Id="rId39" Type="http://schemas.openxmlformats.org/officeDocument/2006/relationships/tags" Target="../tags/tag509.xml"/><Relationship Id="rId38" Type="http://schemas.openxmlformats.org/officeDocument/2006/relationships/tags" Target="../tags/tag508.xml"/><Relationship Id="rId37" Type="http://schemas.openxmlformats.org/officeDocument/2006/relationships/tags" Target="../tags/tag507.xml"/><Relationship Id="rId36" Type="http://schemas.openxmlformats.org/officeDocument/2006/relationships/tags" Target="../tags/tag506.xml"/><Relationship Id="rId35" Type="http://schemas.openxmlformats.org/officeDocument/2006/relationships/tags" Target="../tags/tag505.xml"/><Relationship Id="rId34" Type="http://schemas.openxmlformats.org/officeDocument/2006/relationships/tags" Target="../tags/tag504.xml"/><Relationship Id="rId33" Type="http://schemas.openxmlformats.org/officeDocument/2006/relationships/tags" Target="../tags/tag503.xml"/><Relationship Id="rId32" Type="http://schemas.openxmlformats.org/officeDocument/2006/relationships/tags" Target="../tags/tag502.xml"/><Relationship Id="rId31" Type="http://schemas.openxmlformats.org/officeDocument/2006/relationships/tags" Target="../tags/tag501.xml"/><Relationship Id="rId30" Type="http://schemas.openxmlformats.org/officeDocument/2006/relationships/tags" Target="../tags/tag500.xml"/><Relationship Id="rId3" Type="http://schemas.openxmlformats.org/officeDocument/2006/relationships/tags" Target="../tags/tag473.xml"/><Relationship Id="rId29" Type="http://schemas.openxmlformats.org/officeDocument/2006/relationships/tags" Target="../tags/tag499.xml"/><Relationship Id="rId28" Type="http://schemas.openxmlformats.org/officeDocument/2006/relationships/tags" Target="../tags/tag498.xml"/><Relationship Id="rId27" Type="http://schemas.openxmlformats.org/officeDocument/2006/relationships/tags" Target="../tags/tag497.xml"/><Relationship Id="rId26" Type="http://schemas.openxmlformats.org/officeDocument/2006/relationships/tags" Target="../tags/tag496.xml"/><Relationship Id="rId25" Type="http://schemas.openxmlformats.org/officeDocument/2006/relationships/tags" Target="../tags/tag495.xml"/><Relationship Id="rId24" Type="http://schemas.openxmlformats.org/officeDocument/2006/relationships/tags" Target="../tags/tag494.xml"/><Relationship Id="rId23" Type="http://schemas.openxmlformats.org/officeDocument/2006/relationships/tags" Target="../tags/tag493.xml"/><Relationship Id="rId22" Type="http://schemas.openxmlformats.org/officeDocument/2006/relationships/tags" Target="../tags/tag492.xml"/><Relationship Id="rId21" Type="http://schemas.openxmlformats.org/officeDocument/2006/relationships/tags" Target="../tags/tag491.xml"/><Relationship Id="rId20" Type="http://schemas.openxmlformats.org/officeDocument/2006/relationships/tags" Target="../tags/tag490.xml"/><Relationship Id="rId2" Type="http://schemas.openxmlformats.org/officeDocument/2006/relationships/tags" Target="../tags/tag472.xml"/><Relationship Id="rId19" Type="http://schemas.openxmlformats.org/officeDocument/2006/relationships/tags" Target="../tags/tag489.xml"/><Relationship Id="rId18" Type="http://schemas.openxmlformats.org/officeDocument/2006/relationships/tags" Target="../tags/tag488.xml"/><Relationship Id="rId17" Type="http://schemas.openxmlformats.org/officeDocument/2006/relationships/tags" Target="../tags/tag487.xml"/><Relationship Id="rId16" Type="http://schemas.openxmlformats.org/officeDocument/2006/relationships/tags" Target="../tags/tag486.xml"/><Relationship Id="rId15" Type="http://schemas.openxmlformats.org/officeDocument/2006/relationships/tags" Target="../tags/tag485.xml"/><Relationship Id="rId14" Type="http://schemas.openxmlformats.org/officeDocument/2006/relationships/tags" Target="../tags/tag484.xml"/><Relationship Id="rId13" Type="http://schemas.openxmlformats.org/officeDocument/2006/relationships/tags" Target="../tags/tag483.xml"/><Relationship Id="rId12" Type="http://schemas.openxmlformats.org/officeDocument/2006/relationships/tags" Target="../tags/tag482.xml"/><Relationship Id="rId11" Type="http://schemas.openxmlformats.org/officeDocument/2006/relationships/tags" Target="../tags/tag481.xml"/><Relationship Id="rId10" Type="http://schemas.openxmlformats.org/officeDocument/2006/relationships/tags" Target="../tags/tag480.xml"/><Relationship Id="rId1" Type="http://schemas.openxmlformats.org/officeDocument/2006/relationships/tags" Target="../tags/tag471.xml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13.xml"/><Relationship Id="rId1" Type="http://schemas.openxmlformats.org/officeDocument/2006/relationships/tags" Target="../tags/tag512.xml"/></Relationships>
</file>

<file path=ppt/slides/_rels/slide57.xml.rels><?xml version="1.0" encoding="UTF-8" standalone="yes"?>
<Relationships xmlns="http://schemas.openxmlformats.org/package/2006/relationships"><Relationship Id="rId9" Type="http://schemas.openxmlformats.org/officeDocument/2006/relationships/tags" Target="../tags/tag522.xml"/><Relationship Id="rId8" Type="http://schemas.openxmlformats.org/officeDocument/2006/relationships/tags" Target="../tags/tag521.xml"/><Relationship Id="rId7" Type="http://schemas.openxmlformats.org/officeDocument/2006/relationships/tags" Target="../tags/tag520.xml"/><Relationship Id="rId6" Type="http://schemas.openxmlformats.org/officeDocument/2006/relationships/tags" Target="../tags/tag519.xml"/><Relationship Id="rId5" Type="http://schemas.openxmlformats.org/officeDocument/2006/relationships/tags" Target="../tags/tag518.xml"/><Relationship Id="rId4" Type="http://schemas.openxmlformats.org/officeDocument/2006/relationships/tags" Target="../tags/tag517.xml"/><Relationship Id="rId3" Type="http://schemas.openxmlformats.org/officeDocument/2006/relationships/tags" Target="../tags/tag516.xml"/><Relationship Id="rId2" Type="http://schemas.openxmlformats.org/officeDocument/2006/relationships/tags" Target="../tags/tag515.xml"/><Relationship Id="rId16" Type="http://schemas.openxmlformats.org/officeDocument/2006/relationships/notesSlide" Target="../notesSlides/notesSlide5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527.xml"/><Relationship Id="rId13" Type="http://schemas.openxmlformats.org/officeDocument/2006/relationships/tags" Target="../tags/tag526.xml"/><Relationship Id="rId12" Type="http://schemas.openxmlformats.org/officeDocument/2006/relationships/tags" Target="../tags/tag525.xml"/><Relationship Id="rId11" Type="http://schemas.openxmlformats.org/officeDocument/2006/relationships/tags" Target="../tags/tag524.xml"/><Relationship Id="rId10" Type="http://schemas.openxmlformats.org/officeDocument/2006/relationships/tags" Target="../tags/tag523.xml"/><Relationship Id="rId1" Type="http://schemas.openxmlformats.org/officeDocument/2006/relationships/tags" Target="../tags/tag514.xml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29.xml"/><Relationship Id="rId1" Type="http://schemas.openxmlformats.org/officeDocument/2006/relationships/tags" Target="../tags/tag528.xml"/></Relationships>
</file>

<file path=ppt/slides/_rels/slide5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1.xml"/><Relationship Id="rId1" Type="http://schemas.openxmlformats.org/officeDocument/2006/relationships/tags" Target="../tags/tag530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4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537.xml"/><Relationship Id="rId5" Type="http://schemas.openxmlformats.org/officeDocument/2006/relationships/tags" Target="../tags/tag536.xml"/><Relationship Id="rId4" Type="http://schemas.openxmlformats.org/officeDocument/2006/relationships/tags" Target="../tags/tag535.xml"/><Relationship Id="rId3" Type="http://schemas.openxmlformats.org/officeDocument/2006/relationships/tags" Target="../tags/tag534.xml"/><Relationship Id="rId2" Type="http://schemas.openxmlformats.org/officeDocument/2006/relationships/tags" Target="../tags/tag533.xml"/><Relationship Id="rId1" Type="http://schemas.openxmlformats.org/officeDocument/2006/relationships/tags" Target="../tags/tag532.xml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9.xml"/><Relationship Id="rId1" Type="http://schemas.openxmlformats.org/officeDocument/2006/relationships/tags" Target="../tags/tag538.xml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541.xml"/><Relationship Id="rId1" Type="http://schemas.openxmlformats.org/officeDocument/2006/relationships/tags" Target="../tags/tag540.xml"/></Relationships>
</file>

<file path=ppt/slides/_rels/slide6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7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548.xml"/><Relationship Id="rId6" Type="http://schemas.openxmlformats.org/officeDocument/2006/relationships/tags" Target="../tags/tag547.xml"/><Relationship Id="rId5" Type="http://schemas.openxmlformats.org/officeDocument/2006/relationships/tags" Target="../tags/tag546.xml"/><Relationship Id="rId4" Type="http://schemas.openxmlformats.org/officeDocument/2006/relationships/tags" Target="../tags/tag545.xml"/><Relationship Id="rId3" Type="http://schemas.openxmlformats.org/officeDocument/2006/relationships/tags" Target="../tags/tag544.xml"/><Relationship Id="rId2" Type="http://schemas.openxmlformats.org/officeDocument/2006/relationships/tags" Target="../tags/tag543.xml"/><Relationship Id="rId1" Type="http://schemas.openxmlformats.org/officeDocument/2006/relationships/tags" Target="../tags/tag542.xml"/></Relationships>
</file>

<file path=ppt/slides/_rels/slide64.xml.rels><?xml version="1.0" encoding="UTF-8" standalone="yes"?>
<Relationships xmlns="http://schemas.openxmlformats.org/package/2006/relationships"><Relationship Id="rId9" Type="http://schemas.openxmlformats.org/officeDocument/2006/relationships/tags" Target="../tags/tag557.xml"/><Relationship Id="rId8" Type="http://schemas.openxmlformats.org/officeDocument/2006/relationships/tags" Target="../tags/tag556.xml"/><Relationship Id="rId7" Type="http://schemas.openxmlformats.org/officeDocument/2006/relationships/tags" Target="../tags/tag555.xml"/><Relationship Id="rId6" Type="http://schemas.openxmlformats.org/officeDocument/2006/relationships/tags" Target="../tags/tag554.xml"/><Relationship Id="rId5" Type="http://schemas.openxmlformats.org/officeDocument/2006/relationships/tags" Target="../tags/tag553.xml"/><Relationship Id="rId4" Type="http://schemas.openxmlformats.org/officeDocument/2006/relationships/tags" Target="../tags/tag552.xml"/><Relationship Id="rId30" Type="http://schemas.openxmlformats.org/officeDocument/2006/relationships/notesSlide" Target="../notesSlides/notesSlide58.xml"/><Relationship Id="rId3" Type="http://schemas.openxmlformats.org/officeDocument/2006/relationships/tags" Target="../tags/tag551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576.xml"/><Relationship Id="rId27" Type="http://schemas.openxmlformats.org/officeDocument/2006/relationships/tags" Target="../tags/tag575.xml"/><Relationship Id="rId26" Type="http://schemas.openxmlformats.org/officeDocument/2006/relationships/tags" Target="../tags/tag574.xml"/><Relationship Id="rId25" Type="http://schemas.openxmlformats.org/officeDocument/2006/relationships/tags" Target="../tags/tag573.xml"/><Relationship Id="rId24" Type="http://schemas.openxmlformats.org/officeDocument/2006/relationships/tags" Target="../tags/tag572.xml"/><Relationship Id="rId23" Type="http://schemas.openxmlformats.org/officeDocument/2006/relationships/tags" Target="../tags/tag571.xml"/><Relationship Id="rId22" Type="http://schemas.openxmlformats.org/officeDocument/2006/relationships/tags" Target="../tags/tag570.xml"/><Relationship Id="rId21" Type="http://schemas.openxmlformats.org/officeDocument/2006/relationships/tags" Target="../tags/tag569.xml"/><Relationship Id="rId20" Type="http://schemas.openxmlformats.org/officeDocument/2006/relationships/tags" Target="../tags/tag568.xml"/><Relationship Id="rId2" Type="http://schemas.openxmlformats.org/officeDocument/2006/relationships/tags" Target="../tags/tag550.xml"/><Relationship Id="rId19" Type="http://schemas.openxmlformats.org/officeDocument/2006/relationships/tags" Target="../tags/tag567.xml"/><Relationship Id="rId18" Type="http://schemas.openxmlformats.org/officeDocument/2006/relationships/tags" Target="../tags/tag566.xml"/><Relationship Id="rId17" Type="http://schemas.openxmlformats.org/officeDocument/2006/relationships/tags" Target="../tags/tag565.xml"/><Relationship Id="rId16" Type="http://schemas.openxmlformats.org/officeDocument/2006/relationships/tags" Target="../tags/tag564.xml"/><Relationship Id="rId15" Type="http://schemas.openxmlformats.org/officeDocument/2006/relationships/tags" Target="../tags/tag563.xml"/><Relationship Id="rId14" Type="http://schemas.openxmlformats.org/officeDocument/2006/relationships/tags" Target="../tags/tag562.xml"/><Relationship Id="rId13" Type="http://schemas.openxmlformats.org/officeDocument/2006/relationships/tags" Target="../tags/tag561.xml"/><Relationship Id="rId12" Type="http://schemas.openxmlformats.org/officeDocument/2006/relationships/tags" Target="../tags/tag560.xml"/><Relationship Id="rId11" Type="http://schemas.openxmlformats.org/officeDocument/2006/relationships/tags" Target="../tags/tag559.xml"/><Relationship Id="rId10" Type="http://schemas.openxmlformats.org/officeDocument/2006/relationships/tags" Target="../tags/tag558.xml"/><Relationship Id="rId1" Type="http://schemas.openxmlformats.org/officeDocument/2006/relationships/tags" Target="../tags/tag549.xml"/></Relationships>
</file>

<file path=ppt/slides/_rels/slide6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79.xml"/><Relationship Id="rId3" Type="http://schemas.openxmlformats.org/officeDocument/2006/relationships/image" Target="../media/image11.png"/><Relationship Id="rId2" Type="http://schemas.openxmlformats.org/officeDocument/2006/relationships/tags" Target="../tags/tag578.xml"/><Relationship Id="rId1" Type="http://schemas.openxmlformats.org/officeDocument/2006/relationships/tags" Target="../tags/tag577.xml"/></Relationships>
</file>

<file path=ppt/slides/_rels/slide66.xml.rels><?xml version="1.0" encoding="UTF-8" standalone="yes"?>
<Relationships xmlns="http://schemas.openxmlformats.org/package/2006/relationships"><Relationship Id="rId9" Type="http://schemas.openxmlformats.org/officeDocument/2006/relationships/tags" Target="../tags/tag588.xml"/><Relationship Id="rId8" Type="http://schemas.openxmlformats.org/officeDocument/2006/relationships/tags" Target="../tags/tag587.xml"/><Relationship Id="rId7" Type="http://schemas.openxmlformats.org/officeDocument/2006/relationships/tags" Target="../tags/tag586.xml"/><Relationship Id="rId6" Type="http://schemas.openxmlformats.org/officeDocument/2006/relationships/tags" Target="../tags/tag585.xml"/><Relationship Id="rId5" Type="http://schemas.openxmlformats.org/officeDocument/2006/relationships/tags" Target="../tags/tag584.xml"/><Relationship Id="rId4" Type="http://schemas.openxmlformats.org/officeDocument/2006/relationships/tags" Target="../tags/tag583.xml"/><Relationship Id="rId3" Type="http://schemas.openxmlformats.org/officeDocument/2006/relationships/tags" Target="../tags/tag582.xml"/><Relationship Id="rId28" Type="http://schemas.openxmlformats.org/officeDocument/2006/relationships/notesSlide" Target="../notesSlides/notesSlide60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605.xml"/><Relationship Id="rId25" Type="http://schemas.openxmlformats.org/officeDocument/2006/relationships/tags" Target="../tags/tag604.xml"/><Relationship Id="rId24" Type="http://schemas.openxmlformats.org/officeDocument/2006/relationships/tags" Target="../tags/tag603.xml"/><Relationship Id="rId23" Type="http://schemas.openxmlformats.org/officeDocument/2006/relationships/tags" Target="../tags/tag602.xml"/><Relationship Id="rId22" Type="http://schemas.openxmlformats.org/officeDocument/2006/relationships/tags" Target="../tags/tag601.xml"/><Relationship Id="rId21" Type="http://schemas.openxmlformats.org/officeDocument/2006/relationships/tags" Target="../tags/tag600.xml"/><Relationship Id="rId20" Type="http://schemas.openxmlformats.org/officeDocument/2006/relationships/tags" Target="../tags/tag599.xml"/><Relationship Id="rId2" Type="http://schemas.openxmlformats.org/officeDocument/2006/relationships/tags" Target="../tags/tag581.xml"/><Relationship Id="rId19" Type="http://schemas.openxmlformats.org/officeDocument/2006/relationships/tags" Target="../tags/tag598.xml"/><Relationship Id="rId18" Type="http://schemas.openxmlformats.org/officeDocument/2006/relationships/tags" Target="../tags/tag597.xml"/><Relationship Id="rId17" Type="http://schemas.openxmlformats.org/officeDocument/2006/relationships/tags" Target="../tags/tag596.xml"/><Relationship Id="rId16" Type="http://schemas.openxmlformats.org/officeDocument/2006/relationships/tags" Target="../tags/tag595.xml"/><Relationship Id="rId15" Type="http://schemas.openxmlformats.org/officeDocument/2006/relationships/tags" Target="../tags/tag594.xml"/><Relationship Id="rId14" Type="http://schemas.openxmlformats.org/officeDocument/2006/relationships/tags" Target="../tags/tag593.xml"/><Relationship Id="rId13" Type="http://schemas.openxmlformats.org/officeDocument/2006/relationships/tags" Target="../tags/tag592.xml"/><Relationship Id="rId12" Type="http://schemas.openxmlformats.org/officeDocument/2006/relationships/tags" Target="../tags/tag591.xml"/><Relationship Id="rId11" Type="http://schemas.openxmlformats.org/officeDocument/2006/relationships/tags" Target="../tags/tag590.xml"/><Relationship Id="rId10" Type="http://schemas.openxmlformats.org/officeDocument/2006/relationships/tags" Target="../tags/tag589.xml"/><Relationship Id="rId1" Type="http://schemas.openxmlformats.org/officeDocument/2006/relationships/tags" Target="../tags/tag580.xml"/></Relationships>
</file>

<file path=ppt/slides/_rels/slide6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07.xml"/><Relationship Id="rId1" Type="http://schemas.openxmlformats.org/officeDocument/2006/relationships/tags" Target="../tags/tag606.xml"/></Relationships>
</file>

<file path=ppt/slides/_rels/slide6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10.xml"/><Relationship Id="rId3" Type="http://schemas.openxmlformats.org/officeDocument/2006/relationships/image" Target="../media/image12.jpeg"/><Relationship Id="rId2" Type="http://schemas.openxmlformats.org/officeDocument/2006/relationships/tags" Target="../tags/tag609.xml"/><Relationship Id="rId1" Type="http://schemas.openxmlformats.org/officeDocument/2006/relationships/tags" Target="../tags/tag608.xml"/></Relationships>
</file>

<file path=ppt/slides/_rels/slide6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12.xml"/><Relationship Id="rId1" Type="http://schemas.openxmlformats.org/officeDocument/2006/relationships/tags" Target="../tags/tag61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tags" Target="../tags/tag25.xml"/></Relationships>
</file>

<file path=ppt/slides/_rels/slide7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14.xml"/><Relationship Id="rId2" Type="http://schemas.openxmlformats.org/officeDocument/2006/relationships/image" Target="../media/image13.png"/><Relationship Id="rId1" Type="http://schemas.openxmlformats.org/officeDocument/2006/relationships/tags" Target="../tags/tag613.xml"/></Relationships>
</file>

<file path=ppt/slides/_rels/slide7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19.xml"/><Relationship Id="rId4" Type="http://schemas.openxmlformats.org/officeDocument/2006/relationships/tags" Target="../tags/tag618.xml"/><Relationship Id="rId3" Type="http://schemas.openxmlformats.org/officeDocument/2006/relationships/tags" Target="../tags/tag617.xml"/><Relationship Id="rId2" Type="http://schemas.openxmlformats.org/officeDocument/2006/relationships/tags" Target="../tags/tag616.xml"/><Relationship Id="rId1" Type="http://schemas.openxmlformats.org/officeDocument/2006/relationships/tags" Target="../tags/tag615.xml"/></Relationships>
</file>

<file path=ppt/slides/_rels/slide7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6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1.xml"/><Relationship Id="rId1" Type="http://schemas.openxmlformats.org/officeDocument/2006/relationships/tags" Target="../tags/tag620.xml"/></Relationships>
</file>

<file path=ppt/slides/_rels/slide7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3.xml"/><Relationship Id="rId1" Type="http://schemas.openxmlformats.org/officeDocument/2006/relationships/tags" Target="../tags/tag622.xml"/></Relationships>
</file>

<file path=ppt/slides/_rels/slide7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5.xml"/><Relationship Id="rId1" Type="http://schemas.openxmlformats.org/officeDocument/2006/relationships/tags" Target="../tags/tag624.xml"/></Relationships>
</file>

<file path=ppt/slides/_rels/slide7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7.xml"/><Relationship Id="rId1" Type="http://schemas.openxmlformats.org/officeDocument/2006/relationships/tags" Target="../tags/tag626.xml"/></Relationships>
</file>

<file path=ppt/slides/_rels/slide7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9.xml"/><Relationship Id="rId1" Type="http://schemas.openxmlformats.org/officeDocument/2006/relationships/tags" Target="../tags/tag628.xml"/></Relationships>
</file>

<file path=ppt/slides/_rels/slide77.xml.rels><?xml version="1.0" encoding="UTF-8" standalone="yes"?>
<Relationships xmlns="http://schemas.openxmlformats.org/package/2006/relationships"><Relationship Id="rId9" Type="http://schemas.openxmlformats.org/officeDocument/2006/relationships/tags" Target="../tags/tag638.xml"/><Relationship Id="rId8" Type="http://schemas.openxmlformats.org/officeDocument/2006/relationships/tags" Target="../tags/tag637.xml"/><Relationship Id="rId7" Type="http://schemas.openxmlformats.org/officeDocument/2006/relationships/tags" Target="../tags/tag636.xml"/><Relationship Id="rId6" Type="http://schemas.openxmlformats.org/officeDocument/2006/relationships/tags" Target="../tags/tag635.xml"/><Relationship Id="rId56" Type="http://schemas.openxmlformats.org/officeDocument/2006/relationships/notesSlide" Target="../notesSlides/notesSlide71.xml"/><Relationship Id="rId55" Type="http://schemas.openxmlformats.org/officeDocument/2006/relationships/slideLayout" Target="../slideLayouts/slideLayout2.xml"/><Relationship Id="rId54" Type="http://schemas.openxmlformats.org/officeDocument/2006/relationships/tags" Target="../tags/tag683.xml"/><Relationship Id="rId53" Type="http://schemas.openxmlformats.org/officeDocument/2006/relationships/tags" Target="../tags/tag682.xml"/><Relationship Id="rId52" Type="http://schemas.openxmlformats.org/officeDocument/2006/relationships/tags" Target="../tags/tag681.xml"/><Relationship Id="rId51" Type="http://schemas.openxmlformats.org/officeDocument/2006/relationships/tags" Target="../tags/tag680.xml"/><Relationship Id="rId50" Type="http://schemas.openxmlformats.org/officeDocument/2006/relationships/tags" Target="../tags/tag679.xml"/><Relationship Id="rId5" Type="http://schemas.openxmlformats.org/officeDocument/2006/relationships/tags" Target="../tags/tag634.xml"/><Relationship Id="rId49" Type="http://schemas.openxmlformats.org/officeDocument/2006/relationships/tags" Target="../tags/tag678.xml"/><Relationship Id="rId48" Type="http://schemas.openxmlformats.org/officeDocument/2006/relationships/tags" Target="../tags/tag677.xml"/><Relationship Id="rId47" Type="http://schemas.openxmlformats.org/officeDocument/2006/relationships/tags" Target="../tags/tag676.xml"/><Relationship Id="rId46" Type="http://schemas.openxmlformats.org/officeDocument/2006/relationships/tags" Target="../tags/tag675.xml"/><Relationship Id="rId45" Type="http://schemas.openxmlformats.org/officeDocument/2006/relationships/tags" Target="../tags/tag674.xml"/><Relationship Id="rId44" Type="http://schemas.openxmlformats.org/officeDocument/2006/relationships/tags" Target="../tags/tag673.xml"/><Relationship Id="rId43" Type="http://schemas.openxmlformats.org/officeDocument/2006/relationships/tags" Target="../tags/tag672.xml"/><Relationship Id="rId42" Type="http://schemas.openxmlformats.org/officeDocument/2006/relationships/tags" Target="../tags/tag671.xml"/><Relationship Id="rId41" Type="http://schemas.openxmlformats.org/officeDocument/2006/relationships/tags" Target="../tags/tag670.xml"/><Relationship Id="rId40" Type="http://schemas.openxmlformats.org/officeDocument/2006/relationships/tags" Target="../tags/tag669.xml"/><Relationship Id="rId4" Type="http://schemas.openxmlformats.org/officeDocument/2006/relationships/tags" Target="../tags/tag633.xml"/><Relationship Id="rId39" Type="http://schemas.openxmlformats.org/officeDocument/2006/relationships/tags" Target="../tags/tag668.xml"/><Relationship Id="rId38" Type="http://schemas.openxmlformats.org/officeDocument/2006/relationships/tags" Target="../tags/tag667.xml"/><Relationship Id="rId37" Type="http://schemas.openxmlformats.org/officeDocument/2006/relationships/tags" Target="../tags/tag666.xml"/><Relationship Id="rId36" Type="http://schemas.openxmlformats.org/officeDocument/2006/relationships/tags" Target="../tags/tag665.xml"/><Relationship Id="rId35" Type="http://schemas.openxmlformats.org/officeDocument/2006/relationships/tags" Target="../tags/tag664.xml"/><Relationship Id="rId34" Type="http://schemas.openxmlformats.org/officeDocument/2006/relationships/tags" Target="../tags/tag663.xml"/><Relationship Id="rId33" Type="http://schemas.openxmlformats.org/officeDocument/2006/relationships/tags" Target="../tags/tag662.xml"/><Relationship Id="rId32" Type="http://schemas.openxmlformats.org/officeDocument/2006/relationships/tags" Target="../tags/tag661.xml"/><Relationship Id="rId31" Type="http://schemas.openxmlformats.org/officeDocument/2006/relationships/tags" Target="../tags/tag660.xml"/><Relationship Id="rId30" Type="http://schemas.openxmlformats.org/officeDocument/2006/relationships/tags" Target="../tags/tag659.xml"/><Relationship Id="rId3" Type="http://schemas.openxmlformats.org/officeDocument/2006/relationships/tags" Target="../tags/tag632.xml"/><Relationship Id="rId29" Type="http://schemas.openxmlformats.org/officeDocument/2006/relationships/tags" Target="../tags/tag658.xml"/><Relationship Id="rId28" Type="http://schemas.openxmlformats.org/officeDocument/2006/relationships/tags" Target="../tags/tag657.xml"/><Relationship Id="rId27" Type="http://schemas.openxmlformats.org/officeDocument/2006/relationships/tags" Target="../tags/tag656.xml"/><Relationship Id="rId26" Type="http://schemas.openxmlformats.org/officeDocument/2006/relationships/tags" Target="../tags/tag655.xml"/><Relationship Id="rId25" Type="http://schemas.openxmlformats.org/officeDocument/2006/relationships/tags" Target="../tags/tag654.xml"/><Relationship Id="rId24" Type="http://schemas.openxmlformats.org/officeDocument/2006/relationships/tags" Target="../tags/tag653.xml"/><Relationship Id="rId23" Type="http://schemas.openxmlformats.org/officeDocument/2006/relationships/tags" Target="../tags/tag652.xml"/><Relationship Id="rId22" Type="http://schemas.openxmlformats.org/officeDocument/2006/relationships/tags" Target="../tags/tag651.xml"/><Relationship Id="rId21" Type="http://schemas.openxmlformats.org/officeDocument/2006/relationships/tags" Target="../tags/tag650.xml"/><Relationship Id="rId20" Type="http://schemas.openxmlformats.org/officeDocument/2006/relationships/tags" Target="../tags/tag649.xml"/><Relationship Id="rId2" Type="http://schemas.openxmlformats.org/officeDocument/2006/relationships/tags" Target="../tags/tag631.xml"/><Relationship Id="rId19" Type="http://schemas.openxmlformats.org/officeDocument/2006/relationships/tags" Target="../tags/tag648.xml"/><Relationship Id="rId18" Type="http://schemas.openxmlformats.org/officeDocument/2006/relationships/tags" Target="../tags/tag647.xml"/><Relationship Id="rId17" Type="http://schemas.openxmlformats.org/officeDocument/2006/relationships/tags" Target="../tags/tag646.xml"/><Relationship Id="rId16" Type="http://schemas.openxmlformats.org/officeDocument/2006/relationships/tags" Target="../tags/tag645.xml"/><Relationship Id="rId15" Type="http://schemas.openxmlformats.org/officeDocument/2006/relationships/tags" Target="../tags/tag644.xml"/><Relationship Id="rId14" Type="http://schemas.openxmlformats.org/officeDocument/2006/relationships/tags" Target="../tags/tag643.xml"/><Relationship Id="rId13" Type="http://schemas.openxmlformats.org/officeDocument/2006/relationships/tags" Target="../tags/tag642.xml"/><Relationship Id="rId12" Type="http://schemas.openxmlformats.org/officeDocument/2006/relationships/tags" Target="../tags/tag641.xml"/><Relationship Id="rId11" Type="http://schemas.openxmlformats.org/officeDocument/2006/relationships/tags" Target="../tags/tag640.xml"/><Relationship Id="rId10" Type="http://schemas.openxmlformats.org/officeDocument/2006/relationships/tags" Target="../tags/tag639.xml"/><Relationship Id="rId1" Type="http://schemas.openxmlformats.org/officeDocument/2006/relationships/tags" Target="../tags/tag630.xml"/></Relationships>
</file>

<file path=ppt/slides/_rels/slide78.xml.rels><?xml version="1.0" encoding="UTF-8" standalone="yes"?>
<Relationships xmlns="http://schemas.openxmlformats.org/package/2006/relationships"><Relationship Id="rId9" Type="http://schemas.openxmlformats.org/officeDocument/2006/relationships/tags" Target="../tags/tag692.xml"/><Relationship Id="rId8" Type="http://schemas.openxmlformats.org/officeDocument/2006/relationships/tags" Target="../tags/tag691.xml"/><Relationship Id="rId7" Type="http://schemas.openxmlformats.org/officeDocument/2006/relationships/tags" Target="../tags/tag690.xml"/><Relationship Id="rId6" Type="http://schemas.openxmlformats.org/officeDocument/2006/relationships/tags" Target="../tags/tag689.xml"/><Relationship Id="rId50" Type="http://schemas.openxmlformats.org/officeDocument/2006/relationships/notesSlide" Target="../notesSlides/notesSlide72.xml"/><Relationship Id="rId5" Type="http://schemas.openxmlformats.org/officeDocument/2006/relationships/tags" Target="../tags/tag688.xml"/><Relationship Id="rId49" Type="http://schemas.openxmlformats.org/officeDocument/2006/relationships/slideLayout" Target="../slideLayouts/slideLayout2.xml"/><Relationship Id="rId48" Type="http://schemas.openxmlformats.org/officeDocument/2006/relationships/tags" Target="../tags/tag731.xml"/><Relationship Id="rId47" Type="http://schemas.openxmlformats.org/officeDocument/2006/relationships/tags" Target="../tags/tag730.xml"/><Relationship Id="rId46" Type="http://schemas.openxmlformats.org/officeDocument/2006/relationships/tags" Target="../tags/tag729.xml"/><Relationship Id="rId45" Type="http://schemas.openxmlformats.org/officeDocument/2006/relationships/tags" Target="../tags/tag728.xml"/><Relationship Id="rId44" Type="http://schemas.openxmlformats.org/officeDocument/2006/relationships/tags" Target="../tags/tag727.xml"/><Relationship Id="rId43" Type="http://schemas.openxmlformats.org/officeDocument/2006/relationships/tags" Target="../tags/tag726.xml"/><Relationship Id="rId42" Type="http://schemas.openxmlformats.org/officeDocument/2006/relationships/tags" Target="../tags/tag725.xml"/><Relationship Id="rId41" Type="http://schemas.openxmlformats.org/officeDocument/2006/relationships/tags" Target="../tags/tag724.xml"/><Relationship Id="rId40" Type="http://schemas.openxmlformats.org/officeDocument/2006/relationships/tags" Target="../tags/tag723.xml"/><Relationship Id="rId4" Type="http://schemas.openxmlformats.org/officeDocument/2006/relationships/tags" Target="../tags/tag687.xml"/><Relationship Id="rId39" Type="http://schemas.openxmlformats.org/officeDocument/2006/relationships/tags" Target="../tags/tag722.xml"/><Relationship Id="rId38" Type="http://schemas.openxmlformats.org/officeDocument/2006/relationships/tags" Target="../tags/tag721.xml"/><Relationship Id="rId37" Type="http://schemas.openxmlformats.org/officeDocument/2006/relationships/tags" Target="../tags/tag720.xml"/><Relationship Id="rId36" Type="http://schemas.openxmlformats.org/officeDocument/2006/relationships/tags" Target="../tags/tag719.xml"/><Relationship Id="rId35" Type="http://schemas.openxmlformats.org/officeDocument/2006/relationships/tags" Target="../tags/tag718.xml"/><Relationship Id="rId34" Type="http://schemas.openxmlformats.org/officeDocument/2006/relationships/tags" Target="../tags/tag717.xml"/><Relationship Id="rId33" Type="http://schemas.openxmlformats.org/officeDocument/2006/relationships/tags" Target="../tags/tag716.xml"/><Relationship Id="rId32" Type="http://schemas.openxmlformats.org/officeDocument/2006/relationships/tags" Target="../tags/tag715.xml"/><Relationship Id="rId31" Type="http://schemas.openxmlformats.org/officeDocument/2006/relationships/tags" Target="../tags/tag714.xml"/><Relationship Id="rId30" Type="http://schemas.openxmlformats.org/officeDocument/2006/relationships/tags" Target="../tags/tag713.xml"/><Relationship Id="rId3" Type="http://schemas.openxmlformats.org/officeDocument/2006/relationships/tags" Target="../tags/tag686.xml"/><Relationship Id="rId29" Type="http://schemas.openxmlformats.org/officeDocument/2006/relationships/tags" Target="../tags/tag712.xml"/><Relationship Id="rId28" Type="http://schemas.openxmlformats.org/officeDocument/2006/relationships/tags" Target="../tags/tag711.xml"/><Relationship Id="rId27" Type="http://schemas.openxmlformats.org/officeDocument/2006/relationships/tags" Target="../tags/tag710.xml"/><Relationship Id="rId26" Type="http://schemas.openxmlformats.org/officeDocument/2006/relationships/tags" Target="../tags/tag709.xml"/><Relationship Id="rId25" Type="http://schemas.openxmlformats.org/officeDocument/2006/relationships/tags" Target="../tags/tag708.xml"/><Relationship Id="rId24" Type="http://schemas.openxmlformats.org/officeDocument/2006/relationships/tags" Target="../tags/tag707.xml"/><Relationship Id="rId23" Type="http://schemas.openxmlformats.org/officeDocument/2006/relationships/tags" Target="../tags/tag706.xml"/><Relationship Id="rId22" Type="http://schemas.openxmlformats.org/officeDocument/2006/relationships/tags" Target="../tags/tag705.xml"/><Relationship Id="rId21" Type="http://schemas.openxmlformats.org/officeDocument/2006/relationships/tags" Target="../tags/tag704.xml"/><Relationship Id="rId20" Type="http://schemas.openxmlformats.org/officeDocument/2006/relationships/tags" Target="../tags/tag703.xml"/><Relationship Id="rId2" Type="http://schemas.openxmlformats.org/officeDocument/2006/relationships/tags" Target="../tags/tag685.xml"/><Relationship Id="rId19" Type="http://schemas.openxmlformats.org/officeDocument/2006/relationships/tags" Target="../tags/tag702.xml"/><Relationship Id="rId18" Type="http://schemas.openxmlformats.org/officeDocument/2006/relationships/tags" Target="../tags/tag701.xml"/><Relationship Id="rId17" Type="http://schemas.openxmlformats.org/officeDocument/2006/relationships/tags" Target="../tags/tag700.xml"/><Relationship Id="rId16" Type="http://schemas.openxmlformats.org/officeDocument/2006/relationships/tags" Target="../tags/tag699.xml"/><Relationship Id="rId15" Type="http://schemas.openxmlformats.org/officeDocument/2006/relationships/tags" Target="../tags/tag698.xml"/><Relationship Id="rId14" Type="http://schemas.openxmlformats.org/officeDocument/2006/relationships/tags" Target="../tags/tag697.xml"/><Relationship Id="rId13" Type="http://schemas.openxmlformats.org/officeDocument/2006/relationships/tags" Target="../tags/tag696.xml"/><Relationship Id="rId12" Type="http://schemas.openxmlformats.org/officeDocument/2006/relationships/tags" Target="../tags/tag695.xml"/><Relationship Id="rId11" Type="http://schemas.openxmlformats.org/officeDocument/2006/relationships/tags" Target="../tags/tag694.xml"/><Relationship Id="rId10" Type="http://schemas.openxmlformats.org/officeDocument/2006/relationships/tags" Target="../tags/tag693.xml"/><Relationship Id="rId1" Type="http://schemas.openxmlformats.org/officeDocument/2006/relationships/tags" Target="../tags/tag684.xml"/></Relationships>
</file>

<file path=ppt/slides/_rels/slide79.xml.rels><?xml version="1.0" encoding="UTF-8" standalone="yes"?>
<Relationships xmlns="http://schemas.openxmlformats.org/package/2006/relationships"><Relationship Id="rId9" Type="http://schemas.openxmlformats.org/officeDocument/2006/relationships/tags" Target="../tags/tag740.xml"/><Relationship Id="rId8" Type="http://schemas.openxmlformats.org/officeDocument/2006/relationships/tags" Target="../tags/tag739.xml"/><Relationship Id="rId7" Type="http://schemas.openxmlformats.org/officeDocument/2006/relationships/tags" Target="../tags/tag738.xml"/><Relationship Id="rId6" Type="http://schemas.openxmlformats.org/officeDocument/2006/relationships/tags" Target="../tags/tag737.xml"/><Relationship Id="rId55" Type="http://schemas.openxmlformats.org/officeDocument/2006/relationships/notesSlide" Target="../notesSlides/notesSlide73.xml"/><Relationship Id="rId54" Type="http://schemas.openxmlformats.org/officeDocument/2006/relationships/slideLayout" Target="../slideLayouts/slideLayout2.xml"/><Relationship Id="rId53" Type="http://schemas.openxmlformats.org/officeDocument/2006/relationships/tags" Target="../tags/tag784.xml"/><Relationship Id="rId52" Type="http://schemas.openxmlformats.org/officeDocument/2006/relationships/tags" Target="../tags/tag783.xml"/><Relationship Id="rId51" Type="http://schemas.openxmlformats.org/officeDocument/2006/relationships/tags" Target="../tags/tag782.xml"/><Relationship Id="rId50" Type="http://schemas.openxmlformats.org/officeDocument/2006/relationships/tags" Target="../tags/tag781.xml"/><Relationship Id="rId5" Type="http://schemas.openxmlformats.org/officeDocument/2006/relationships/tags" Target="../tags/tag736.xml"/><Relationship Id="rId49" Type="http://schemas.openxmlformats.org/officeDocument/2006/relationships/tags" Target="../tags/tag780.xml"/><Relationship Id="rId48" Type="http://schemas.openxmlformats.org/officeDocument/2006/relationships/tags" Target="../tags/tag779.xml"/><Relationship Id="rId47" Type="http://schemas.openxmlformats.org/officeDocument/2006/relationships/tags" Target="../tags/tag778.xml"/><Relationship Id="rId46" Type="http://schemas.openxmlformats.org/officeDocument/2006/relationships/tags" Target="../tags/tag777.xml"/><Relationship Id="rId45" Type="http://schemas.openxmlformats.org/officeDocument/2006/relationships/tags" Target="../tags/tag776.xml"/><Relationship Id="rId44" Type="http://schemas.openxmlformats.org/officeDocument/2006/relationships/tags" Target="../tags/tag775.xml"/><Relationship Id="rId43" Type="http://schemas.openxmlformats.org/officeDocument/2006/relationships/tags" Target="../tags/tag774.xml"/><Relationship Id="rId42" Type="http://schemas.openxmlformats.org/officeDocument/2006/relationships/tags" Target="../tags/tag773.xml"/><Relationship Id="rId41" Type="http://schemas.openxmlformats.org/officeDocument/2006/relationships/tags" Target="../tags/tag772.xml"/><Relationship Id="rId40" Type="http://schemas.openxmlformats.org/officeDocument/2006/relationships/tags" Target="../tags/tag771.xml"/><Relationship Id="rId4" Type="http://schemas.openxmlformats.org/officeDocument/2006/relationships/tags" Target="../tags/tag735.xml"/><Relationship Id="rId39" Type="http://schemas.openxmlformats.org/officeDocument/2006/relationships/tags" Target="../tags/tag770.xml"/><Relationship Id="rId38" Type="http://schemas.openxmlformats.org/officeDocument/2006/relationships/tags" Target="../tags/tag769.xml"/><Relationship Id="rId37" Type="http://schemas.openxmlformats.org/officeDocument/2006/relationships/tags" Target="../tags/tag768.xml"/><Relationship Id="rId36" Type="http://schemas.openxmlformats.org/officeDocument/2006/relationships/tags" Target="../tags/tag767.xml"/><Relationship Id="rId35" Type="http://schemas.openxmlformats.org/officeDocument/2006/relationships/tags" Target="../tags/tag766.xml"/><Relationship Id="rId34" Type="http://schemas.openxmlformats.org/officeDocument/2006/relationships/tags" Target="../tags/tag765.xml"/><Relationship Id="rId33" Type="http://schemas.openxmlformats.org/officeDocument/2006/relationships/tags" Target="../tags/tag764.xml"/><Relationship Id="rId32" Type="http://schemas.openxmlformats.org/officeDocument/2006/relationships/tags" Target="../tags/tag763.xml"/><Relationship Id="rId31" Type="http://schemas.openxmlformats.org/officeDocument/2006/relationships/tags" Target="../tags/tag762.xml"/><Relationship Id="rId30" Type="http://schemas.openxmlformats.org/officeDocument/2006/relationships/tags" Target="../tags/tag761.xml"/><Relationship Id="rId3" Type="http://schemas.openxmlformats.org/officeDocument/2006/relationships/tags" Target="../tags/tag734.xml"/><Relationship Id="rId29" Type="http://schemas.openxmlformats.org/officeDocument/2006/relationships/tags" Target="../tags/tag760.xml"/><Relationship Id="rId28" Type="http://schemas.openxmlformats.org/officeDocument/2006/relationships/tags" Target="../tags/tag759.xml"/><Relationship Id="rId27" Type="http://schemas.openxmlformats.org/officeDocument/2006/relationships/tags" Target="../tags/tag758.xml"/><Relationship Id="rId26" Type="http://schemas.openxmlformats.org/officeDocument/2006/relationships/tags" Target="../tags/tag757.xml"/><Relationship Id="rId25" Type="http://schemas.openxmlformats.org/officeDocument/2006/relationships/tags" Target="../tags/tag756.xml"/><Relationship Id="rId24" Type="http://schemas.openxmlformats.org/officeDocument/2006/relationships/tags" Target="../tags/tag755.xml"/><Relationship Id="rId23" Type="http://schemas.openxmlformats.org/officeDocument/2006/relationships/tags" Target="../tags/tag754.xml"/><Relationship Id="rId22" Type="http://schemas.openxmlformats.org/officeDocument/2006/relationships/tags" Target="../tags/tag753.xml"/><Relationship Id="rId21" Type="http://schemas.openxmlformats.org/officeDocument/2006/relationships/tags" Target="../tags/tag752.xml"/><Relationship Id="rId20" Type="http://schemas.openxmlformats.org/officeDocument/2006/relationships/tags" Target="../tags/tag751.xml"/><Relationship Id="rId2" Type="http://schemas.openxmlformats.org/officeDocument/2006/relationships/tags" Target="../tags/tag733.xml"/><Relationship Id="rId19" Type="http://schemas.openxmlformats.org/officeDocument/2006/relationships/tags" Target="../tags/tag750.xml"/><Relationship Id="rId18" Type="http://schemas.openxmlformats.org/officeDocument/2006/relationships/tags" Target="../tags/tag749.xml"/><Relationship Id="rId17" Type="http://schemas.openxmlformats.org/officeDocument/2006/relationships/tags" Target="../tags/tag748.xml"/><Relationship Id="rId16" Type="http://schemas.openxmlformats.org/officeDocument/2006/relationships/tags" Target="../tags/tag747.xml"/><Relationship Id="rId15" Type="http://schemas.openxmlformats.org/officeDocument/2006/relationships/tags" Target="../tags/tag746.xml"/><Relationship Id="rId14" Type="http://schemas.openxmlformats.org/officeDocument/2006/relationships/tags" Target="../tags/tag745.xml"/><Relationship Id="rId13" Type="http://schemas.openxmlformats.org/officeDocument/2006/relationships/tags" Target="../tags/tag744.xml"/><Relationship Id="rId12" Type="http://schemas.openxmlformats.org/officeDocument/2006/relationships/tags" Target="../tags/tag743.xml"/><Relationship Id="rId11" Type="http://schemas.openxmlformats.org/officeDocument/2006/relationships/tags" Target="../tags/tag742.xml"/><Relationship Id="rId10" Type="http://schemas.openxmlformats.org/officeDocument/2006/relationships/tags" Target="../tags/tag741.xml"/><Relationship Id="rId1" Type="http://schemas.openxmlformats.org/officeDocument/2006/relationships/tags" Target="../tags/tag73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tags" Target="../tags/tag40.xml"/></Relationships>
</file>

<file path=ppt/slides/_rels/slide80.xml.rels><?xml version="1.0" encoding="UTF-8" standalone="yes"?>
<Relationships xmlns="http://schemas.openxmlformats.org/package/2006/relationships"><Relationship Id="rId9" Type="http://schemas.openxmlformats.org/officeDocument/2006/relationships/tags" Target="../tags/tag793.xml"/><Relationship Id="rId8" Type="http://schemas.openxmlformats.org/officeDocument/2006/relationships/tags" Target="../tags/tag792.xml"/><Relationship Id="rId7" Type="http://schemas.openxmlformats.org/officeDocument/2006/relationships/tags" Target="../tags/tag791.xml"/><Relationship Id="rId6" Type="http://schemas.openxmlformats.org/officeDocument/2006/relationships/tags" Target="../tags/tag790.xml"/><Relationship Id="rId5" Type="http://schemas.openxmlformats.org/officeDocument/2006/relationships/tags" Target="../tags/tag789.xml"/><Relationship Id="rId4" Type="http://schemas.openxmlformats.org/officeDocument/2006/relationships/tags" Target="../tags/tag788.xml"/><Relationship Id="rId36" Type="http://schemas.openxmlformats.org/officeDocument/2006/relationships/notesSlide" Target="../notesSlides/notesSlide74.xml"/><Relationship Id="rId35" Type="http://schemas.openxmlformats.org/officeDocument/2006/relationships/slideLayout" Target="../slideLayouts/slideLayout2.xml"/><Relationship Id="rId34" Type="http://schemas.openxmlformats.org/officeDocument/2006/relationships/tags" Target="../tags/tag818.xml"/><Relationship Id="rId33" Type="http://schemas.openxmlformats.org/officeDocument/2006/relationships/tags" Target="../tags/tag817.xml"/><Relationship Id="rId32" Type="http://schemas.openxmlformats.org/officeDocument/2006/relationships/tags" Target="../tags/tag816.xml"/><Relationship Id="rId31" Type="http://schemas.openxmlformats.org/officeDocument/2006/relationships/tags" Target="../tags/tag815.xml"/><Relationship Id="rId30" Type="http://schemas.openxmlformats.org/officeDocument/2006/relationships/tags" Target="../tags/tag814.xml"/><Relationship Id="rId3" Type="http://schemas.openxmlformats.org/officeDocument/2006/relationships/tags" Target="../tags/tag787.xml"/><Relationship Id="rId29" Type="http://schemas.openxmlformats.org/officeDocument/2006/relationships/tags" Target="../tags/tag813.xml"/><Relationship Id="rId28" Type="http://schemas.openxmlformats.org/officeDocument/2006/relationships/tags" Target="../tags/tag812.xml"/><Relationship Id="rId27" Type="http://schemas.openxmlformats.org/officeDocument/2006/relationships/tags" Target="../tags/tag811.xml"/><Relationship Id="rId26" Type="http://schemas.openxmlformats.org/officeDocument/2006/relationships/tags" Target="../tags/tag810.xml"/><Relationship Id="rId25" Type="http://schemas.openxmlformats.org/officeDocument/2006/relationships/tags" Target="../tags/tag809.xml"/><Relationship Id="rId24" Type="http://schemas.openxmlformats.org/officeDocument/2006/relationships/tags" Target="../tags/tag808.xml"/><Relationship Id="rId23" Type="http://schemas.openxmlformats.org/officeDocument/2006/relationships/tags" Target="../tags/tag807.xml"/><Relationship Id="rId22" Type="http://schemas.openxmlformats.org/officeDocument/2006/relationships/tags" Target="../tags/tag806.xml"/><Relationship Id="rId21" Type="http://schemas.openxmlformats.org/officeDocument/2006/relationships/tags" Target="../tags/tag805.xml"/><Relationship Id="rId20" Type="http://schemas.openxmlformats.org/officeDocument/2006/relationships/tags" Target="../tags/tag804.xml"/><Relationship Id="rId2" Type="http://schemas.openxmlformats.org/officeDocument/2006/relationships/tags" Target="../tags/tag786.xml"/><Relationship Id="rId19" Type="http://schemas.openxmlformats.org/officeDocument/2006/relationships/tags" Target="../tags/tag803.xml"/><Relationship Id="rId18" Type="http://schemas.openxmlformats.org/officeDocument/2006/relationships/tags" Target="../tags/tag802.xml"/><Relationship Id="rId17" Type="http://schemas.openxmlformats.org/officeDocument/2006/relationships/tags" Target="../tags/tag801.xml"/><Relationship Id="rId16" Type="http://schemas.openxmlformats.org/officeDocument/2006/relationships/tags" Target="../tags/tag800.xml"/><Relationship Id="rId15" Type="http://schemas.openxmlformats.org/officeDocument/2006/relationships/tags" Target="../tags/tag799.xml"/><Relationship Id="rId14" Type="http://schemas.openxmlformats.org/officeDocument/2006/relationships/tags" Target="../tags/tag798.xml"/><Relationship Id="rId13" Type="http://schemas.openxmlformats.org/officeDocument/2006/relationships/tags" Target="../tags/tag797.xml"/><Relationship Id="rId12" Type="http://schemas.openxmlformats.org/officeDocument/2006/relationships/tags" Target="../tags/tag796.xml"/><Relationship Id="rId11" Type="http://schemas.openxmlformats.org/officeDocument/2006/relationships/tags" Target="../tags/tag795.xml"/><Relationship Id="rId10" Type="http://schemas.openxmlformats.org/officeDocument/2006/relationships/tags" Target="../tags/tag794.xml"/><Relationship Id="rId1" Type="http://schemas.openxmlformats.org/officeDocument/2006/relationships/tags" Target="../tags/tag785.xml"/></Relationships>
</file>

<file path=ppt/slides/_rels/slide81.xml.rels><?xml version="1.0" encoding="UTF-8" standalone="yes"?>
<Relationships xmlns="http://schemas.openxmlformats.org/package/2006/relationships"><Relationship Id="rId9" Type="http://schemas.openxmlformats.org/officeDocument/2006/relationships/tags" Target="../tags/tag827.xml"/><Relationship Id="rId8" Type="http://schemas.openxmlformats.org/officeDocument/2006/relationships/tags" Target="../tags/tag826.xml"/><Relationship Id="rId7" Type="http://schemas.openxmlformats.org/officeDocument/2006/relationships/tags" Target="../tags/tag825.xml"/><Relationship Id="rId61" Type="http://schemas.openxmlformats.org/officeDocument/2006/relationships/notesSlide" Target="../notesSlides/notesSlide75.xml"/><Relationship Id="rId60" Type="http://schemas.openxmlformats.org/officeDocument/2006/relationships/slideLayout" Target="../slideLayouts/slideLayout2.xml"/><Relationship Id="rId6" Type="http://schemas.openxmlformats.org/officeDocument/2006/relationships/tags" Target="../tags/tag824.xml"/><Relationship Id="rId59" Type="http://schemas.openxmlformats.org/officeDocument/2006/relationships/tags" Target="../tags/tag877.xml"/><Relationship Id="rId58" Type="http://schemas.openxmlformats.org/officeDocument/2006/relationships/tags" Target="../tags/tag876.xml"/><Relationship Id="rId57" Type="http://schemas.openxmlformats.org/officeDocument/2006/relationships/tags" Target="../tags/tag875.xml"/><Relationship Id="rId56" Type="http://schemas.openxmlformats.org/officeDocument/2006/relationships/tags" Target="../tags/tag874.xml"/><Relationship Id="rId55" Type="http://schemas.openxmlformats.org/officeDocument/2006/relationships/tags" Target="../tags/tag873.xml"/><Relationship Id="rId54" Type="http://schemas.openxmlformats.org/officeDocument/2006/relationships/tags" Target="../tags/tag872.xml"/><Relationship Id="rId53" Type="http://schemas.openxmlformats.org/officeDocument/2006/relationships/tags" Target="../tags/tag871.xml"/><Relationship Id="rId52" Type="http://schemas.openxmlformats.org/officeDocument/2006/relationships/tags" Target="../tags/tag870.xml"/><Relationship Id="rId51" Type="http://schemas.openxmlformats.org/officeDocument/2006/relationships/tags" Target="../tags/tag869.xml"/><Relationship Id="rId50" Type="http://schemas.openxmlformats.org/officeDocument/2006/relationships/tags" Target="../tags/tag868.xml"/><Relationship Id="rId5" Type="http://schemas.openxmlformats.org/officeDocument/2006/relationships/tags" Target="../tags/tag823.xml"/><Relationship Id="rId49" Type="http://schemas.openxmlformats.org/officeDocument/2006/relationships/tags" Target="../tags/tag867.xml"/><Relationship Id="rId48" Type="http://schemas.openxmlformats.org/officeDocument/2006/relationships/tags" Target="../tags/tag866.xml"/><Relationship Id="rId47" Type="http://schemas.openxmlformats.org/officeDocument/2006/relationships/tags" Target="../tags/tag865.xml"/><Relationship Id="rId46" Type="http://schemas.openxmlformats.org/officeDocument/2006/relationships/tags" Target="../tags/tag864.xml"/><Relationship Id="rId45" Type="http://schemas.openxmlformats.org/officeDocument/2006/relationships/tags" Target="../tags/tag863.xml"/><Relationship Id="rId44" Type="http://schemas.openxmlformats.org/officeDocument/2006/relationships/tags" Target="../tags/tag862.xml"/><Relationship Id="rId43" Type="http://schemas.openxmlformats.org/officeDocument/2006/relationships/tags" Target="../tags/tag861.xml"/><Relationship Id="rId42" Type="http://schemas.openxmlformats.org/officeDocument/2006/relationships/tags" Target="../tags/tag860.xml"/><Relationship Id="rId41" Type="http://schemas.openxmlformats.org/officeDocument/2006/relationships/tags" Target="../tags/tag859.xml"/><Relationship Id="rId40" Type="http://schemas.openxmlformats.org/officeDocument/2006/relationships/tags" Target="../tags/tag858.xml"/><Relationship Id="rId4" Type="http://schemas.openxmlformats.org/officeDocument/2006/relationships/tags" Target="../tags/tag822.xml"/><Relationship Id="rId39" Type="http://schemas.openxmlformats.org/officeDocument/2006/relationships/tags" Target="../tags/tag857.xml"/><Relationship Id="rId38" Type="http://schemas.openxmlformats.org/officeDocument/2006/relationships/tags" Target="../tags/tag856.xml"/><Relationship Id="rId37" Type="http://schemas.openxmlformats.org/officeDocument/2006/relationships/tags" Target="../tags/tag855.xml"/><Relationship Id="rId36" Type="http://schemas.openxmlformats.org/officeDocument/2006/relationships/tags" Target="../tags/tag854.xml"/><Relationship Id="rId35" Type="http://schemas.openxmlformats.org/officeDocument/2006/relationships/tags" Target="../tags/tag853.xml"/><Relationship Id="rId34" Type="http://schemas.openxmlformats.org/officeDocument/2006/relationships/tags" Target="../tags/tag852.xml"/><Relationship Id="rId33" Type="http://schemas.openxmlformats.org/officeDocument/2006/relationships/tags" Target="../tags/tag851.xml"/><Relationship Id="rId32" Type="http://schemas.openxmlformats.org/officeDocument/2006/relationships/tags" Target="../tags/tag850.xml"/><Relationship Id="rId31" Type="http://schemas.openxmlformats.org/officeDocument/2006/relationships/tags" Target="../tags/tag849.xml"/><Relationship Id="rId30" Type="http://schemas.openxmlformats.org/officeDocument/2006/relationships/tags" Target="../tags/tag848.xml"/><Relationship Id="rId3" Type="http://schemas.openxmlformats.org/officeDocument/2006/relationships/tags" Target="../tags/tag821.xml"/><Relationship Id="rId29" Type="http://schemas.openxmlformats.org/officeDocument/2006/relationships/tags" Target="../tags/tag847.xml"/><Relationship Id="rId28" Type="http://schemas.openxmlformats.org/officeDocument/2006/relationships/tags" Target="../tags/tag846.xml"/><Relationship Id="rId27" Type="http://schemas.openxmlformats.org/officeDocument/2006/relationships/tags" Target="../tags/tag845.xml"/><Relationship Id="rId26" Type="http://schemas.openxmlformats.org/officeDocument/2006/relationships/tags" Target="../tags/tag844.xml"/><Relationship Id="rId25" Type="http://schemas.openxmlformats.org/officeDocument/2006/relationships/tags" Target="../tags/tag843.xml"/><Relationship Id="rId24" Type="http://schemas.openxmlformats.org/officeDocument/2006/relationships/tags" Target="../tags/tag842.xml"/><Relationship Id="rId23" Type="http://schemas.openxmlformats.org/officeDocument/2006/relationships/tags" Target="../tags/tag841.xml"/><Relationship Id="rId22" Type="http://schemas.openxmlformats.org/officeDocument/2006/relationships/tags" Target="../tags/tag840.xml"/><Relationship Id="rId21" Type="http://schemas.openxmlformats.org/officeDocument/2006/relationships/tags" Target="../tags/tag839.xml"/><Relationship Id="rId20" Type="http://schemas.openxmlformats.org/officeDocument/2006/relationships/tags" Target="../tags/tag838.xml"/><Relationship Id="rId2" Type="http://schemas.openxmlformats.org/officeDocument/2006/relationships/tags" Target="../tags/tag820.xml"/><Relationship Id="rId19" Type="http://schemas.openxmlformats.org/officeDocument/2006/relationships/tags" Target="../tags/tag837.xml"/><Relationship Id="rId18" Type="http://schemas.openxmlformats.org/officeDocument/2006/relationships/tags" Target="../tags/tag836.xml"/><Relationship Id="rId17" Type="http://schemas.openxmlformats.org/officeDocument/2006/relationships/tags" Target="../tags/tag835.xml"/><Relationship Id="rId16" Type="http://schemas.openxmlformats.org/officeDocument/2006/relationships/tags" Target="../tags/tag834.xml"/><Relationship Id="rId15" Type="http://schemas.openxmlformats.org/officeDocument/2006/relationships/tags" Target="../tags/tag833.xml"/><Relationship Id="rId14" Type="http://schemas.openxmlformats.org/officeDocument/2006/relationships/tags" Target="../tags/tag832.xml"/><Relationship Id="rId13" Type="http://schemas.openxmlformats.org/officeDocument/2006/relationships/tags" Target="../tags/tag831.xml"/><Relationship Id="rId12" Type="http://schemas.openxmlformats.org/officeDocument/2006/relationships/tags" Target="../tags/tag830.xml"/><Relationship Id="rId11" Type="http://schemas.openxmlformats.org/officeDocument/2006/relationships/tags" Target="../tags/tag829.xml"/><Relationship Id="rId10" Type="http://schemas.openxmlformats.org/officeDocument/2006/relationships/tags" Target="../tags/tag828.xml"/><Relationship Id="rId1" Type="http://schemas.openxmlformats.org/officeDocument/2006/relationships/tags" Target="../tags/tag819.xml"/></Relationships>
</file>

<file path=ppt/slides/_rels/slide82.xml.rels><?xml version="1.0" encoding="UTF-8" standalone="yes"?>
<Relationships xmlns="http://schemas.openxmlformats.org/package/2006/relationships"><Relationship Id="rId9" Type="http://schemas.openxmlformats.org/officeDocument/2006/relationships/tags" Target="../tags/tag886.xml"/><Relationship Id="rId8" Type="http://schemas.openxmlformats.org/officeDocument/2006/relationships/tags" Target="../tags/tag885.xml"/><Relationship Id="rId7" Type="http://schemas.openxmlformats.org/officeDocument/2006/relationships/tags" Target="../tags/tag884.xml"/><Relationship Id="rId6" Type="http://schemas.openxmlformats.org/officeDocument/2006/relationships/tags" Target="../tags/tag883.xml"/><Relationship Id="rId5" Type="http://schemas.openxmlformats.org/officeDocument/2006/relationships/tags" Target="../tags/tag882.xml"/><Relationship Id="rId4" Type="http://schemas.openxmlformats.org/officeDocument/2006/relationships/tags" Target="../tags/tag881.xml"/><Relationship Id="rId3" Type="http://schemas.openxmlformats.org/officeDocument/2006/relationships/tags" Target="../tags/tag880.xml"/><Relationship Id="rId28" Type="http://schemas.openxmlformats.org/officeDocument/2006/relationships/notesSlide" Target="../notesSlides/notesSlide76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903.xml"/><Relationship Id="rId25" Type="http://schemas.openxmlformats.org/officeDocument/2006/relationships/tags" Target="../tags/tag902.xml"/><Relationship Id="rId24" Type="http://schemas.openxmlformats.org/officeDocument/2006/relationships/tags" Target="../tags/tag901.xml"/><Relationship Id="rId23" Type="http://schemas.openxmlformats.org/officeDocument/2006/relationships/tags" Target="../tags/tag900.xml"/><Relationship Id="rId22" Type="http://schemas.openxmlformats.org/officeDocument/2006/relationships/tags" Target="../tags/tag899.xml"/><Relationship Id="rId21" Type="http://schemas.openxmlformats.org/officeDocument/2006/relationships/tags" Target="../tags/tag898.xml"/><Relationship Id="rId20" Type="http://schemas.openxmlformats.org/officeDocument/2006/relationships/tags" Target="../tags/tag897.xml"/><Relationship Id="rId2" Type="http://schemas.openxmlformats.org/officeDocument/2006/relationships/tags" Target="../tags/tag879.xml"/><Relationship Id="rId19" Type="http://schemas.openxmlformats.org/officeDocument/2006/relationships/tags" Target="../tags/tag896.xml"/><Relationship Id="rId18" Type="http://schemas.openxmlformats.org/officeDocument/2006/relationships/tags" Target="../tags/tag895.xml"/><Relationship Id="rId17" Type="http://schemas.openxmlformats.org/officeDocument/2006/relationships/tags" Target="../tags/tag894.xml"/><Relationship Id="rId16" Type="http://schemas.openxmlformats.org/officeDocument/2006/relationships/tags" Target="../tags/tag893.xml"/><Relationship Id="rId15" Type="http://schemas.openxmlformats.org/officeDocument/2006/relationships/tags" Target="../tags/tag892.xml"/><Relationship Id="rId14" Type="http://schemas.openxmlformats.org/officeDocument/2006/relationships/tags" Target="../tags/tag891.xml"/><Relationship Id="rId13" Type="http://schemas.openxmlformats.org/officeDocument/2006/relationships/tags" Target="../tags/tag890.xml"/><Relationship Id="rId12" Type="http://schemas.openxmlformats.org/officeDocument/2006/relationships/tags" Target="../tags/tag889.xml"/><Relationship Id="rId11" Type="http://schemas.openxmlformats.org/officeDocument/2006/relationships/tags" Target="../tags/tag888.xml"/><Relationship Id="rId10" Type="http://schemas.openxmlformats.org/officeDocument/2006/relationships/tags" Target="../tags/tag887.xml"/><Relationship Id="rId1" Type="http://schemas.openxmlformats.org/officeDocument/2006/relationships/tags" Target="../tags/tag878.xml"/></Relationships>
</file>

<file path=ppt/slides/_rels/slide8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05.xml"/><Relationship Id="rId1" Type="http://schemas.openxmlformats.org/officeDocument/2006/relationships/tags" Target="../tags/tag904.xml"/></Relationships>
</file>

<file path=ppt/slides/_rels/slide8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8.xml"/><Relationship Id="rId2" Type="http://schemas.openxmlformats.org/officeDocument/2006/relationships/tags" Target="../tags/tag907.xml"/><Relationship Id="rId1" Type="http://schemas.openxmlformats.org/officeDocument/2006/relationships/tags" Target="../tags/tag906.xml"/></Relationships>
</file>

<file path=ppt/slides/_rels/slide8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10.xml"/><Relationship Id="rId1" Type="http://schemas.openxmlformats.org/officeDocument/2006/relationships/tags" Target="../tags/tag909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0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9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tags" Target="../tags/tag911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918.xml"/><Relationship Id="rId5" Type="http://schemas.openxmlformats.org/officeDocument/2006/relationships/tags" Target="../tags/tag917.xml"/><Relationship Id="rId4" Type="http://schemas.openxmlformats.org/officeDocument/2006/relationships/tags" Target="../tags/tag916.xml"/><Relationship Id="rId3" Type="http://schemas.openxmlformats.org/officeDocument/2006/relationships/tags" Target="../tags/tag915.xml"/><Relationship Id="rId2" Type="http://schemas.openxmlformats.org/officeDocument/2006/relationships/tags" Target="../tags/tag914.xml"/><Relationship Id="rId1" Type="http://schemas.openxmlformats.org/officeDocument/2006/relationships/tags" Target="../tags/tag913.xml"/></Relationships>
</file>

<file path=ppt/slides/_rels/slide8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22.xml"/><Relationship Id="rId3" Type="http://schemas.openxmlformats.org/officeDocument/2006/relationships/tags" Target="../tags/tag921.xml"/><Relationship Id="rId2" Type="http://schemas.openxmlformats.org/officeDocument/2006/relationships/tags" Target="../tags/tag920.xml"/><Relationship Id="rId1" Type="http://schemas.openxmlformats.org/officeDocument/2006/relationships/tags" Target="../tags/tag919.xml"/></Relationships>
</file>

<file path=ppt/slides/_rels/slide8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927.xml"/><Relationship Id="rId4" Type="http://schemas.openxmlformats.org/officeDocument/2006/relationships/tags" Target="../tags/tag926.xml"/><Relationship Id="rId3" Type="http://schemas.openxmlformats.org/officeDocument/2006/relationships/tags" Target="../tags/tag925.xml"/><Relationship Id="rId2" Type="http://schemas.openxmlformats.org/officeDocument/2006/relationships/tags" Target="../tags/tag924.xml"/><Relationship Id="rId1" Type="http://schemas.openxmlformats.org/officeDocument/2006/relationships/tags" Target="../tags/tag92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9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932.xml"/><Relationship Id="rId4" Type="http://schemas.openxmlformats.org/officeDocument/2006/relationships/tags" Target="../tags/tag931.xml"/><Relationship Id="rId3" Type="http://schemas.openxmlformats.org/officeDocument/2006/relationships/tags" Target="../tags/tag930.xml"/><Relationship Id="rId2" Type="http://schemas.openxmlformats.org/officeDocument/2006/relationships/tags" Target="../tags/tag929.xml"/><Relationship Id="rId1" Type="http://schemas.openxmlformats.org/officeDocument/2006/relationships/tags" Target="../tags/tag928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5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938.xml"/><Relationship Id="rId5" Type="http://schemas.openxmlformats.org/officeDocument/2006/relationships/tags" Target="../tags/tag937.xml"/><Relationship Id="rId4" Type="http://schemas.openxmlformats.org/officeDocument/2006/relationships/tags" Target="../tags/tag936.xml"/><Relationship Id="rId3" Type="http://schemas.openxmlformats.org/officeDocument/2006/relationships/tags" Target="../tags/tag935.xml"/><Relationship Id="rId2" Type="http://schemas.openxmlformats.org/officeDocument/2006/relationships/tags" Target="../tags/tag934.xml"/><Relationship Id="rId1" Type="http://schemas.openxmlformats.org/officeDocument/2006/relationships/tags" Target="../tags/tag933.xml"/></Relationships>
</file>

<file path=ppt/slides/_rels/slide9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42.xml"/><Relationship Id="rId3" Type="http://schemas.openxmlformats.org/officeDocument/2006/relationships/tags" Target="../tags/tag941.xml"/><Relationship Id="rId2" Type="http://schemas.openxmlformats.org/officeDocument/2006/relationships/tags" Target="../tags/tag940.xml"/><Relationship Id="rId1" Type="http://schemas.openxmlformats.org/officeDocument/2006/relationships/tags" Target="../tags/tag939.xml"/></Relationships>
</file>

<file path=ppt/slides/_rels/slide9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4.xml"/><Relationship Id="rId1" Type="http://schemas.openxmlformats.org/officeDocument/2006/relationships/tags" Target="../tags/tag943.xml"/></Relationships>
</file>

<file path=ppt/slides/_rels/slide9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6.xml"/><Relationship Id="rId1" Type="http://schemas.openxmlformats.org/officeDocument/2006/relationships/tags" Target="../tags/tag945.xml"/></Relationships>
</file>

<file path=ppt/slides/_rels/slide9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8.xml"/><Relationship Id="rId1" Type="http://schemas.openxmlformats.org/officeDocument/2006/relationships/tags" Target="../tags/tag947.xml"/></Relationships>
</file>

<file path=ppt/slides/_rels/slide9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0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51.xml"/><Relationship Id="rId3" Type="http://schemas.openxmlformats.org/officeDocument/2006/relationships/image" Target="../media/image18.png"/><Relationship Id="rId2" Type="http://schemas.openxmlformats.org/officeDocument/2006/relationships/tags" Target="../tags/tag950.xml"/><Relationship Id="rId1" Type="http://schemas.openxmlformats.org/officeDocument/2006/relationships/tags" Target="../tags/tag949.xml"/></Relationships>
</file>

<file path=ppt/slides/_rels/slide9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3.xml"/><Relationship Id="rId1" Type="http://schemas.openxmlformats.org/officeDocument/2006/relationships/tags" Target="../tags/tag952.xml"/></Relationships>
</file>

<file path=ppt/slides/_rels/slide98.xml.rels><?xml version="1.0" encoding="UTF-8" standalone="yes"?>
<Relationships xmlns="http://schemas.openxmlformats.org/package/2006/relationships"><Relationship Id="rId9" Type="http://schemas.openxmlformats.org/officeDocument/2006/relationships/tags" Target="../tags/tag962.xml"/><Relationship Id="rId8" Type="http://schemas.openxmlformats.org/officeDocument/2006/relationships/tags" Target="../tags/tag961.xml"/><Relationship Id="rId7" Type="http://schemas.openxmlformats.org/officeDocument/2006/relationships/tags" Target="../tags/tag960.xml"/><Relationship Id="rId6" Type="http://schemas.openxmlformats.org/officeDocument/2006/relationships/tags" Target="../tags/tag959.xml"/><Relationship Id="rId5" Type="http://schemas.openxmlformats.org/officeDocument/2006/relationships/tags" Target="../tags/tag958.xml"/><Relationship Id="rId4" Type="http://schemas.openxmlformats.org/officeDocument/2006/relationships/tags" Target="../tags/tag957.xml"/><Relationship Id="rId31" Type="http://schemas.openxmlformats.org/officeDocument/2006/relationships/notesSlide" Target="../notesSlides/notesSlide92.xml"/><Relationship Id="rId30" Type="http://schemas.openxmlformats.org/officeDocument/2006/relationships/slideLayout" Target="../slideLayouts/slideLayout2.xml"/><Relationship Id="rId3" Type="http://schemas.openxmlformats.org/officeDocument/2006/relationships/tags" Target="../tags/tag956.xml"/><Relationship Id="rId29" Type="http://schemas.openxmlformats.org/officeDocument/2006/relationships/tags" Target="../tags/tag982.xml"/><Relationship Id="rId28" Type="http://schemas.openxmlformats.org/officeDocument/2006/relationships/tags" Target="../tags/tag981.xml"/><Relationship Id="rId27" Type="http://schemas.openxmlformats.org/officeDocument/2006/relationships/tags" Target="../tags/tag980.xml"/><Relationship Id="rId26" Type="http://schemas.openxmlformats.org/officeDocument/2006/relationships/tags" Target="../tags/tag979.xml"/><Relationship Id="rId25" Type="http://schemas.openxmlformats.org/officeDocument/2006/relationships/tags" Target="../tags/tag978.xml"/><Relationship Id="rId24" Type="http://schemas.openxmlformats.org/officeDocument/2006/relationships/tags" Target="../tags/tag977.xml"/><Relationship Id="rId23" Type="http://schemas.openxmlformats.org/officeDocument/2006/relationships/tags" Target="../tags/tag976.xml"/><Relationship Id="rId22" Type="http://schemas.openxmlformats.org/officeDocument/2006/relationships/tags" Target="../tags/tag975.xml"/><Relationship Id="rId21" Type="http://schemas.openxmlformats.org/officeDocument/2006/relationships/tags" Target="../tags/tag974.xml"/><Relationship Id="rId20" Type="http://schemas.openxmlformats.org/officeDocument/2006/relationships/tags" Target="../tags/tag973.xml"/><Relationship Id="rId2" Type="http://schemas.openxmlformats.org/officeDocument/2006/relationships/tags" Target="../tags/tag955.xml"/><Relationship Id="rId19" Type="http://schemas.openxmlformats.org/officeDocument/2006/relationships/tags" Target="../tags/tag972.xml"/><Relationship Id="rId18" Type="http://schemas.openxmlformats.org/officeDocument/2006/relationships/tags" Target="../tags/tag971.xml"/><Relationship Id="rId17" Type="http://schemas.openxmlformats.org/officeDocument/2006/relationships/tags" Target="../tags/tag970.xml"/><Relationship Id="rId16" Type="http://schemas.openxmlformats.org/officeDocument/2006/relationships/tags" Target="../tags/tag969.xml"/><Relationship Id="rId15" Type="http://schemas.openxmlformats.org/officeDocument/2006/relationships/tags" Target="../tags/tag968.xml"/><Relationship Id="rId14" Type="http://schemas.openxmlformats.org/officeDocument/2006/relationships/tags" Target="../tags/tag967.xml"/><Relationship Id="rId13" Type="http://schemas.openxmlformats.org/officeDocument/2006/relationships/tags" Target="../tags/tag966.xml"/><Relationship Id="rId12" Type="http://schemas.openxmlformats.org/officeDocument/2006/relationships/tags" Target="../tags/tag965.xml"/><Relationship Id="rId11" Type="http://schemas.openxmlformats.org/officeDocument/2006/relationships/tags" Target="../tags/tag964.xml"/><Relationship Id="rId10" Type="http://schemas.openxmlformats.org/officeDocument/2006/relationships/tags" Target="../tags/tag963.xml"/><Relationship Id="rId1" Type="http://schemas.openxmlformats.org/officeDocument/2006/relationships/tags" Target="../tags/tag954.xml"/></Relationships>
</file>

<file path=ppt/slides/_rels/slide9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4.xml"/><Relationship Id="rId1" Type="http://schemas.openxmlformats.org/officeDocument/2006/relationships/tags" Target="../tags/tag98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9712960" y="-2204720"/>
            <a:ext cx="11268075" cy="11268075"/>
          </a:xfrm>
          <a:prstGeom prst="ellipse">
            <a:avLst/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: 空心 9"/>
          <p:cNvSpPr/>
          <p:nvPr/>
        </p:nvSpPr>
        <p:spPr>
          <a:xfrm>
            <a:off x="571500" y="6216650"/>
            <a:ext cx="1282700" cy="1282700"/>
          </a:xfrm>
          <a:prstGeom prst="donut">
            <a:avLst>
              <a:gd name="adj" fmla="val 17079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533368" y="-314812"/>
            <a:ext cx="584775" cy="5847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34036" y="2450322"/>
            <a:ext cx="8754538" cy="156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操作系统</a:t>
            </a:r>
            <a:endParaRPr lang="zh-CN" altLang="en-US" sz="4800" b="1" spc="3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复习、总结与</a:t>
            </a:r>
            <a:r>
              <a:rPr lang="zh-CN" altLang="en-US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答疑（</a:t>
            </a:r>
            <a:r>
              <a:rPr lang="en-US" altLang="zh-CN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2</a:t>
            </a:r>
            <a:r>
              <a:rPr lang="zh-CN" altLang="en-US" sz="3200" b="1" spc="3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</a:rPr>
              <a:t>学时）</a:t>
            </a:r>
            <a:endParaRPr lang="zh-CN" altLang="en-US" sz="3200" b="1" spc="3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53" name="矩形: 圆角 52"/>
          <p:cNvSpPr/>
          <p:nvPr/>
        </p:nvSpPr>
        <p:spPr>
          <a:xfrm>
            <a:off x="1966595" y="4857750"/>
            <a:ext cx="2438400" cy="405130"/>
          </a:xfrm>
          <a:prstGeom prst="roundRect">
            <a:avLst>
              <a:gd name="adj" fmla="val 50000"/>
            </a:avLst>
          </a:prstGeom>
          <a:solidFill>
            <a:srgbClr val="9C0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主讲人</a:t>
            </a:r>
            <a:r>
              <a:rPr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：</a:t>
            </a:r>
            <a:r>
              <a:rPr lang="zh-CN" sz="2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潘润宇</a:t>
            </a:r>
            <a:endParaRPr lang="zh-CN" sz="2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56" name="矩形: 圆角 55"/>
          <p:cNvSpPr/>
          <p:nvPr/>
        </p:nvSpPr>
        <p:spPr>
          <a:xfrm>
            <a:off x="4633595" y="4857750"/>
            <a:ext cx="3055620" cy="405130"/>
          </a:xfrm>
          <a:prstGeom prst="roundRect">
            <a:avLst>
              <a:gd name="adj" fmla="val 50000"/>
            </a:avLst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时间：</a:t>
            </a:r>
            <a:r>
              <a:rPr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202</a:t>
            </a:r>
            <a:r>
              <a:rPr lang="en-US" altLang="zh-CN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3</a:t>
            </a:r>
            <a:r>
              <a:rPr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年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春季</a:t>
            </a:r>
            <a:r>
              <a:rPr lang="zh-CN" altLang="en-US" sz="20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学期</a:t>
            </a:r>
            <a:endParaRPr lang="zh-CN" altLang="en-US" sz="2000" b="1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276860" y="429895"/>
            <a:ext cx="3893820" cy="102870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1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2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5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6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7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6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8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8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sp>
        <p:nvSpPr>
          <p:cNvPr id="57" name="文本框 56"/>
          <p:cNvSpPr txBox="1"/>
          <p:nvPr/>
        </p:nvSpPr>
        <p:spPr>
          <a:xfrm>
            <a:off x="1367155" y="4196715"/>
            <a:ext cx="66681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>
                <a:solidFill>
                  <a:srgbClr val="9C0B15"/>
                </a:solidFill>
                <a:latin typeface="华文楷体" panose="02010600040101010101" charset="-122"/>
                <a:ea typeface="华文楷体" panose="02010600040101010101" charset="-122"/>
              </a:rPr>
              <a:t>千载文脉凝风骨，根植山大盛芳华</a:t>
            </a:r>
            <a:endParaRPr lang="zh-CN" altLang="en-US" b="1">
              <a:solidFill>
                <a:srgbClr val="9C0B15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5454" t="16281" r="18136" b="20815"/>
          <a:stretch>
            <a:fillRect/>
          </a:stretch>
        </p:blipFill>
        <p:spPr>
          <a:xfrm>
            <a:off x="7983855" y="0"/>
            <a:ext cx="1918335" cy="1744345"/>
          </a:xfrm>
          <a:prstGeom prst="ellipse">
            <a:avLst/>
          </a:prstGeom>
        </p:spPr>
      </p:pic>
    </p:spTree>
    <p:custDataLst>
      <p:tags r:id="rId2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中断输入</a:t>
            </a:r>
            <a:r>
              <a:rPr lang="zh-CN" altLang="en-US" sz="2000" b="1">
                <a:solidFill>
                  <a:srgbClr val="9C0B15"/>
                </a:solidFill>
              </a:rPr>
              <a:t>输出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ctr">
              <a:buClrTx/>
              <a:buSzTx/>
              <a:buFontTx/>
            </a:pPr>
            <a:r>
              <a:rPr lang="zh-CN" altLang="en-US" sz="2000">
                <a:sym typeface="+mn-ea"/>
              </a:rPr>
              <a:t>由设备生成中断</a:t>
            </a:r>
            <a:r>
              <a:rPr lang="zh-CN" altLang="en-US" sz="2000">
                <a:sym typeface="+mn-ea"/>
              </a:rPr>
              <a:t>表明自己已准备好输入输出，再操作端口的</a:t>
            </a:r>
            <a:r>
              <a:rPr lang="zh-CN" altLang="en-US" sz="2000">
                <a:sym typeface="+mn-ea"/>
              </a:rPr>
              <a:t>程序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设备准备好接受操作时用中断通知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调用事先准备好的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一段程序来处理输入输出。在中断尚未到来时，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可以专注于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其它事情，直到被中断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意外地）打断</a:t>
            </a:r>
            <a:r>
              <a:rPr lang="zh-CN" altLang="en-US" sz="2000">
                <a:sym typeface="+mn-ea"/>
              </a:rPr>
              <a:t>；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和设备是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异步</a:t>
            </a:r>
            <a:r>
              <a:rPr lang="zh-CN" altLang="en-US" sz="2000">
                <a:sym typeface="+mn-ea"/>
              </a:rPr>
              <a:t>的。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“Don't </a:t>
            </a:r>
            <a:r>
              <a:rPr lang="en-US" altLang="zh-CN" sz="2000">
                <a:sym typeface="+mn-ea"/>
              </a:rPr>
              <a:t>call me; I’ll call you.”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中断服务程序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Interrupt Service Routine (ISR)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由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在响应中断时，自动调用的一段对应于中断号的特殊过程。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也叫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中断例行程序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中断向量（Interrupt Vector）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cxnSp>
        <p:nvCxnSpPr>
          <p:cNvPr id="64" name="直接箭头连接符 63"/>
          <p:cNvCxnSpPr>
            <a:endCxn id="72" idx="0"/>
          </p:cNvCxnSpPr>
          <p:nvPr/>
        </p:nvCxnSpPr>
        <p:spPr>
          <a:xfrm>
            <a:off x="4827905" y="4572635"/>
            <a:ext cx="635" cy="1534160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流程图: 过程 8"/>
          <p:cNvSpPr/>
          <p:nvPr/>
        </p:nvSpPr>
        <p:spPr>
          <a:xfrm>
            <a:off x="7572375" y="5050155"/>
            <a:ext cx="119380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流程</a:t>
            </a:r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8169275" y="5553710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流程图: 终止 16"/>
          <p:cNvSpPr/>
          <p:nvPr/>
        </p:nvSpPr>
        <p:spPr>
          <a:xfrm>
            <a:off x="7572375" y="4069080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开始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17" idx="2"/>
          </p:cNvCxnSpPr>
          <p:nvPr/>
        </p:nvCxnSpPr>
        <p:spPr>
          <a:xfrm>
            <a:off x="8169275" y="4572635"/>
            <a:ext cx="0" cy="499110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终止 25"/>
          <p:cNvSpPr/>
          <p:nvPr/>
        </p:nvSpPr>
        <p:spPr>
          <a:xfrm>
            <a:off x="7572375" y="6106795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返回</a:t>
            </a:r>
            <a:endParaRPr lang="zh-CN" altLang="en-US"/>
          </a:p>
        </p:txBody>
      </p:sp>
      <p:cxnSp>
        <p:nvCxnSpPr>
          <p:cNvPr id="67" name="直接箭头连接符 66"/>
          <p:cNvCxnSpPr>
            <a:endCxn id="17" idx="1"/>
          </p:cNvCxnSpPr>
          <p:nvPr/>
        </p:nvCxnSpPr>
        <p:spPr>
          <a:xfrm flipV="1">
            <a:off x="4799330" y="4321175"/>
            <a:ext cx="2773045" cy="92964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26" idx="1"/>
          </p:cNvCxnSpPr>
          <p:nvPr/>
        </p:nvCxnSpPr>
        <p:spPr>
          <a:xfrm flipH="1" flipV="1">
            <a:off x="4819015" y="5260340"/>
            <a:ext cx="2753360" cy="109855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过程 70"/>
          <p:cNvSpPr/>
          <p:nvPr/>
        </p:nvSpPr>
        <p:spPr>
          <a:xfrm>
            <a:off x="4231005" y="4079875"/>
            <a:ext cx="119380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流程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72" name="流程图: 过程 71"/>
          <p:cNvSpPr/>
          <p:nvPr/>
        </p:nvSpPr>
        <p:spPr>
          <a:xfrm>
            <a:off x="4231640" y="6106795"/>
            <a:ext cx="119380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流程</a:t>
            </a:r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73" name="右箭头标注 72"/>
          <p:cNvSpPr/>
          <p:nvPr/>
        </p:nvSpPr>
        <p:spPr>
          <a:xfrm>
            <a:off x="1101090" y="4949190"/>
            <a:ext cx="2315845" cy="705485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86283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看起来很像过程</a:t>
            </a:r>
            <a:r>
              <a:rPr lang="en-US" altLang="zh-CN"/>
              <a:t>...</a:t>
            </a:r>
            <a:endParaRPr lang="en-US" altLang="zh-CN"/>
          </a:p>
        </p:txBody>
      </p:sp>
      <p:pic>
        <p:nvPicPr>
          <p:cNvPr id="77" name="图片 76" descr="templates\docerresourceshop\icons\\3b343132333733313bc9c1b5e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231005" y="4744720"/>
            <a:ext cx="568325" cy="5060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设备操作的</a:t>
            </a:r>
            <a:r>
              <a:rPr lang="zh-CN" altLang="en-US" sz="2000" b="1">
                <a:solidFill>
                  <a:srgbClr val="9C0B15"/>
                </a:solidFill>
              </a:rPr>
              <a:t>全景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阻塞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在驱动程序中，如果设备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一时间无法立刻完成操作（或数据不		在缓存中）</a:t>
            </a:r>
            <a:r>
              <a:rPr lang="zh-CN" altLang="en-US" sz="2000">
                <a:sym typeface="+mn-ea"/>
              </a:rPr>
              <a:t>，就需要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阻塞发起操作的应用程序线程</a:t>
            </a:r>
            <a:r>
              <a:rPr lang="zh-CN" altLang="en-US" sz="2000">
                <a:sym typeface="+mn-ea"/>
              </a:rPr>
              <a:t>，直到设备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完成操作、发起中断，才能解除该线程的阻塞。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一般的I/O都是		阻塞式I/O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如果设备发生损坏，或者发生意外故障，永远搁置了操作，此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时线程如何</a:t>
            </a:r>
            <a:r>
              <a:rPr lang="zh-CN" altLang="en-US" sz="2000">
                <a:sym typeface="+mn-ea"/>
              </a:rPr>
              <a:t>解除阻塞？</a:t>
            </a:r>
            <a:endParaRPr lang="zh-CN" altLang="en-US" sz="2000">
              <a:sym typeface="+mn-ea"/>
            </a:endParaRPr>
          </a:p>
        </p:txBody>
      </p:sp>
      <p:grpSp>
        <p:nvGrpSpPr>
          <p:cNvPr id="121" name="组合 120"/>
          <p:cNvGrpSpPr/>
          <p:nvPr/>
        </p:nvGrpSpPr>
        <p:grpSpPr>
          <a:xfrm>
            <a:off x="333375" y="970280"/>
            <a:ext cx="9065895" cy="3086100"/>
            <a:chOff x="527" y="1358"/>
            <a:chExt cx="14277" cy="4860"/>
          </a:xfrm>
        </p:grpSpPr>
        <p:sp>
          <p:nvSpPr>
            <p:cNvPr id="28" name="文本框 27"/>
            <p:cNvSpPr txBox="1"/>
            <p:nvPr>
              <p:custDataLst>
                <p:tags r:id="rId2"/>
              </p:custDataLst>
            </p:nvPr>
          </p:nvSpPr>
          <p:spPr>
            <a:xfrm>
              <a:off x="590" y="1358"/>
              <a:ext cx="1882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>
                  <a:solidFill>
                    <a:schemeClr val="tx1"/>
                  </a:solidFill>
                  <a:sym typeface="+mn-ea"/>
                </a:rPr>
                <a:t>用户进程</a:t>
              </a:r>
              <a:endParaRPr lang="zh-CN" altLang="en-US" b="1">
                <a:solidFill>
                  <a:schemeClr val="tx1"/>
                </a:solidFill>
                <a:sym typeface="+mn-ea"/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527" y="2139"/>
              <a:ext cx="1943" cy="4064"/>
              <a:chOff x="527" y="2139"/>
              <a:chExt cx="1943" cy="4064"/>
            </a:xfrm>
          </p:grpSpPr>
          <p:sp>
            <p:nvSpPr>
              <p:cNvPr id="8" name="流程图: 终止 7"/>
              <p:cNvSpPr/>
              <p:nvPr>
                <p:custDataLst>
                  <p:tags r:id="rId3"/>
                </p:custDataLst>
              </p:nvPr>
            </p:nvSpPr>
            <p:spPr>
              <a:xfrm>
                <a:off x="590" y="2139"/>
                <a:ext cx="1880" cy="793"/>
              </a:xfrm>
              <a:prstGeom prst="flowChartTerminator">
                <a:avLst/>
              </a:prstGeom>
              <a:solidFill>
                <a:srgbClr val="D02F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应用程序</a:t>
                </a:r>
                <a:r>
                  <a:rPr lang="zh-CN" altLang="en-US"/>
                  <a:t>发起</a:t>
                </a:r>
                <a:endParaRPr lang="zh-CN" altLang="en-US"/>
              </a:p>
            </p:txBody>
          </p:sp>
          <p:sp>
            <p:nvSpPr>
              <p:cNvPr id="62" name="流程图: 终止 61"/>
              <p:cNvSpPr/>
              <p:nvPr>
                <p:custDataLst>
                  <p:tags r:id="rId4"/>
                </p:custDataLst>
              </p:nvPr>
            </p:nvSpPr>
            <p:spPr>
              <a:xfrm>
                <a:off x="527" y="5411"/>
                <a:ext cx="1899" cy="793"/>
              </a:xfrm>
              <a:prstGeom prst="flowChartTerminator">
                <a:avLst/>
              </a:prstGeom>
              <a:solidFill>
                <a:srgbClr val="D02F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结束</a:t>
                </a:r>
                <a:endParaRPr lang="zh-CN" altLang="en-US"/>
              </a:p>
            </p:txBody>
          </p:sp>
          <p:cxnSp>
            <p:nvCxnSpPr>
              <p:cNvPr id="63" name="直接箭头连接符 62"/>
              <p:cNvCxnSpPr>
                <a:stCxn id="8" idx="2"/>
              </p:cNvCxnSpPr>
              <p:nvPr>
                <p:custDataLst>
                  <p:tags r:id="rId5"/>
                </p:custDataLst>
              </p:nvPr>
            </p:nvCxnSpPr>
            <p:spPr>
              <a:xfrm>
                <a:off x="1530" y="2932"/>
                <a:ext cx="0" cy="871"/>
              </a:xfrm>
              <a:prstGeom prst="straightConnector1">
                <a:avLst/>
              </a:prstGeom>
              <a:ln w="63500">
                <a:solidFill>
                  <a:srgbClr val="9C0B1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流程图: 过程 4"/>
              <p:cNvSpPr/>
              <p:nvPr>
                <p:custDataLst>
                  <p:tags r:id="rId6"/>
                </p:custDataLst>
              </p:nvPr>
            </p:nvSpPr>
            <p:spPr>
              <a:xfrm>
                <a:off x="590" y="3747"/>
                <a:ext cx="1880" cy="793"/>
              </a:xfrm>
              <a:prstGeom prst="flowChartProcess">
                <a:avLst/>
              </a:prstGeom>
              <a:solidFill>
                <a:srgbClr val="D02F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IO</a:t>
                </a:r>
                <a:r>
                  <a:rPr lang="zh-CN" altLang="en-US"/>
                  <a:t>函数</a:t>
                </a:r>
                <a:endParaRPr lang="zh-CN" altLang="en-US"/>
              </a:p>
            </p:txBody>
          </p:sp>
          <p:cxnSp>
            <p:nvCxnSpPr>
              <p:cNvPr id="67" name="直接箭头连接符 66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1530" y="4540"/>
                <a:ext cx="0" cy="871"/>
              </a:xfrm>
              <a:prstGeom prst="straightConnector1">
                <a:avLst/>
              </a:prstGeom>
              <a:ln w="63500">
                <a:solidFill>
                  <a:srgbClr val="9C0B15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4638" y="2139"/>
              <a:ext cx="1943" cy="4064"/>
              <a:chOff x="4962" y="2139"/>
              <a:chExt cx="1943" cy="4064"/>
            </a:xfrm>
            <a:solidFill>
              <a:schemeClr val="accent2"/>
            </a:solidFill>
          </p:grpSpPr>
          <p:sp>
            <p:nvSpPr>
              <p:cNvPr id="68" name="流程图: 终止 67"/>
              <p:cNvSpPr/>
              <p:nvPr>
                <p:custDataLst>
                  <p:tags r:id="rId8"/>
                </p:custDataLst>
              </p:nvPr>
            </p:nvSpPr>
            <p:spPr>
              <a:xfrm>
                <a:off x="5025" y="2139"/>
                <a:ext cx="1880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调用</a:t>
                </a:r>
                <a:endParaRPr lang="zh-CN" altLang="en-US"/>
              </a:p>
            </p:txBody>
          </p:sp>
          <p:sp>
            <p:nvSpPr>
              <p:cNvPr id="73" name="流程图: 终止 72"/>
              <p:cNvSpPr/>
              <p:nvPr>
                <p:custDataLst>
                  <p:tags r:id="rId9"/>
                </p:custDataLst>
              </p:nvPr>
            </p:nvSpPr>
            <p:spPr>
              <a:xfrm>
                <a:off x="4962" y="5411"/>
                <a:ext cx="1899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返回</a:t>
                </a:r>
                <a:endParaRPr lang="zh-CN" altLang="en-US"/>
              </a:p>
            </p:txBody>
          </p:sp>
          <p:cxnSp>
            <p:nvCxnSpPr>
              <p:cNvPr id="74" name="直接箭头连接符 73"/>
              <p:cNvCxnSpPr>
                <a:stCxn id="68" idx="2"/>
              </p:cNvCxnSpPr>
              <p:nvPr>
                <p:custDataLst>
                  <p:tags r:id="rId10"/>
                </p:custDataLst>
              </p:nvPr>
            </p:nvCxnSpPr>
            <p:spPr>
              <a:xfrm>
                <a:off x="5965" y="2932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流程图: 过程 78"/>
              <p:cNvSpPr/>
              <p:nvPr>
                <p:custDataLst>
                  <p:tags r:id="rId11"/>
                </p:custDataLst>
              </p:nvPr>
            </p:nvSpPr>
            <p:spPr>
              <a:xfrm>
                <a:off x="5025" y="3747"/>
                <a:ext cx="1880" cy="793"/>
              </a:xfrm>
              <a:prstGeom prst="flowChartProces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系统调用</a:t>
                </a:r>
                <a:endParaRPr lang="zh-CN" altLang="en-US"/>
              </a:p>
            </p:txBody>
          </p:sp>
          <p:cxnSp>
            <p:nvCxnSpPr>
              <p:cNvPr id="80" name="直接箭头连接符 79"/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5965" y="4540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8749" y="2139"/>
              <a:ext cx="1943" cy="4064"/>
              <a:chOff x="9327" y="2139"/>
              <a:chExt cx="1943" cy="4064"/>
            </a:xfrm>
            <a:solidFill>
              <a:srgbClr val="00B050"/>
            </a:solidFill>
          </p:grpSpPr>
          <p:sp>
            <p:nvSpPr>
              <p:cNvPr id="84" name="流程图: 终止 83"/>
              <p:cNvSpPr/>
              <p:nvPr>
                <p:custDataLst>
                  <p:tags r:id="rId13"/>
                </p:custDataLst>
              </p:nvPr>
            </p:nvSpPr>
            <p:spPr>
              <a:xfrm>
                <a:off x="9390" y="2139"/>
                <a:ext cx="1880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进入</a:t>
                </a:r>
                <a:endParaRPr lang="zh-CN" altLang="en-US"/>
              </a:p>
              <a:p>
                <a:pPr algn="ctr"/>
                <a:r>
                  <a:rPr lang="zh-CN" altLang="en-US"/>
                  <a:t>内核</a:t>
                </a:r>
                <a:endParaRPr lang="zh-CN" altLang="en-US"/>
              </a:p>
            </p:txBody>
          </p:sp>
          <p:sp>
            <p:nvSpPr>
              <p:cNvPr id="85" name="流程图: 终止 84"/>
              <p:cNvSpPr/>
              <p:nvPr>
                <p:custDataLst>
                  <p:tags r:id="rId14"/>
                </p:custDataLst>
              </p:nvPr>
            </p:nvSpPr>
            <p:spPr>
              <a:xfrm>
                <a:off x="9327" y="5411"/>
                <a:ext cx="1899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返回</a:t>
                </a:r>
                <a:endParaRPr lang="zh-CN" altLang="en-US"/>
              </a:p>
              <a:p>
                <a:pPr algn="ctr"/>
                <a:r>
                  <a:rPr lang="zh-CN" altLang="en-US"/>
                  <a:t>用户</a:t>
                </a:r>
                <a:endParaRPr lang="zh-CN" altLang="en-US"/>
              </a:p>
            </p:txBody>
          </p:sp>
          <p:cxnSp>
            <p:nvCxnSpPr>
              <p:cNvPr id="86" name="直接箭头连接符 85"/>
              <p:cNvCxnSpPr>
                <a:stCxn id="84" idx="2"/>
              </p:cNvCxnSpPr>
              <p:nvPr>
                <p:custDataLst>
                  <p:tags r:id="rId15"/>
                </p:custDataLst>
              </p:nvPr>
            </p:nvCxnSpPr>
            <p:spPr>
              <a:xfrm>
                <a:off x="10330" y="2932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流程图: 过程 86"/>
              <p:cNvSpPr/>
              <p:nvPr>
                <p:custDataLst>
                  <p:tags r:id="rId16"/>
                </p:custDataLst>
              </p:nvPr>
            </p:nvSpPr>
            <p:spPr>
              <a:xfrm>
                <a:off x="9390" y="3747"/>
                <a:ext cx="1880" cy="793"/>
              </a:xfrm>
              <a:prstGeom prst="flowChartProces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I/O</a:t>
                </a:r>
                <a:r>
                  <a:rPr lang="zh-CN" altLang="en-US"/>
                  <a:t>子系统</a:t>
                </a:r>
                <a:endParaRPr lang="zh-CN" altLang="en-US"/>
              </a:p>
            </p:txBody>
          </p:sp>
          <p:cxnSp>
            <p:nvCxnSpPr>
              <p:cNvPr id="94" name="直接箭头连接符 93"/>
              <p:cNvCxnSpPr/>
              <p:nvPr>
                <p:custDataLst>
                  <p:tags r:id="rId17"/>
                </p:custDataLst>
              </p:nvPr>
            </p:nvCxnSpPr>
            <p:spPr>
              <a:xfrm>
                <a:off x="10330" y="4540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组合 103"/>
            <p:cNvGrpSpPr/>
            <p:nvPr/>
          </p:nvGrpSpPr>
          <p:grpSpPr>
            <a:xfrm>
              <a:off x="12860" y="2139"/>
              <a:ext cx="1944" cy="4065"/>
              <a:chOff x="13801" y="2139"/>
              <a:chExt cx="1944" cy="4065"/>
            </a:xfrm>
            <a:solidFill>
              <a:srgbClr val="00B0F0"/>
            </a:solidFill>
          </p:grpSpPr>
          <p:sp>
            <p:nvSpPr>
              <p:cNvPr id="98" name="流程图: 终止 97"/>
              <p:cNvSpPr/>
              <p:nvPr>
                <p:custDataLst>
                  <p:tags r:id="rId18"/>
                </p:custDataLst>
              </p:nvPr>
            </p:nvSpPr>
            <p:spPr>
              <a:xfrm>
                <a:off x="13864" y="2139"/>
                <a:ext cx="1880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调用</a:t>
                </a:r>
                <a:endParaRPr lang="zh-CN" altLang="en-US"/>
              </a:p>
            </p:txBody>
          </p:sp>
          <p:sp>
            <p:nvSpPr>
              <p:cNvPr id="99" name="流程图: 终止 98"/>
              <p:cNvSpPr/>
              <p:nvPr>
                <p:custDataLst>
                  <p:tags r:id="rId19"/>
                </p:custDataLst>
              </p:nvPr>
            </p:nvSpPr>
            <p:spPr>
              <a:xfrm>
                <a:off x="13801" y="5411"/>
                <a:ext cx="1944" cy="793"/>
              </a:xfrm>
              <a:prstGeom prst="flowChartTermina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返回</a:t>
                </a:r>
                <a:endParaRPr lang="zh-CN" altLang="en-US"/>
              </a:p>
            </p:txBody>
          </p:sp>
          <p:cxnSp>
            <p:nvCxnSpPr>
              <p:cNvPr id="100" name="直接箭头连接符 99"/>
              <p:cNvCxnSpPr>
                <a:stCxn id="98" idx="2"/>
              </p:cNvCxnSpPr>
              <p:nvPr>
                <p:custDataLst>
                  <p:tags r:id="rId20"/>
                </p:custDataLst>
              </p:nvPr>
            </p:nvCxnSpPr>
            <p:spPr>
              <a:xfrm>
                <a:off x="14804" y="2932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流程图: 过程 100"/>
              <p:cNvSpPr/>
              <p:nvPr>
                <p:custDataLst>
                  <p:tags r:id="rId21"/>
                </p:custDataLst>
              </p:nvPr>
            </p:nvSpPr>
            <p:spPr>
              <a:xfrm>
                <a:off x="13864" y="3747"/>
                <a:ext cx="1880" cy="793"/>
              </a:xfrm>
              <a:prstGeom prst="flowChartProces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设备</a:t>
                </a:r>
                <a:r>
                  <a:rPr lang="zh-CN" altLang="en-US"/>
                  <a:t>操作</a:t>
                </a:r>
                <a:endParaRPr lang="zh-CN" altLang="en-US"/>
              </a:p>
            </p:txBody>
          </p:sp>
          <p:cxnSp>
            <p:nvCxnSpPr>
              <p:cNvPr id="102" name="直接箭头连接符 101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14804" y="4540"/>
                <a:ext cx="0" cy="871"/>
              </a:xfrm>
              <a:prstGeom prst="straightConnector1">
                <a:avLst/>
              </a:prstGeom>
              <a:grpFill/>
              <a:ln w="635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" name="文本框 110"/>
            <p:cNvSpPr txBox="1"/>
            <p:nvPr>
              <p:custDataLst>
                <p:tags r:id="rId23"/>
              </p:custDataLst>
            </p:nvPr>
          </p:nvSpPr>
          <p:spPr>
            <a:xfrm>
              <a:off x="4701" y="1358"/>
              <a:ext cx="1882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>
                  <a:solidFill>
                    <a:schemeClr val="tx1"/>
                  </a:solidFill>
                  <a:sym typeface="+mn-ea"/>
                </a:rPr>
                <a:t>运行时库</a:t>
              </a:r>
              <a:endParaRPr lang="zh-CN" altLang="en-US" b="1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2" name="文本框 111"/>
            <p:cNvSpPr txBox="1"/>
            <p:nvPr>
              <p:custDataLst>
                <p:tags r:id="rId24"/>
              </p:custDataLst>
            </p:nvPr>
          </p:nvSpPr>
          <p:spPr>
            <a:xfrm>
              <a:off x="8812" y="1358"/>
              <a:ext cx="1882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>
                  <a:solidFill>
                    <a:schemeClr val="tx1"/>
                  </a:solidFill>
                  <a:sym typeface="+mn-ea"/>
                </a:rPr>
                <a:t>系统</a:t>
              </a:r>
              <a:r>
                <a:rPr lang="zh-CN" altLang="en-US" b="1">
                  <a:solidFill>
                    <a:schemeClr val="tx1"/>
                  </a:solidFill>
                  <a:sym typeface="+mn-ea"/>
                </a:rPr>
                <a:t>内核</a:t>
              </a:r>
              <a:endParaRPr lang="zh-CN" altLang="en-US" b="1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3" name="文本框 112"/>
            <p:cNvSpPr txBox="1"/>
            <p:nvPr>
              <p:custDataLst>
                <p:tags r:id="rId25"/>
              </p:custDataLst>
            </p:nvPr>
          </p:nvSpPr>
          <p:spPr>
            <a:xfrm>
              <a:off x="12921" y="1358"/>
              <a:ext cx="1882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>
                  <a:solidFill>
                    <a:schemeClr val="tx1"/>
                  </a:solidFill>
                  <a:sym typeface="+mn-ea"/>
                </a:rPr>
                <a:t>驱动程序</a:t>
              </a:r>
              <a:endParaRPr lang="zh-CN" altLang="en-US" b="1">
                <a:solidFill>
                  <a:schemeClr val="tx1"/>
                </a:solidFill>
                <a:sym typeface="+mn-ea"/>
              </a:endParaRPr>
            </a:p>
          </p:txBody>
        </p:sp>
        <p:cxnSp>
          <p:nvCxnSpPr>
            <p:cNvPr id="114" name="直接箭头连接符 113"/>
            <p:cNvCxnSpPr>
              <a:endCxn id="68" idx="1"/>
            </p:cNvCxnSpPr>
            <p:nvPr>
              <p:custDataLst>
                <p:tags r:id="rId26"/>
              </p:custDataLst>
            </p:nvPr>
          </p:nvCxnSpPr>
          <p:spPr>
            <a:xfrm flipV="1">
              <a:off x="2507" y="2536"/>
              <a:ext cx="2194" cy="1200"/>
            </a:xfrm>
            <a:prstGeom prst="straightConnector1">
              <a:avLst/>
            </a:prstGeom>
            <a:ln w="635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箭头连接符 114"/>
            <p:cNvCxnSpPr>
              <a:endCxn id="73" idx="1"/>
            </p:cNvCxnSpPr>
            <p:nvPr>
              <p:custDataLst>
                <p:tags r:id="rId27"/>
              </p:custDataLst>
            </p:nvPr>
          </p:nvCxnSpPr>
          <p:spPr>
            <a:xfrm>
              <a:off x="2490" y="4558"/>
              <a:ext cx="2148" cy="1250"/>
            </a:xfrm>
            <a:prstGeom prst="straightConnector1">
              <a:avLst/>
            </a:prstGeom>
            <a:ln w="63500">
              <a:solidFill>
                <a:schemeClr val="accent2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箭头连接符 115"/>
            <p:cNvCxnSpPr/>
            <p:nvPr>
              <p:custDataLst>
                <p:tags r:id="rId28"/>
              </p:custDataLst>
            </p:nvPr>
          </p:nvCxnSpPr>
          <p:spPr>
            <a:xfrm flipV="1">
              <a:off x="6618" y="2536"/>
              <a:ext cx="2194" cy="1200"/>
            </a:xfrm>
            <a:prstGeom prst="straightConnector1">
              <a:avLst/>
            </a:prstGeom>
            <a:ln w="635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箭头连接符 116"/>
            <p:cNvCxnSpPr/>
            <p:nvPr>
              <p:custDataLst>
                <p:tags r:id="rId29"/>
              </p:custDataLst>
            </p:nvPr>
          </p:nvCxnSpPr>
          <p:spPr>
            <a:xfrm>
              <a:off x="6601" y="4558"/>
              <a:ext cx="2148" cy="1250"/>
            </a:xfrm>
            <a:prstGeom prst="straightConnector1">
              <a:avLst/>
            </a:prstGeom>
            <a:ln w="63500">
              <a:solidFill>
                <a:srgbClr val="00B05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箭头连接符 117"/>
            <p:cNvCxnSpPr>
              <a:stCxn id="98" idx="1"/>
            </p:cNvCxnSpPr>
            <p:nvPr>
              <p:custDataLst>
                <p:tags r:id="rId30"/>
              </p:custDataLst>
            </p:nvPr>
          </p:nvCxnSpPr>
          <p:spPr>
            <a:xfrm flipH="1">
              <a:off x="10724" y="2536"/>
              <a:ext cx="2199" cy="1167"/>
            </a:xfrm>
            <a:prstGeom prst="straightConnector1">
              <a:avLst/>
            </a:prstGeom>
            <a:ln w="635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/>
            <p:cNvCxnSpPr>
              <a:stCxn id="99" idx="1"/>
            </p:cNvCxnSpPr>
            <p:nvPr>
              <p:custDataLst>
                <p:tags r:id="rId31"/>
              </p:custDataLst>
            </p:nvPr>
          </p:nvCxnSpPr>
          <p:spPr>
            <a:xfrm flipH="1" flipV="1">
              <a:off x="10740" y="4575"/>
              <a:ext cx="2120" cy="1233"/>
            </a:xfrm>
            <a:prstGeom prst="straightConnector1">
              <a:avLst/>
            </a:prstGeom>
            <a:ln w="63500">
              <a:solidFill>
                <a:srgbClr val="00B0F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箭头连接符 119"/>
            <p:cNvCxnSpPr/>
            <p:nvPr>
              <p:custDataLst>
                <p:tags r:id="rId32"/>
              </p:custDataLst>
            </p:nvPr>
          </p:nvCxnSpPr>
          <p:spPr>
            <a:xfrm flipH="1" flipV="1">
              <a:off x="7705" y="1456"/>
              <a:ext cx="2" cy="4762"/>
            </a:xfrm>
            <a:prstGeom prst="straightConnector1">
              <a:avLst/>
            </a:prstGeom>
            <a:ln w="50800" cmpd="sng">
              <a:solidFill>
                <a:srgbClr val="C00000"/>
              </a:solidFill>
              <a:prstDash val="sys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文本框 121"/>
          <p:cNvSpPr txBox="1"/>
          <p:nvPr/>
        </p:nvSpPr>
        <p:spPr>
          <a:xfrm>
            <a:off x="-168910" y="7753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  <p:custDataLst>
      <p:tags r:id="rId3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中断响应的</a:t>
            </a:r>
            <a:r>
              <a:rPr lang="zh-CN" altLang="en-US" sz="2000" b="1">
                <a:solidFill>
                  <a:srgbClr val="9C0B15"/>
                </a:solidFill>
              </a:rPr>
              <a:t>全景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上半部与下半部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Top-half and Botto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m-half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在设备中断中，一般将中断响应分为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上半部和下半部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上半部运行在中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断上下文中，下半部则是一个独立的内核线程</a:t>
            </a:r>
            <a:r>
              <a:rPr lang="zh-CN" altLang="en-US" sz="2000">
                <a:sym typeface="+mn-ea"/>
              </a:rPr>
              <a:t>，该线程被</a:t>
            </a:r>
            <a:r>
              <a:rPr lang="en-US" altLang="zh-CN" sz="2000">
                <a:sym typeface="+mn-ea"/>
              </a:rPr>
              <a:t>ISR</a:t>
            </a:r>
            <a:r>
              <a:rPr lang="zh-CN" altLang="en-US" sz="2000">
                <a:sym typeface="+mn-ea"/>
              </a:rPr>
              <a:t>解除阻塞。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这样做有什么好处？功能放在上半部还是下半部的判断标准是</a:t>
            </a:r>
            <a:r>
              <a:rPr lang="zh-CN" altLang="en-US" sz="2000">
                <a:sym typeface="+mn-ea"/>
              </a:rPr>
              <a:t>什么？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en-US" altLang="zh-CN" sz="2000">
                <a:sym typeface="+mn-ea"/>
              </a:rPr>
              <a:t>	</a:t>
            </a:r>
            <a:endParaRPr lang="en-US" altLang="zh-CN" sz="2000">
              <a:sym typeface="+mn-ea"/>
            </a:endParaRPr>
          </a:p>
          <a:p>
            <a:pPr marL="0" lvl="0" indent="0" algn="l">
              <a:buNone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如果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对时延敏感，或不能被打断</a:t>
            </a:r>
            <a:r>
              <a:rPr lang="zh-CN" altLang="en-US" sz="2000">
                <a:sym typeface="+mn-ea"/>
              </a:rPr>
              <a:t>，放在上半部；其它都放在</a:t>
            </a:r>
            <a:r>
              <a:rPr lang="zh-CN" altLang="en-US" sz="2000">
                <a:sym typeface="+mn-ea"/>
              </a:rPr>
              <a:t>下半部。</a:t>
            </a:r>
            <a:endParaRPr lang="zh-CN" altLang="en-US" sz="2000"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823595" y="609600"/>
            <a:ext cx="8346440" cy="3751580"/>
            <a:chOff x="1297" y="1194"/>
            <a:chExt cx="13144" cy="5908"/>
          </a:xfrm>
        </p:grpSpPr>
        <p:sp>
          <p:nvSpPr>
            <p:cNvPr id="69" name="流程图: 终止 68"/>
            <p:cNvSpPr/>
            <p:nvPr>
              <p:custDataLst>
                <p:tags r:id="rId2"/>
              </p:custDataLst>
            </p:nvPr>
          </p:nvSpPr>
          <p:spPr>
            <a:xfrm>
              <a:off x="5048" y="1194"/>
              <a:ext cx="5313" cy="548"/>
            </a:xfrm>
            <a:prstGeom prst="flowChartTerminator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接收</a:t>
              </a:r>
              <a:r>
                <a:rPr lang="zh-CN" altLang="en-US"/>
                <a:t>中断</a:t>
              </a:r>
              <a:endParaRPr lang="zh-CN" altLang="en-US"/>
            </a:p>
          </p:txBody>
        </p:sp>
        <p:sp>
          <p:nvSpPr>
            <p:cNvPr id="71" name="流程图: 过程 70"/>
            <p:cNvSpPr/>
            <p:nvPr>
              <p:custDataLst>
                <p:tags r:id="rId3"/>
              </p:custDataLst>
            </p:nvPr>
          </p:nvSpPr>
          <p:spPr>
            <a:xfrm>
              <a:off x="5048" y="2264"/>
              <a:ext cx="5313" cy="548"/>
            </a:xfrm>
            <a:prstGeom prst="flowChartProcess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/>
                <a:t>关中断，保存</a:t>
              </a:r>
              <a:r>
                <a:rPr lang="zh-CN"/>
                <a:t>现场</a:t>
              </a:r>
              <a:endParaRPr lang="zh-CN"/>
            </a:p>
          </p:txBody>
        </p:sp>
        <p:sp>
          <p:nvSpPr>
            <p:cNvPr id="72" name="流程图: 过程 71"/>
            <p:cNvSpPr/>
            <p:nvPr>
              <p:custDataLst>
                <p:tags r:id="rId4"/>
              </p:custDataLst>
            </p:nvPr>
          </p:nvSpPr>
          <p:spPr>
            <a:xfrm>
              <a:off x="5048" y="3334"/>
              <a:ext cx="5316" cy="549"/>
            </a:xfrm>
            <a:prstGeom prst="flowChartProcess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运行中断服务程序（</a:t>
              </a:r>
              <a:r>
                <a:rPr lang="en-US" altLang="zh-CN"/>
                <a:t>ISR</a:t>
              </a:r>
              <a:r>
                <a:rPr lang="zh-CN" altLang="en-US"/>
                <a:t>）</a:t>
              </a:r>
              <a:endParaRPr lang="zh-CN" altLang="en-US"/>
            </a:p>
          </p:txBody>
        </p:sp>
        <p:sp>
          <p:nvSpPr>
            <p:cNvPr id="75" name="流程图: 终止 74"/>
            <p:cNvSpPr/>
            <p:nvPr>
              <p:custDataLst>
                <p:tags r:id="rId5"/>
              </p:custDataLst>
            </p:nvPr>
          </p:nvSpPr>
          <p:spPr>
            <a:xfrm>
              <a:off x="5044" y="6554"/>
              <a:ext cx="5317" cy="548"/>
            </a:xfrm>
            <a:prstGeom prst="flowChartTerminator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结束</a:t>
              </a:r>
              <a:endParaRPr lang="zh-CN" altLang="en-US"/>
            </a:p>
          </p:txBody>
        </p:sp>
        <p:sp>
          <p:nvSpPr>
            <p:cNvPr id="76" name="流程图: 过程 75"/>
            <p:cNvSpPr/>
            <p:nvPr>
              <p:custDataLst>
                <p:tags r:id="rId6"/>
              </p:custDataLst>
            </p:nvPr>
          </p:nvSpPr>
          <p:spPr>
            <a:xfrm>
              <a:off x="5048" y="4405"/>
              <a:ext cx="5314" cy="549"/>
            </a:xfrm>
            <a:prstGeom prst="flowChartProcess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恢复现场，</a:t>
              </a:r>
              <a:r>
                <a:rPr lang="zh-CN" altLang="en-US">
                  <a:sym typeface="+mn-ea"/>
                </a:rPr>
                <a:t>开中断，退出中断</a:t>
              </a:r>
              <a:endParaRPr lang="zh-CN" altLang="en-US">
                <a:sym typeface="+mn-ea"/>
              </a:endParaRPr>
            </a:p>
          </p:txBody>
        </p:sp>
        <p:sp>
          <p:nvSpPr>
            <p:cNvPr id="77" name="流程图: 过程 76"/>
            <p:cNvSpPr/>
            <p:nvPr>
              <p:custDataLst>
                <p:tags r:id="rId7"/>
              </p:custDataLst>
            </p:nvPr>
          </p:nvSpPr>
          <p:spPr>
            <a:xfrm>
              <a:off x="5048" y="5476"/>
              <a:ext cx="5314" cy="549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运行</a:t>
              </a:r>
              <a:r>
                <a:rPr lang="en-US" altLang="zh-CN">
                  <a:sym typeface="+mn-ea"/>
                </a:rPr>
                <a:t>I/O</a:t>
              </a:r>
              <a:r>
                <a:rPr lang="zh-CN" altLang="en-US">
                  <a:sym typeface="+mn-ea"/>
                </a:rPr>
                <a:t>内核线程，进行</a:t>
              </a:r>
              <a:r>
                <a:rPr lang="zh-CN" altLang="en-US">
                  <a:sym typeface="+mn-ea"/>
                </a:rPr>
                <a:t>后处理</a:t>
              </a:r>
              <a:endParaRPr lang="zh-CN" altLang="en-US">
                <a:sym typeface="+mn-ea"/>
              </a:endParaRPr>
            </a:p>
          </p:txBody>
        </p:sp>
        <p:cxnSp>
          <p:nvCxnSpPr>
            <p:cNvPr id="88" name="直接箭头连接符 87"/>
            <p:cNvCxnSpPr>
              <a:stCxn id="69" idx="2"/>
            </p:cNvCxnSpPr>
            <p:nvPr>
              <p:custDataLst>
                <p:tags r:id="rId8"/>
              </p:custDataLst>
            </p:nvPr>
          </p:nvCxnSpPr>
          <p:spPr>
            <a:xfrm flipH="1">
              <a:off x="7691" y="1742"/>
              <a:ext cx="14" cy="52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箭头连接符 88"/>
            <p:cNvCxnSpPr/>
            <p:nvPr>
              <p:custDataLst>
                <p:tags r:id="rId9"/>
              </p:custDataLst>
            </p:nvPr>
          </p:nvCxnSpPr>
          <p:spPr>
            <a:xfrm flipH="1">
              <a:off x="7691" y="2805"/>
              <a:ext cx="14" cy="52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箭头连接符 89"/>
            <p:cNvCxnSpPr/>
            <p:nvPr>
              <p:custDataLst>
                <p:tags r:id="rId10"/>
              </p:custDataLst>
            </p:nvPr>
          </p:nvCxnSpPr>
          <p:spPr>
            <a:xfrm flipH="1">
              <a:off x="7691" y="3876"/>
              <a:ext cx="14" cy="52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/>
            <p:cNvCxnSpPr/>
            <p:nvPr>
              <p:custDataLst>
                <p:tags r:id="rId11"/>
              </p:custDataLst>
            </p:nvPr>
          </p:nvCxnSpPr>
          <p:spPr>
            <a:xfrm flipH="1">
              <a:off x="7677" y="4954"/>
              <a:ext cx="14" cy="52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箭头连接符 91"/>
            <p:cNvCxnSpPr/>
            <p:nvPr>
              <p:custDataLst>
                <p:tags r:id="rId12"/>
              </p:custDataLst>
            </p:nvPr>
          </p:nvCxnSpPr>
          <p:spPr>
            <a:xfrm flipH="1">
              <a:off x="7663" y="6025"/>
              <a:ext cx="14" cy="52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右箭头标注 1"/>
            <p:cNvSpPr/>
            <p:nvPr>
              <p:custDataLst>
                <p:tags r:id="rId13"/>
              </p:custDataLst>
            </p:nvPr>
          </p:nvSpPr>
          <p:spPr>
            <a:xfrm>
              <a:off x="1297" y="3068"/>
              <a:ext cx="3425" cy="1080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2600"/>
              </a:avLst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上半部</a:t>
              </a:r>
              <a:endParaRPr lang="zh-CN" altLang="en-US"/>
            </a:p>
            <a:p>
              <a:pPr algn="ctr"/>
              <a:r>
                <a:rPr lang="en-US" altLang="zh-CN"/>
                <a:t>IRQ/ISR</a:t>
              </a:r>
              <a:endParaRPr lang="zh-CN" altLang="en-US"/>
            </a:p>
          </p:txBody>
        </p:sp>
        <p:sp>
          <p:nvSpPr>
            <p:cNvPr id="6" name="右箭头标注 5"/>
            <p:cNvSpPr/>
            <p:nvPr>
              <p:custDataLst>
                <p:tags r:id="rId14"/>
              </p:custDataLst>
            </p:nvPr>
          </p:nvSpPr>
          <p:spPr>
            <a:xfrm flipH="1">
              <a:off x="10791" y="5150"/>
              <a:ext cx="3651" cy="1201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26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下半部</a:t>
              </a:r>
              <a:endParaRPr lang="zh-CN" altLang="en-US"/>
            </a:p>
            <a:p>
              <a:pPr algn="ctr"/>
              <a:r>
                <a:rPr lang="en-US" altLang="zh-CN"/>
                <a:t>kworker</a:t>
              </a:r>
              <a:endParaRPr lang="en-US" altLang="zh-CN"/>
            </a:p>
          </p:txBody>
        </p:sp>
      </p:grp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000" b="1">
                <a:solidFill>
                  <a:srgbClr val="9C0B15"/>
                </a:solidFill>
              </a:rPr>
              <a:t>接口按设备分类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按照接口对应的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设备</a:t>
            </a:r>
            <a:r>
              <a:rPr lang="zh-CN" altLang="en-US" sz="2000">
                <a:sym typeface="+mn-ea"/>
              </a:rPr>
              <a:t>可将它们分类。类别还并不仅限于这些，还有音频等。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人机交互设备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人机交互设备的应用程序接口一般是</a:t>
            </a:r>
            <a:r>
              <a:rPr lang="en-US" altLang="zh-CN" sz="2000">
                <a:sym typeface="+mn-ea"/>
              </a:rPr>
              <a:t>wxWidgets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MFC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WPF</a:t>
            </a:r>
            <a:r>
              <a:rPr lang="zh-CN" altLang="en-US" sz="2000">
                <a:sym typeface="+mn-ea"/>
              </a:rPr>
              <a:t>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封装好的事件驱动接口。使用这种接口可以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直接截获输入事件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从而进行针对性地窗口绘制等操作。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显示设备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显示设备的应用程序接口一般是</a:t>
            </a:r>
            <a:r>
              <a:rPr lang="en-US" altLang="zh-CN" sz="2000">
                <a:sym typeface="+mn-ea"/>
              </a:rPr>
              <a:t>OpenGL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DirectX</a:t>
            </a:r>
            <a:r>
              <a:rPr lang="zh-CN" altLang="en-US" sz="2000">
                <a:sym typeface="+mn-ea"/>
              </a:rPr>
              <a:t>等图形学库，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或者虚幻、</a:t>
            </a:r>
            <a:r>
              <a:rPr lang="en-US" altLang="zh-CN" sz="2000">
                <a:sym typeface="+mn-ea"/>
              </a:rPr>
              <a:t>Unity</a:t>
            </a:r>
            <a:r>
              <a:rPr lang="zh-CN" altLang="en-US" sz="2000">
                <a:sym typeface="+mn-ea"/>
              </a:rPr>
              <a:t>等三维引擎。它们提供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大量的函数库</a:t>
            </a:r>
            <a:r>
              <a:rPr lang="zh-CN" altLang="en-US" sz="2000">
                <a:sym typeface="+mn-ea"/>
              </a:rPr>
              <a:t>来帮助程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序员绘制界面。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网络设备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网络设备的应用程序接口一般是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套接字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存储设备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存储设备的应用程序接口一般是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文件系统提供的文件操作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2"/>
            </p:custDataLst>
          </p:nvPr>
        </p:nvSpPr>
        <p:spPr>
          <a:xfrm>
            <a:off x="2981960" y="2228850"/>
            <a:ext cx="3823335" cy="3683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网络设备接口</a:t>
            </a:r>
            <a:endParaRPr lang="zh-CN" altLang="en-US" b="1"/>
          </a:p>
        </p:txBody>
      </p:sp>
      <p:sp>
        <p:nvSpPr>
          <p:cNvPr id="28" name="圆角矩形 27"/>
          <p:cNvSpPr/>
          <p:nvPr>
            <p:custDataLst>
              <p:tags r:id="rId3"/>
            </p:custDataLst>
          </p:nvPr>
        </p:nvSpPr>
        <p:spPr>
          <a:xfrm>
            <a:off x="2981960" y="1261745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人机交互设备接口</a:t>
            </a:r>
            <a:endParaRPr lang="zh-CN" altLang="en-US" b="1"/>
          </a:p>
        </p:txBody>
      </p:sp>
      <p:sp>
        <p:nvSpPr>
          <p:cNvPr id="60" name="圆角矩形 59"/>
          <p:cNvSpPr/>
          <p:nvPr>
            <p:custDataLst>
              <p:tags r:id="rId4"/>
            </p:custDataLst>
          </p:nvPr>
        </p:nvSpPr>
        <p:spPr>
          <a:xfrm>
            <a:off x="2981960" y="1757045"/>
            <a:ext cx="3823335" cy="3683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显示设备接口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5"/>
            </p:custDataLst>
          </p:nvPr>
        </p:nvSpPr>
        <p:spPr>
          <a:xfrm>
            <a:off x="2981960" y="272415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存储设备接口</a:t>
            </a:r>
            <a:endParaRPr lang="zh-CN" altLang="en-US" b="1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接口按阻塞性</a:t>
            </a:r>
            <a:r>
              <a:rPr lang="zh-CN" altLang="en-US" sz="2000" b="1">
                <a:solidFill>
                  <a:srgbClr val="9C0B15"/>
                </a:solidFill>
              </a:rPr>
              <a:t>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按照接口的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阻塞性</a:t>
            </a:r>
            <a:r>
              <a:rPr lang="zh-CN" altLang="en-US" sz="2000">
                <a:sym typeface="+mn-ea"/>
              </a:rPr>
              <a:t>，可以将它们分为如下两个类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阻塞接口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当设备无法即时完成操作或返回消息时，</a:t>
            </a:r>
            <a:r>
              <a:rPr lang="zh-CN" altLang="en-US" sz="2000">
                <a:solidFill>
                  <a:srgbClr val="9C0B15"/>
                </a:solidFill>
              </a:rPr>
              <a:t>在接口上请求</a:t>
            </a:r>
            <a:r>
              <a:rPr lang="en-US" altLang="zh-CN" sz="2000">
                <a:solidFill>
                  <a:srgbClr val="9C0B15"/>
                </a:solidFill>
              </a:rPr>
              <a:t>I/O</a:t>
            </a:r>
            <a:r>
              <a:rPr lang="zh-CN" altLang="en-US" sz="2000">
                <a:solidFill>
                  <a:srgbClr val="9C0B15"/>
                </a:solidFill>
              </a:rPr>
              <a:t>操作</a:t>
            </a:r>
            <a:r>
              <a:rPr lang="en-US" altLang="zh-CN" sz="2000" b="1">
                <a:solidFill>
                  <a:srgbClr val="9C0B15"/>
                </a:solidFill>
              </a:rPr>
              <a:t>Blocking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</a:t>
            </a:r>
            <a:r>
              <a:rPr lang="zh-CN" altLang="en-US" sz="2000">
                <a:solidFill>
                  <a:srgbClr val="9C0B15"/>
                </a:solidFill>
              </a:rPr>
              <a:t>线程将阻塞，直到设备返回数据</a:t>
            </a:r>
            <a:r>
              <a:rPr lang="zh-CN" altLang="en-US" sz="2000"/>
              <a:t>。</a:t>
            </a:r>
            <a:r>
              <a:rPr lang="zh-CN" altLang="en-US" sz="2000">
                <a:solidFill>
                  <a:srgbClr val="9C0B15"/>
                </a:solidFill>
              </a:rPr>
              <a:t>一定需要操作系统介入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非阻塞接口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当设备无法即时完成</a:t>
            </a:r>
            <a:r>
              <a:rPr lang="en-US" altLang="zh-CN" sz="2000"/>
              <a:t>I/O</a:t>
            </a:r>
            <a:r>
              <a:rPr lang="zh-CN" altLang="en-US" sz="2000"/>
              <a:t>操作或返回消息时，该接口将立即返回</a:t>
            </a:r>
            <a:r>
              <a:rPr lang="en-US" altLang="zh-CN" sz="2000" b="1">
                <a:solidFill>
                  <a:srgbClr val="9C0B15"/>
                </a:solidFill>
              </a:rPr>
              <a:t>Non-blocking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并将当前设备</a:t>
            </a:r>
            <a:r>
              <a:rPr lang="zh-CN" altLang="en-US" sz="2000"/>
              <a:t>状态报告给调用线程。线程可以</a:t>
            </a:r>
            <a:r>
              <a:rPr lang="zh-CN" altLang="en-US" sz="2000">
                <a:solidFill>
                  <a:srgbClr val="9C0B15"/>
                </a:solidFill>
              </a:rPr>
              <a:t>以合适的间隔轮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询此接口</a:t>
            </a:r>
            <a:r>
              <a:rPr lang="zh-CN" altLang="en-US" sz="2000"/>
              <a:t>，直到获取到数据。</a:t>
            </a:r>
            <a:r>
              <a:rPr lang="zh-CN" altLang="en-US" sz="2000">
                <a:solidFill>
                  <a:srgbClr val="9C0B15"/>
                </a:solidFill>
              </a:rPr>
              <a:t>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一定需要操作系统介入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问题一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sz="2000"/>
              <a:t>（1</a:t>
            </a:r>
            <a:r>
              <a:rPr lang="zh-CN" sz="2000"/>
              <a:t>）为什么需要非阻塞接口？一切接口都阻塞不好吗？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/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）阻塞接口和非阻塞接口哪个效率高？</a:t>
            </a:r>
            <a:endParaRPr lang="zh-CN" altLang="en-US" sz="2000"/>
          </a:p>
          <a:p>
            <a:pPr algn="l"/>
            <a:r>
              <a:rPr lang="en-US" altLang="zh-CN" sz="2000"/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）设备出故障，无法完成操作，导致线程永久阻塞怎么办？</a:t>
            </a:r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答案</a:t>
            </a:r>
            <a:r>
              <a:rPr lang="en-US" altLang="zh-CN" sz="2000"/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</a:t>
            </a:r>
            <a:r>
              <a:rPr lang="zh-CN" altLang="en-US" sz="2000">
                <a:solidFill>
                  <a:srgbClr val="9C0B15"/>
                </a:solidFill>
              </a:rPr>
              <a:t>试探</a:t>
            </a:r>
            <a:r>
              <a:rPr lang="zh-CN" altLang="en-US" sz="2000"/>
              <a:t>是否有数据，或者</a:t>
            </a:r>
            <a:r>
              <a:rPr lang="zh-CN" altLang="en-US" sz="2000">
                <a:solidFill>
                  <a:srgbClr val="9C0B15"/>
                </a:solidFill>
              </a:rPr>
              <a:t>轮番试探多个设备</a:t>
            </a:r>
            <a:r>
              <a:rPr lang="zh-CN" sz="2000"/>
              <a:t>；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）数据量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小的设备阻塞效率高；数据量大</a:t>
            </a:r>
            <a:r>
              <a:rPr lang="zh-CN" sz="2000"/>
              <a:t>则反之</a:t>
            </a:r>
            <a:r>
              <a:rPr lang="zh-CN" altLang="en-US" sz="2000"/>
              <a:t>。（</a:t>
            </a:r>
            <a:r>
              <a:rPr lang="en-US" altLang="zh-CN" sz="2000"/>
              <a:t>3</a:t>
            </a:r>
            <a:r>
              <a:rPr lang="zh-CN" altLang="en-US" sz="2000"/>
              <a:t>）增加</a:t>
            </a:r>
            <a:r>
              <a:rPr lang="zh-CN" altLang="en-US" sz="2000">
                <a:solidFill>
                  <a:srgbClr val="9C0B15"/>
                </a:solidFill>
              </a:rPr>
              <a:t>超时返回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问题二</a:t>
            </a:r>
            <a:r>
              <a:rPr lang="en-US" altLang="zh-CN" sz="2000"/>
              <a:t>		</a:t>
            </a:r>
            <a:r>
              <a:rPr lang="zh-CN" altLang="en-US" sz="2000"/>
              <a:t>如何不使用轮询非阻塞接口的方法，同时等待多个接口？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28651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阻塞接口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1790065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非阻塞接口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000" b="1">
                <a:solidFill>
                  <a:srgbClr val="9C0B15"/>
                </a:solidFill>
              </a:rPr>
              <a:t>接口按同步性分类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按照接口的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同步性</a:t>
            </a:r>
            <a:r>
              <a:rPr lang="zh-CN" altLang="en-US" sz="2000">
                <a:sym typeface="+mn-ea"/>
              </a:rPr>
              <a:t>，可以将它们分为如下两个类别。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同步接口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同一个接口操作来发起I/O请求和接收I/O结果</a:t>
            </a:r>
            <a:r>
              <a:rPr lang="zh-CN" altLang="en-US" sz="2000">
                <a:sym typeface="+mn-ea"/>
              </a:rPr>
              <a:t>；当接口返回时，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Synchronous</a:t>
            </a:r>
            <a:r>
              <a:rPr lang="en-US" altLang="zh-CN" sz="2000">
                <a:sym typeface="+mn-ea"/>
              </a:rPr>
              <a:t>	I/O</a:t>
            </a:r>
            <a:r>
              <a:rPr lang="zh-CN" altLang="en-US" sz="2000">
                <a:sym typeface="+mn-ea"/>
              </a:rPr>
              <a:t>结果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必定已知</a:t>
            </a:r>
            <a:r>
              <a:rPr lang="zh-CN" altLang="en-US" sz="2000">
                <a:sym typeface="+mn-ea"/>
              </a:rPr>
              <a:t>，要么完成，要么失败。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异步接口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用一个接口操作来发起</a:t>
            </a:r>
            <a:r>
              <a:rPr lang="en-US" altLang="zh-CN" sz="2000">
                <a:sym typeface="+mn-ea"/>
              </a:rPr>
              <a:t>I/O</a:t>
            </a:r>
            <a:r>
              <a:rPr lang="zh-CN" altLang="en-US" sz="2000">
                <a:sym typeface="+mn-ea"/>
              </a:rPr>
              <a:t>请求，并用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回调函数</a:t>
            </a:r>
            <a:r>
              <a:rPr lang="zh-CN" altLang="en-US" sz="2000">
                <a:sym typeface="+mn-ea"/>
              </a:rPr>
              <a:t>来接收</a:t>
            </a:r>
            <a:r>
              <a:rPr lang="en-US" altLang="zh-CN" sz="2000">
                <a:sym typeface="+mn-ea"/>
              </a:rPr>
              <a:t>I/O</a:t>
            </a:r>
            <a:r>
              <a:rPr lang="zh-CN" altLang="en-US" sz="2000">
                <a:sym typeface="+mn-ea"/>
              </a:rPr>
              <a:t>结果；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Asynchronous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发起请求的</a:t>
            </a:r>
            <a:r>
              <a:rPr lang="en-US" altLang="zh-CN" sz="2000">
                <a:sym typeface="+mn-ea"/>
              </a:rPr>
              <a:t>I/O</a:t>
            </a:r>
            <a:r>
              <a:rPr lang="zh-CN" altLang="en-US" sz="2000">
                <a:sym typeface="+mn-ea"/>
              </a:rPr>
              <a:t>接口操作返回时，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请求可能还在处理中，I/O结果		要等到回调函数被调用时才知道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回调函数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被操作系统或运行时环境调用而非被应用程序主动调用的用户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Callback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空间函数。类似于中断向量，回调函数也是越短小越好。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要使用回调函数，需要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（1）定义该回调函数，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（2）将回调函数的函数指针和触发它的条件注册给系统，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（3）系统将在满足条件时调用它，提醒应用程序某事件发生。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28651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同步接口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1790065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异步接口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2000" b="1">
                <a:solidFill>
                  <a:srgbClr val="9C0B15"/>
                </a:solidFill>
              </a:rPr>
              <a:t>设备的共享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在多个程序争用同一不可共享的设备时，怎么处理？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设备同时联机操作 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Simultaneous Peripheral Operations On-Line，Spool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如果该设备同时只能执行一个程序的操作，但程序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不关心也不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等待操作的执行完成才能继续进展</a:t>
            </a:r>
            <a:r>
              <a:rPr lang="zh-CN" altLang="en-US" sz="2000">
                <a:sym typeface="+mn-ea"/>
              </a:rPr>
              <a:t>，则各程序可以将请求提交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到队列，设备则从队列中依次拿出请求执行。相当于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将异步I/O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操作转化成了一个同步I/O操作。</a:t>
            </a:r>
            <a:r>
              <a:rPr lang="zh-CN" altLang="en-US" sz="2000">
                <a:sym typeface="+mn-ea"/>
              </a:rPr>
              <a:t>这种设备就是之前介绍的假脱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机设备，这种操作也叫做假脱机操作。最常见的是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打印机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守护进程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在实际实现中，对于每个假脱机设备，我们都会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启动专用进程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Daemon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用来管理队列和操作I/O</a:t>
            </a:r>
            <a:r>
              <a:rPr lang="zh-CN" altLang="en-US" sz="2000">
                <a:sym typeface="+mn-ea"/>
              </a:rPr>
              <a:t>，而其他进程则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把这个进程当成虚拟设		备并操作它</a:t>
            </a:r>
            <a:r>
              <a:rPr lang="zh-CN" altLang="en-US" sz="2000">
                <a:sym typeface="+mn-ea"/>
              </a:rPr>
              <a:t>。这个专用进程随着设备的启动而启动，随着设备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的关闭而关闭，因此叫做守护进程。</a:t>
            </a:r>
            <a:endParaRPr lang="zh-CN" altLang="en-US" sz="2000">
              <a:sym typeface="+mn-ea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1964690" y="4965065"/>
            <a:ext cx="7022465" cy="1617345"/>
            <a:chOff x="3093" y="7959"/>
            <a:chExt cx="11059" cy="2547"/>
          </a:xfrm>
        </p:grpSpPr>
        <p:sp>
          <p:nvSpPr>
            <p:cNvPr id="88" name="矩形 87"/>
            <p:cNvSpPr/>
            <p:nvPr>
              <p:custDataLst>
                <p:tags r:id="rId2"/>
              </p:custDataLst>
            </p:nvPr>
          </p:nvSpPr>
          <p:spPr>
            <a:xfrm>
              <a:off x="3093" y="7960"/>
              <a:ext cx="1740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进程</a:t>
              </a:r>
              <a:r>
                <a:rPr lang="en-US" altLang="zh-CN" b="1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 b="1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" name="矩形 1"/>
            <p:cNvSpPr/>
            <p:nvPr>
              <p:custDataLst>
                <p:tags r:id="rId3"/>
              </p:custDataLst>
            </p:nvPr>
          </p:nvSpPr>
          <p:spPr>
            <a:xfrm>
              <a:off x="3093" y="8940"/>
              <a:ext cx="1740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进程</a:t>
              </a:r>
              <a:r>
                <a:rPr lang="en-US" altLang="zh-CN" b="1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 b="1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4"/>
              </p:custDataLst>
            </p:nvPr>
          </p:nvSpPr>
          <p:spPr>
            <a:xfrm>
              <a:off x="3093" y="9920"/>
              <a:ext cx="1740" cy="58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进程</a:t>
              </a:r>
              <a:r>
                <a:rPr lang="en-US" altLang="zh-CN" b="1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 b="1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5"/>
              </p:custDataLst>
            </p:nvPr>
          </p:nvSpPr>
          <p:spPr>
            <a:xfrm>
              <a:off x="12652" y="7960"/>
              <a:ext cx="1501" cy="254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设备</a:t>
              </a:r>
              <a:endParaRPr lang="en-US" altLang="zh-CN" b="1">
                <a:solidFill>
                  <a:schemeClr val="bg1"/>
                </a:solidFill>
                <a:sym typeface="+mn-ea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173" y="7959"/>
              <a:ext cx="5360" cy="2546"/>
              <a:chOff x="6433" y="7959"/>
              <a:chExt cx="5360" cy="2546"/>
            </a:xfrm>
          </p:grpSpPr>
          <p:sp>
            <p:nvSpPr>
              <p:cNvPr id="5" name="矩形 4"/>
              <p:cNvSpPr/>
              <p:nvPr>
                <p:custDataLst>
                  <p:tags r:id="rId6"/>
                </p:custDataLst>
              </p:nvPr>
            </p:nvSpPr>
            <p:spPr>
              <a:xfrm>
                <a:off x="6433" y="7959"/>
                <a:ext cx="5360" cy="254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p>
                <a:pPr algn="ctr">
                  <a:buClrTx/>
                  <a:buSzTx/>
                  <a:buFontTx/>
                </a:pPr>
                <a:r>
                  <a:rPr lang="zh-CN" altLang="en-US" sz="2000" b="1">
                    <a:solidFill>
                      <a:schemeClr val="tx1"/>
                    </a:solidFill>
                    <a:sym typeface="+mn-ea"/>
                  </a:rPr>
                  <a:t>守护进程（虚拟设备）</a:t>
                </a:r>
                <a:endParaRPr lang="zh-CN" altLang="en-US" sz="2000" b="1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8" name="矩形 7"/>
              <p:cNvSpPr/>
              <p:nvPr>
                <p:custDataLst>
                  <p:tags r:id="rId7"/>
                </p:custDataLst>
              </p:nvPr>
            </p:nvSpPr>
            <p:spPr>
              <a:xfrm>
                <a:off x="7133" y="8940"/>
                <a:ext cx="1280" cy="586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sym typeface="+mn-ea"/>
                  </a:rPr>
                  <a:t>请求</a:t>
                </a:r>
                <a:endParaRPr lang="zh-CN" altLang="en-US" b="1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9" name="矩形 8"/>
              <p:cNvSpPr/>
              <p:nvPr>
                <p:custDataLst>
                  <p:tags r:id="rId8"/>
                </p:custDataLst>
              </p:nvPr>
            </p:nvSpPr>
            <p:spPr>
              <a:xfrm>
                <a:off x="8413" y="8940"/>
                <a:ext cx="1280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sym typeface="+mn-ea"/>
                  </a:rPr>
                  <a:t>请求</a:t>
                </a:r>
                <a:endParaRPr lang="zh-CN" altLang="en-US" b="1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15" name="矩形 14"/>
              <p:cNvSpPr/>
              <p:nvPr>
                <p:custDataLst>
                  <p:tags r:id="rId9"/>
                </p:custDataLst>
              </p:nvPr>
            </p:nvSpPr>
            <p:spPr>
              <a:xfrm>
                <a:off x="9693" y="8940"/>
                <a:ext cx="1280" cy="586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b="1">
                    <a:solidFill>
                      <a:schemeClr val="bg1"/>
                    </a:solidFill>
                    <a:sym typeface="+mn-ea"/>
                  </a:rPr>
                  <a:t>请求</a:t>
                </a:r>
                <a:endParaRPr lang="zh-CN" altLang="en-US" b="1">
                  <a:solidFill>
                    <a:schemeClr val="bg1"/>
                  </a:solidFill>
                  <a:sym typeface="+mn-ea"/>
                </a:endParaRPr>
              </a:p>
            </p:txBody>
          </p:sp>
        </p:grpSp>
        <p:cxnSp>
          <p:nvCxnSpPr>
            <p:cNvPr id="25" name="直接箭头连接符 24"/>
            <p:cNvCxnSpPr>
              <a:stCxn id="88" idx="3"/>
            </p:cNvCxnSpPr>
            <p:nvPr>
              <p:custDataLst>
                <p:tags r:id="rId10"/>
              </p:custDataLst>
            </p:nvPr>
          </p:nvCxnSpPr>
          <p:spPr>
            <a:xfrm flipV="1">
              <a:off x="4833" y="8249"/>
              <a:ext cx="1334" cy="4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/>
            <p:nvPr>
              <p:custDataLst>
                <p:tags r:id="rId11"/>
              </p:custDataLst>
            </p:nvPr>
          </p:nvCxnSpPr>
          <p:spPr>
            <a:xfrm flipV="1">
              <a:off x="4839" y="9230"/>
              <a:ext cx="1334" cy="4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>
              <p:custDataLst>
                <p:tags r:id="rId12"/>
              </p:custDataLst>
            </p:nvPr>
          </p:nvCxnSpPr>
          <p:spPr>
            <a:xfrm flipV="1">
              <a:off x="4833" y="10211"/>
              <a:ext cx="1334" cy="4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endCxn id="6" idx="1"/>
            </p:cNvCxnSpPr>
            <p:nvPr>
              <p:custDataLst>
                <p:tags r:id="rId13"/>
              </p:custDataLst>
            </p:nvPr>
          </p:nvCxnSpPr>
          <p:spPr>
            <a:xfrm flipV="1">
              <a:off x="10713" y="9233"/>
              <a:ext cx="1939" cy="5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左箭头标注 6"/>
          <p:cNvSpPr/>
          <p:nvPr>
            <p:custDataLst>
              <p:tags r:id="rId14"/>
            </p:custDataLst>
          </p:nvPr>
        </p:nvSpPr>
        <p:spPr>
          <a:xfrm>
            <a:off x="8826500" y="1913255"/>
            <a:ext cx="3365500" cy="1213485"/>
          </a:xfrm>
          <a:prstGeom prst="leftArrowCallout">
            <a:avLst>
              <a:gd name="adj1" fmla="val 15778"/>
              <a:gd name="adj2" fmla="val 21616"/>
              <a:gd name="adj3" fmla="val 28362"/>
              <a:gd name="adj4" fmla="val 87391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一般用于那些速度很慢的批处理性质的共享设备，而且程序往往不关心具体何时设备操作真正结束。</a:t>
            </a:r>
            <a:endParaRPr lang="en-US" altLang="zh-CN"/>
          </a:p>
        </p:txBody>
      </p: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/>
            </p:nvSpPr>
            <p:spPr>
              <a:xfrm>
                <a:off x="333375" y="166370"/>
                <a:ext cx="9121140" cy="6554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2000" b="1">
                    <a:solidFill>
                      <a:srgbClr val="9C0B15"/>
                    </a:solidFill>
                  </a:rPr>
                  <a:t>指令流间的关系：数学语言描述</a:t>
                </a:r>
                <a:endParaRPr lang="zh-CN" altLang="en-US" sz="2000" b="1">
                  <a:solidFill>
                    <a:srgbClr val="9C0B15"/>
                  </a:solidFill>
                </a:endParaRPr>
              </a:p>
              <a:p>
                <a:endParaRPr lang="zh-CN" altLang="en-US" sz="2000"/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</a:rPr>
                  <a:t>偏序集		Partial-Order Set，Poset</a:t>
                </a:r>
                <a:endParaRPr lang="zh-CN" sz="2000" b="1">
                  <a:solidFill>
                    <a:srgbClr val="9C0B15"/>
                  </a:solidFill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一个集合</a:t>
                </a:r>
                <a:r>
                  <a:rPr lang="en-US" altLang="zh-CN" sz="2000">
                    <a:sym typeface="+mn-ea"/>
                  </a:rPr>
                  <a:t>S</a:t>
                </a:r>
                <a:r>
                  <a:rPr lang="zh-CN" altLang="en-US" sz="2000">
                    <a:sym typeface="+mn-ea"/>
                  </a:rPr>
                  <a:t>上的非严格偏序关系是指</a:t>
                </a:r>
                <a:r>
                  <a:rPr lang="en-US" altLang="zh-CN" sz="2000">
                    <a:sym typeface="+mn-ea"/>
                  </a:rPr>
                  <a:t>S</a:t>
                </a:r>
                <a:r>
                  <a:rPr lang="zh-CN" altLang="en-US" sz="2000">
                    <a:sym typeface="+mn-ea"/>
                  </a:rPr>
                  <a:t>上的一种关系⪯，它是</a:t>
                </a:r>
                <a:endParaRPr lang="zh-CN" altLang="en-US" sz="2000">
                  <a:sym typeface="+mn-ea"/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（</a:t>
                </a:r>
                <a:r>
                  <a:rPr lang="en-US" altLang="zh-CN" sz="2000">
                    <a:sym typeface="+mn-ea"/>
                  </a:rPr>
                  <a:t>1</a:t>
                </a:r>
                <a:r>
                  <a:rPr lang="zh-CN" altLang="en-US" sz="2000">
                    <a:sym typeface="+mn-ea"/>
                  </a:rPr>
                  <a:t>）自反的，（</a:t>
                </a:r>
                <a:r>
                  <a:rPr lang="en-US" altLang="zh-CN" sz="2000">
                    <a:sym typeface="+mn-ea"/>
                  </a:rPr>
                  <a:t>2</a:t>
                </a:r>
                <a:r>
                  <a:rPr lang="zh-CN" altLang="en-US" sz="2000">
                    <a:sym typeface="+mn-ea"/>
                  </a:rPr>
                  <a:t>）反对称的，（</a:t>
                </a:r>
                <a:r>
                  <a:rPr lang="en-US" altLang="zh-CN" sz="2000">
                    <a:sym typeface="+mn-ea"/>
                  </a:rPr>
                  <a:t>3</a:t>
                </a:r>
                <a:r>
                  <a:rPr lang="zh-CN" altLang="en-US" sz="2000">
                    <a:sym typeface="+mn-ea"/>
                  </a:rPr>
                  <a:t>）传递性的，</a:t>
                </a:r>
                <a:endParaRPr lang="zh-CN" altLang="en-US" sz="2000">
                  <a:sym typeface="+mn-ea"/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但集合</a:t>
                </a:r>
                <a:r>
                  <a:rPr lang="en-US" altLang="zh-CN" sz="2000">
                    <a:sym typeface="+mn-ea"/>
                  </a:rPr>
                  <a:t>S</a:t>
                </a:r>
                <a:r>
                  <a:rPr lang="zh-CN" altLang="en-US" sz="2000">
                    <a:sym typeface="+mn-ea"/>
                  </a:rPr>
                  <a:t>中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至少存在一对元素之间不具备此关系</a:t>
                </a:r>
                <a:r>
                  <a:rPr lang="zh-CN" altLang="en-US" sz="2000">
                    <a:sym typeface="+mn-ea"/>
                  </a:rPr>
                  <a:t>。</a:t>
                </a:r>
                <a:r>
                  <a:rPr lang="zh-CN" altLang="en-US" sz="2000">
                    <a:sym typeface="+mn-ea"/>
                  </a:rPr>
                  <a:t>如果集合</a:t>
                </a:r>
                <a:r>
                  <a:rPr lang="en-US" altLang="zh-CN" sz="2000">
                    <a:sym typeface="+mn-ea"/>
                  </a:rPr>
                  <a:t>S</a:t>
                </a:r>
                <a:r>
                  <a:rPr lang="zh-CN" altLang="en-US" sz="2000">
                    <a:sym typeface="+mn-ea"/>
                  </a:rPr>
                  <a:t>中所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有的元素之间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都存在此关系，那么该集合是一个全序集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一个集合上的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严格偏序的关系图就是一个有向无环图</a:t>
                </a:r>
                <a:r>
                  <a:rPr lang="zh-CN" altLang="en-US" sz="2000">
                    <a:sym typeface="+mn-ea"/>
                  </a:rPr>
                  <a:t>。严格和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非严格的区别是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是否支持自反性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自反性		Reflexive Property</a:t>
                </a:r>
                <a:endParaRPr lang="zh-CN" sz="2000" b="1">
                  <a:solidFill>
                    <a:srgbClr val="9C0B15"/>
                  </a:solidFill>
                  <a:sym typeface="+mn-ea"/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∀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∈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𝑆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，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</m:oMath>
                </a14:m>
                <a:endParaRPr 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反对称性	Antisymmetric Property</a:t>
                </a:r>
                <a:endParaRPr 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>
                    <a:sym typeface="+mn-ea"/>
                  </a:rPr>
                  <a:t>		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∈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𝑆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，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，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→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</m:oMath>
                </a14:m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传递性		Transitive Property</a:t>
                </a:r>
                <a:endParaRPr lang="zh-CN" sz="2000" b="1">
                  <a:solidFill>
                    <a:srgbClr val="9C0B15"/>
                  </a:solidFill>
                  <a:sym typeface="+mn-ea"/>
                </a:endParaRPr>
              </a:p>
              <a:p>
                <a:r>
                  <a:rPr lang="en-US" altLang="zh-CN" sz="2000">
                    <a:sym typeface="+mn-ea"/>
                  </a:rPr>
                  <a:t>		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𝑐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∈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𝑆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，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，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𝑐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→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𝑐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</m:oMath>
                </a14:m>
                <a:endParaRPr lang="en-US" altLang="zh-CN" sz="2000">
                  <a:latin typeface="Cambria Math" panose="02040503050406030204" charset="0"/>
                  <a:sym typeface="+mn-ea"/>
                </a:endParaRPr>
              </a:p>
              <a:p>
                <a:endParaRPr lang="en-US" altLang="zh-CN" sz="2000" b="1">
                  <a:solidFill>
                    <a:srgbClr val="9C0B15"/>
                  </a:solidFill>
                  <a:latin typeface="Cambria Math" panose="02040503050406030204" charset="0"/>
                  <a:sym typeface="+mn-ea"/>
                </a:endParaRPr>
              </a:p>
              <a:p>
                <a:pPr marL="0" lvl="0" indent="0">
                  <a:buNone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竞争关系</a:t>
                </a:r>
                <a:r>
                  <a:rPr lang="en-US" altLang="zh-CN" sz="2000">
                    <a:sym typeface="+mn-ea"/>
                  </a:rPr>
                  <a:t>	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≠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</m:oMath>
                </a14:m>
                <a:r>
                  <a:rPr lang="zh-CN" altLang="en-US" sz="2000">
                    <a:sym typeface="+mn-ea"/>
                  </a:rPr>
                  <a:t>，不能出现同时执行</a:t>
                </a:r>
                <a:endParaRPr lang="zh-CN" altLang="en-US" sz="2000"/>
              </a:p>
              <a:p>
                <a:pPr algn="l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合作关系	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</m:oMath>
                </a14:m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  <a:sym typeface="+mn-ea"/>
                  </a:rPr>
                  <a:t> 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  <a:sym typeface="+mn-ea"/>
                  </a:rPr>
                  <a:t>或</a:t>
                </a: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𝑏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 </m:t>
                    </m:r>
                    <m:r>
                      <a:rPr lang="zh-CN" altLang="en-US" sz="2000">
                        <a:latin typeface="Cambria Math" panose="02040503050406030204" charset="0"/>
                        <a:sym typeface="+mn-ea"/>
                      </a:rPr>
                      <m:t>⪯</m:t>
                    </m:r>
                    <m:r>
                      <a:rPr lang="en-US" altLang="zh-CN" sz="2000">
                        <a:latin typeface="Cambria Math" panose="02040503050406030204" charset="0"/>
                        <a:sym typeface="+mn-ea"/>
                      </a:rPr>
                      <m:t> 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𝑎</m:t>
                    </m:r>
                  </m:oMath>
                </a14:m>
                <a:r>
                  <a:rPr lang="zh-CN" altLang="en-US" sz="2000">
                    <a:sym typeface="+mn-ea"/>
                  </a:rPr>
                  <a:t>，</a:t>
                </a:r>
                <a:r>
                  <a:rPr lang="zh-CN" altLang="en-US" sz="2000">
                    <a:sym typeface="+mn-ea"/>
                  </a:rPr>
                  <a:t>要求出现某种偏序</a:t>
                </a:r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  <a:sym typeface="+mn-ea"/>
                </a:endParaRPr>
              </a:p>
              <a:p>
                <a:endParaRPr lang="zh-CN" altLang="en-US" sz="2000">
                  <a:sym typeface="+mn-ea"/>
                </a:endParaRPr>
              </a:p>
              <a:p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问题</a:t>
                </a:r>
                <a:r>
                  <a:rPr lang="en-US" altLang="zh-CN" sz="2000"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在右方图中，哪些操作顺序是合理的？</a:t>
                </a:r>
                <a:endParaRPr lang="zh-CN" altLang="en-US" sz="2000">
                  <a:sym typeface="+mn-ea"/>
                </a:endParaRPr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75" y="166370"/>
                <a:ext cx="9121140" cy="6554470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组合 24"/>
          <p:cNvGrpSpPr/>
          <p:nvPr/>
        </p:nvGrpSpPr>
        <p:grpSpPr>
          <a:xfrm>
            <a:off x="6791325" y="2989580"/>
            <a:ext cx="2873375" cy="3463925"/>
            <a:chOff x="10695" y="4708"/>
            <a:chExt cx="4525" cy="5455"/>
          </a:xfrm>
        </p:grpSpPr>
        <p:grpSp>
          <p:nvGrpSpPr>
            <p:cNvPr id="9" name="组合 8"/>
            <p:cNvGrpSpPr/>
            <p:nvPr/>
          </p:nvGrpSpPr>
          <p:grpSpPr>
            <a:xfrm>
              <a:off x="10988" y="5503"/>
              <a:ext cx="3923" cy="4660"/>
              <a:chOff x="10587" y="4979"/>
              <a:chExt cx="3923" cy="4660"/>
            </a:xfrm>
          </p:grpSpPr>
          <p:sp>
            <p:nvSpPr>
              <p:cNvPr id="5" name="椭圆 3"/>
              <p:cNvSpPr/>
              <p:nvPr>
                <p:custDataLst>
                  <p:tags r:id="rId3"/>
                </p:custDataLst>
              </p:nvPr>
            </p:nvSpPr>
            <p:spPr>
              <a:xfrm>
                <a:off x="10620" y="6926"/>
                <a:ext cx="944" cy="914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B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" name="椭圆 3"/>
              <p:cNvSpPr/>
              <p:nvPr>
                <p:custDataLst>
                  <p:tags r:id="rId4"/>
                </p:custDataLst>
              </p:nvPr>
            </p:nvSpPr>
            <p:spPr>
              <a:xfrm>
                <a:off x="10615" y="4979"/>
                <a:ext cx="944" cy="914"/>
              </a:xfrm>
              <a:prstGeom prst="ellipse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A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0" name="椭圆 3"/>
              <p:cNvSpPr/>
              <p:nvPr>
                <p:custDataLst>
                  <p:tags r:id="rId5"/>
                </p:custDataLst>
              </p:nvPr>
            </p:nvSpPr>
            <p:spPr>
              <a:xfrm>
                <a:off x="10587" y="8725"/>
                <a:ext cx="944" cy="914"/>
              </a:xfrm>
              <a:prstGeom prst="ellipse">
                <a:avLst/>
              </a:prstGeom>
              <a:solidFill>
                <a:srgbClr val="00B05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C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cxnSp>
            <p:nvCxnSpPr>
              <p:cNvPr id="161" name="直接连接符 161"/>
              <p:cNvCxnSpPr>
                <a:stCxn id="7" idx="4"/>
                <a:endCxn id="5" idx="0"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11088" y="5893"/>
                <a:ext cx="6" cy="1033"/>
              </a:xfrm>
              <a:prstGeom prst="line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箭头连接符 162"/>
              <p:cNvCxnSpPr>
                <a:stCxn id="5" idx="4"/>
                <a:endCxn id="160" idx="0"/>
              </p:cNvCxnSpPr>
              <p:nvPr>
                <p:custDataLst>
                  <p:tags r:id="rId7"/>
                </p:custDataLst>
              </p:nvPr>
            </p:nvCxnSpPr>
            <p:spPr>
              <a:xfrm flipH="1">
                <a:off x="11058" y="7840"/>
                <a:ext cx="33" cy="885"/>
              </a:xfrm>
              <a:prstGeom prst="straightConnector1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9" name="椭圆 3"/>
              <p:cNvSpPr/>
              <p:nvPr>
                <p:custDataLst>
                  <p:tags r:id="rId8"/>
                </p:custDataLst>
              </p:nvPr>
            </p:nvSpPr>
            <p:spPr>
              <a:xfrm>
                <a:off x="13566" y="6926"/>
                <a:ext cx="944" cy="914"/>
              </a:xfrm>
              <a:prstGeom prst="ellipse">
                <a:avLst/>
              </a:prstGeom>
              <a:solidFill>
                <a:srgbClr val="00B05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E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5" name="椭圆 3"/>
              <p:cNvSpPr/>
              <p:nvPr>
                <p:custDataLst>
                  <p:tags r:id="rId9"/>
                </p:custDataLst>
              </p:nvPr>
            </p:nvSpPr>
            <p:spPr>
              <a:xfrm>
                <a:off x="13560" y="4979"/>
                <a:ext cx="944" cy="914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D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3" name="椭圆 3"/>
              <p:cNvSpPr/>
              <p:nvPr>
                <p:custDataLst>
                  <p:tags r:id="rId10"/>
                </p:custDataLst>
              </p:nvPr>
            </p:nvSpPr>
            <p:spPr>
              <a:xfrm>
                <a:off x="13532" y="8725"/>
                <a:ext cx="944" cy="914"/>
              </a:xfrm>
              <a:prstGeom prst="ellipse">
                <a:avLst/>
              </a:prstGeom>
              <a:solidFill>
                <a:srgbClr val="00B0F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p>
                <a:pPr algn="ctr"/>
                <a:r>
                  <a:rPr lang="en-US" altLang="zh-CN" sz="2400" b="1">
                    <a:latin typeface="微软雅黑" panose="020B0503020204020204" charset="-122"/>
                    <a:ea typeface="微软雅黑" panose="020B0503020204020204" charset="-122"/>
                  </a:rPr>
                  <a:t>F</a:t>
                </a:r>
                <a:endParaRPr lang="en-US" altLang="zh-CN" sz="2400" b="1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cxnSp>
            <p:nvCxnSpPr>
              <p:cNvPr id="166" name="直接连接符 166"/>
              <p:cNvCxnSpPr/>
              <p:nvPr>
                <p:custDataLst>
                  <p:tags r:id="rId11"/>
                </p:custDataLst>
              </p:nvPr>
            </p:nvCxnSpPr>
            <p:spPr>
              <a:xfrm>
                <a:off x="14033" y="5893"/>
                <a:ext cx="6" cy="1033"/>
              </a:xfrm>
              <a:prstGeom prst="line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箭头连接符 170"/>
              <p:cNvCxnSpPr/>
              <p:nvPr>
                <p:custDataLst>
                  <p:tags r:id="rId12"/>
                </p:custDataLst>
              </p:nvPr>
            </p:nvCxnSpPr>
            <p:spPr>
              <a:xfrm flipH="1">
                <a:off x="14005" y="7840"/>
                <a:ext cx="33" cy="885"/>
              </a:xfrm>
              <a:prstGeom prst="straightConnector1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箭头连接符 174"/>
              <p:cNvCxnSpPr>
                <a:stCxn id="7" idx="6"/>
                <a:endCxn id="165" idx="2"/>
              </p:cNvCxnSpPr>
              <p:nvPr>
                <p:custDataLst>
                  <p:tags r:id="rId13"/>
                </p:custDataLst>
              </p:nvPr>
            </p:nvCxnSpPr>
            <p:spPr>
              <a:xfrm>
                <a:off x="11559" y="5436"/>
                <a:ext cx="2001" cy="0"/>
              </a:xfrm>
              <a:prstGeom prst="straightConnector1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箭头连接符 176"/>
              <p:cNvCxnSpPr>
                <a:stCxn id="165" idx="3"/>
                <a:endCxn id="160" idx="7"/>
              </p:cNvCxnSpPr>
              <p:nvPr>
                <p:custDataLst>
                  <p:tags r:id="rId14"/>
                </p:custDataLst>
              </p:nvPr>
            </p:nvCxnSpPr>
            <p:spPr>
              <a:xfrm flipH="1">
                <a:off x="11393" y="5759"/>
                <a:ext cx="2305" cy="3100"/>
              </a:xfrm>
              <a:prstGeom prst="straightConnector1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直接箭头连接符 177"/>
              <p:cNvCxnSpPr>
                <a:stCxn id="160" idx="6"/>
                <a:endCxn id="173" idx="2"/>
              </p:cNvCxnSpPr>
              <p:nvPr>
                <p:custDataLst>
                  <p:tags r:id="rId15"/>
                </p:custDataLst>
              </p:nvPr>
            </p:nvCxnSpPr>
            <p:spPr>
              <a:xfrm>
                <a:off x="11531" y="9182"/>
                <a:ext cx="2000" cy="0"/>
              </a:xfrm>
              <a:prstGeom prst="straightConnector1">
                <a:avLst/>
              </a:prstGeom>
              <a:solidFill>
                <a:srgbClr val="D02F35"/>
              </a:solidFill>
              <a:ln w="38100">
                <a:solidFill>
                  <a:schemeClr val="tx1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7" name="直接箭头连接符 76"/>
            <p:cNvCxnSpPr/>
            <p:nvPr>
              <p:custDataLst>
                <p:tags r:id="rId16"/>
              </p:custDataLst>
            </p:nvPr>
          </p:nvCxnSpPr>
          <p:spPr>
            <a:xfrm flipH="1" flipV="1">
              <a:off x="12929" y="4708"/>
              <a:ext cx="15" cy="5429"/>
            </a:xfrm>
            <a:prstGeom prst="straightConnector1">
              <a:avLst/>
            </a:prstGeom>
            <a:ln w="38100">
              <a:solidFill>
                <a:srgbClr val="9C0B15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10695" y="4708"/>
              <a:ext cx="161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指令流</a:t>
              </a:r>
              <a:r>
                <a:rPr lang="en-US" altLang="zh-CN" b="1"/>
                <a:t>1</a:t>
              </a:r>
              <a:endParaRPr lang="en-US" altLang="zh-CN" b="1"/>
            </a:p>
          </p:txBody>
        </p:sp>
        <p:sp>
          <p:nvSpPr>
            <p:cNvPr id="17" name="文本框 16"/>
            <p:cNvSpPr txBox="1"/>
            <p:nvPr>
              <p:custDataLst>
                <p:tags r:id="rId17"/>
              </p:custDataLst>
            </p:nvPr>
          </p:nvSpPr>
          <p:spPr>
            <a:xfrm>
              <a:off x="13624" y="4708"/>
              <a:ext cx="159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指令流</a:t>
              </a:r>
              <a:r>
                <a:rPr lang="en-US" altLang="zh-CN" b="1"/>
                <a:t>2</a:t>
              </a:r>
              <a:endParaRPr lang="en-US" altLang="zh-CN" b="1"/>
            </a:p>
          </p:txBody>
        </p:sp>
      </p:grpSp>
    </p:spTree>
    <p:custDataLst>
      <p:tags r:id="rId18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竞争关系：互斥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临界资源	Critical Resource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不能同时被两个指令流使用</a:t>
            </a:r>
            <a:r>
              <a:rPr lang="zh-CN" altLang="en-US" sz="2000">
                <a:sym typeface="+mn-ea"/>
              </a:rPr>
              <a:t>的资源。它只能分别在两个指令流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中独占共享。常见的临界资源包括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文件、设备</a:t>
            </a:r>
            <a:r>
              <a:rPr lang="zh-CN" altLang="en-US" sz="2000">
                <a:sym typeface="+mn-ea"/>
              </a:rPr>
              <a:t>等。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临界区		Critical Section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访问临界资源的程序段，临界区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不能并发执行</a:t>
            </a:r>
            <a:r>
              <a:rPr lang="zh-CN" altLang="en-US" sz="2000">
                <a:sym typeface="+mn-ea"/>
              </a:rPr>
              <a:t>。又叫做关键区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域。临界区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越短越好</a:t>
            </a:r>
            <a:r>
              <a:rPr lang="zh-CN" altLang="en-US" sz="2000">
                <a:sym typeface="+mn-ea"/>
              </a:rPr>
              <a:t>，最好只包括</a:t>
            </a:r>
            <a:r>
              <a:rPr lang="zh-CN" altLang="en-US" sz="2000">
                <a:sym typeface="+mn-ea"/>
              </a:rPr>
              <a:t>访问</a:t>
            </a:r>
            <a:r>
              <a:rPr lang="zh-CN" altLang="en-US" sz="2000">
                <a:sym typeface="+mn-ea"/>
              </a:rPr>
              <a:t>临界资源的</a:t>
            </a:r>
            <a:r>
              <a:rPr lang="zh-CN" altLang="en-US" sz="2000">
                <a:sym typeface="+mn-ea"/>
              </a:rPr>
              <a:t>必要步骤。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互斥		Mutual Exclusion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临界资源不能并发使用的现象称为互斥。它在指令流的执行上，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表现为临界区在任何时候只能最多被一个指令流执行。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对于文件而言，什么操作需要互斥使用？</a:t>
            </a:r>
            <a:r>
              <a:rPr lang="zh-CN" altLang="en-US" sz="2000">
                <a:sym typeface="+mn-ea"/>
              </a:rPr>
              <a:t>设备呢？</a:t>
            </a:r>
            <a:endParaRPr lang="zh-CN" altLang="en-US" sz="2000">
              <a:sym typeface="+mn-ea"/>
            </a:endParaRPr>
          </a:p>
        </p:txBody>
      </p:sp>
      <p:sp>
        <p:nvSpPr>
          <p:cNvPr id="88" name="矩形 87"/>
          <p:cNvSpPr/>
          <p:nvPr>
            <p:custDataLst>
              <p:tags r:id="rId2"/>
            </p:custDataLst>
          </p:nvPr>
        </p:nvSpPr>
        <p:spPr>
          <a:xfrm>
            <a:off x="2559685" y="4360545"/>
            <a:ext cx="1656715" cy="37211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进入临界区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559685" y="5081905"/>
            <a:ext cx="1656715" cy="37211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访问临界资源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2559685" y="5781675"/>
            <a:ext cx="1656715" cy="37211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退出临界区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25" name="直接箭头连接符 24"/>
          <p:cNvCxnSpPr>
            <a:stCxn id="88" idx="2"/>
            <a:endCxn id="4" idx="0"/>
          </p:cNvCxnSpPr>
          <p:nvPr>
            <p:custDataLst>
              <p:tags r:id="rId5"/>
            </p:custDataLst>
          </p:nvPr>
        </p:nvCxnSpPr>
        <p:spPr>
          <a:xfrm>
            <a:off x="3388360" y="4732655"/>
            <a:ext cx="0" cy="349250"/>
          </a:xfrm>
          <a:prstGeom prst="straightConnector1">
            <a:avLst/>
          </a:prstGeom>
          <a:ln w="76200">
            <a:solidFill>
              <a:srgbClr val="D02F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>
            <p:custDataLst>
              <p:tags r:id="rId6"/>
            </p:custDataLst>
          </p:nvPr>
        </p:nvCxnSpPr>
        <p:spPr>
          <a:xfrm>
            <a:off x="3388360" y="5454015"/>
            <a:ext cx="0" cy="349250"/>
          </a:xfrm>
          <a:prstGeom prst="straightConnector1">
            <a:avLst/>
          </a:prstGeom>
          <a:ln w="76200">
            <a:solidFill>
              <a:srgbClr val="D02F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6527800" y="4360545"/>
            <a:ext cx="1656715" cy="37211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进入临界区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6527800" y="5081905"/>
            <a:ext cx="1656715" cy="37211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访问临界资源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6527800" y="5781675"/>
            <a:ext cx="1656715" cy="372110"/>
          </a:xfrm>
          <a:prstGeom prst="rect">
            <a:avLst/>
          </a:prstGeom>
          <a:solidFill>
            <a:srgbClr val="00B0F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b="1">
                <a:solidFill>
                  <a:schemeClr val="bg1"/>
                </a:solidFill>
                <a:sym typeface="+mn-ea"/>
              </a:rPr>
              <a:t>退出临界区</a:t>
            </a:r>
            <a:endParaRPr lang="zh-CN" b="1"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15" name="直接箭头连接符 14"/>
          <p:cNvCxnSpPr>
            <a:stCxn id="7" idx="2"/>
            <a:endCxn id="8" idx="0"/>
          </p:cNvCxnSpPr>
          <p:nvPr>
            <p:custDataLst>
              <p:tags r:id="rId10"/>
            </p:custDataLst>
          </p:nvPr>
        </p:nvCxnSpPr>
        <p:spPr>
          <a:xfrm>
            <a:off x="7356475" y="4732655"/>
            <a:ext cx="0" cy="349250"/>
          </a:xfrm>
          <a:prstGeom prst="straightConnector1">
            <a:avLst/>
          </a:prstGeom>
          <a:ln w="76200">
            <a:solidFill>
              <a:srgbClr val="D02F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11"/>
            </p:custDataLst>
          </p:nvPr>
        </p:nvCxnSpPr>
        <p:spPr>
          <a:xfrm>
            <a:off x="7356475" y="5454015"/>
            <a:ext cx="0" cy="349250"/>
          </a:xfrm>
          <a:prstGeom prst="straightConnector1">
            <a:avLst/>
          </a:prstGeom>
          <a:ln w="76200">
            <a:solidFill>
              <a:srgbClr val="D02F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回顾：多个进程</a:t>
            </a:r>
            <a:r>
              <a:rPr lang="zh-CN" altLang="en-US" sz="2000" b="1">
                <a:solidFill>
                  <a:srgbClr val="9C0B15"/>
                </a:solidFill>
              </a:rPr>
              <a:t>打开同一个文件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文件共享</a:t>
            </a:r>
            <a:r>
              <a:rPr lang="en-US" altLang="zh-CN" sz="2000"/>
              <a:t>	</a:t>
            </a:r>
            <a:r>
              <a:rPr lang="zh-CN" altLang="en-US" sz="2000"/>
              <a:t>如果多个进程同时打开一个文件，它们对文件的访问次序是什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么样呢？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提示</a:t>
            </a:r>
            <a:r>
              <a:rPr lang="en-US" altLang="zh-CN" sz="2000"/>
              <a:t>	</a:t>
            </a:r>
            <a:r>
              <a:rPr lang="zh-CN" altLang="en-US" sz="2000"/>
              <a:t>访问分为读和写。可以分析不同的</a:t>
            </a:r>
            <a:r>
              <a:rPr lang="zh-CN" altLang="en-US" sz="2000"/>
              <a:t>先后次序。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观察</a:t>
            </a:r>
            <a:r>
              <a:rPr lang="en-US" altLang="zh-CN" sz="2000"/>
              <a:t>		</a:t>
            </a:r>
            <a:r>
              <a:rPr lang="zh-CN" altLang="en-US" sz="2000"/>
              <a:t>主要的问题出在写上。写会修改文件，和其它操作不能乱</a:t>
            </a:r>
            <a:r>
              <a:rPr lang="zh-CN" altLang="en-US" sz="2000"/>
              <a:t>序。</a:t>
            </a:r>
            <a:endParaRPr lang="zh-CN" altLang="en-US" sz="20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333375" y="2215515"/>
          <a:ext cx="9160510" cy="39312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08355"/>
                <a:gridCol w="1016635"/>
                <a:gridCol w="1089025"/>
                <a:gridCol w="6246495"/>
              </a:tblGrid>
              <a:tr h="5765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</a:rPr>
                        <a:t>类别</a:t>
                      </a:r>
                      <a:endParaRPr lang="zh-CN" altLang="en-US" sz="1800">
                        <a:latin typeface="+mn-ea"/>
                        <a:cs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</a:rPr>
                        <a:t>先</a:t>
                      </a:r>
                      <a:endParaRPr lang="zh-CN" altLang="en-US" sz="1800">
                        <a:latin typeface="+mn-ea"/>
                        <a:cs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</a:rPr>
                        <a:t>后</a:t>
                      </a:r>
                      <a:endParaRPr lang="zh-CN" altLang="en-US" sz="1800">
                        <a:latin typeface="+mn-ea"/>
                        <a:cs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  <a:sym typeface="+mn-ea"/>
                        </a:rPr>
                        <a:t>影响</a:t>
                      </a:r>
                      <a:endParaRPr lang="zh-CN" altLang="en-US" sz="1800">
                        <a:latin typeface="+mn-ea"/>
                        <a:cs typeface="+mn-ea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55880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-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R-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R</a:t>
                      </a:r>
                      <a:endParaRPr lang="en-US" altLang="zh-CN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没影响，文件内容没变，怎么读都是读到一样的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东西。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560070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55880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-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R-W</a:t>
                      </a:r>
                      <a:endParaRPr lang="en-US" altLang="zh-CN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读不到进程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入的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内容。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558165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可以读到进程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入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的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内容。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559435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-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W-W</a:t>
                      </a:r>
                      <a:endParaRPr lang="en-US" altLang="zh-CN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入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的内容可能覆盖进程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写入的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内容。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559435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1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写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入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的内容可能覆盖进程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  <a:sym typeface="+mn-ea"/>
                        </a:rPr>
                        <a:t>写入的内容。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8" name="圆角矩形 27"/>
          <p:cNvSpPr/>
          <p:nvPr>
            <p:custDataLst>
              <p:tags r:id="rId3"/>
            </p:custDataLst>
          </p:nvPr>
        </p:nvSpPr>
        <p:spPr>
          <a:xfrm>
            <a:off x="709930" y="1089660"/>
            <a:ext cx="8744585" cy="5056505"/>
          </a:xfrm>
          <a:prstGeom prst="roundRect">
            <a:avLst>
              <a:gd name="adj" fmla="val 10176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altLang="en-US" sz="2400" b="1">
                <a:sym typeface="+mn-ea"/>
              </a:rPr>
              <a:t>伯恩斯坦(Bernstein)条件</a:t>
            </a:r>
            <a:endParaRPr lang="zh-CN" altLang="en-US" sz="2400" b="1">
              <a:sym typeface="+mn-ea"/>
            </a:endParaRPr>
          </a:p>
          <a:p>
            <a:pPr algn="ctr">
              <a:lnSpc>
                <a:spcPct val="140000"/>
              </a:lnSpc>
              <a:buClrTx/>
              <a:buSzTx/>
              <a:buFontTx/>
            </a:pP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对任意指令流</a:t>
            </a:r>
            <a:r>
              <a:rPr lang="en-US" altLang="zh-CN" sz="2400">
                <a:sym typeface="+mn-ea"/>
              </a:rPr>
              <a:t>S</a:t>
            </a:r>
            <a:r>
              <a:rPr lang="zh-CN" altLang="en-US" sz="2400">
                <a:sym typeface="+mn-ea"/>
              </a:rPr>
              <a:t>，我们使用</a:t>
            </a:r>
            <a:endParaRPr lang="zh-CN" altLang="en-US" sz="2400"/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R(</a:t>
            </a:r>
            <a:r>
              <a:rPr lang="en-US" altLang="zh-CN" sz="2400">
                <a:sym typeface="+mn-ea"/>
              </a:rPr>
              <a:t>S</a:t>
            </a:r>
            <a:r>
              <a:rPr lang="zh-CN" altLang="en-US" sz="2400">
                <a:sym typeface="+mn-ea"/>
              </a:rPr>
              <a:t>)表示其进行读操作的资源的集合，</a:t>
            </a:r>
            <a:endParaRPr lang="zh-CN" altLang="en-US" sz="2400"/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W(</a:t>
            </a:r>
            <a:r>
              <a:rPr lang="en-US" altLang="zh-CN" sz="2400">
                <a:sym typeface="+mn-ea"/>
              </a:rPr>
              <a:t>S</a:t>
            </a:r>
            <a:r>
              <a:rPr lang="zh-CN" altLang="en-US" sz="2400">
                <a:sym typeface="+mn-ea"/>
              </a:rPr>
              <a:t>)表示其进行写操作的资源的集合。</a:t>
            </a:r>
            <a:endParaRPr lang="zh-CN" altLang="en-US" sz="2400">
              <a:sym typeface="+mn-ea"/>
            </a:endParaRPr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endParaRPr lang="zh-CN" altLang="en-US" sz="2400"/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则假设有两个指令流</a:t>
            </a:r>
            <a:r>
              <a:rPr lang="en-US" altLang="zh-CN" sz="2400">
                <a:sym typeface="+mn-ea"/>
              </a:rPr>
              <a:t>S</a:t>
            </a:r>
            <a:r>
              <a:rPr lang="zh-CN" altLang="en-US" sz="2400">
                <a:sym typeface="+mn-ea"/>
              </a:rPr>
              <a:t>1、</a:t>
            </a:r>
            <a:r>
              <a:rPr lang="en-US" altLang="zh-CN" sz="2400">
                <a:sym typeface="+mn-ea"/>
              </a:rPr>
              <a:t>S</a:t>
            </a:r>
            <a:r>
              <a:rPr lang="zh-CN" altLang="en-US" sz="2400">
                <a:sym typeface="+mn-ea"/>
              </a:rPr>
              <a:t>2，</a:t>
            </a:r>
            <a:r>
              <a:rPr lang="zh-CN" altLang="en-US" sz="2400">
                <a:sym typeface="+mn-ea"/>
              </a:rPr>
              <a:t>若</a:t>
            </a:r>
            <a:endParaRPr lang="zh-CN" altLang="en-US" sz="2400">
              <a:sym typeface="+mn-ea"/>
            </a:endParaRPr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 b="1">
                <a:sym typeface="+mn-ea"/>
              </a:rPr>
              <a:t>[R(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1)∩W(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2)]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∪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[R(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2)∩W(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1)]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∪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[W(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1)∩W(</a:t>
            </a:r>
            <a:r>
              <a:rPr lang="en-US" altLang="zh-CN" sz="2400" b="1">
                <a:sym typeface="+mn-ea"/>
              </a:rPr>
              <a:t>S</a:t>
            </a:r>
            <a:r>
              <a:rPr lang="zh-CN" altLang="en-US" sz="2400" b="1">
                <a:sym typeface="+mn-ea"/>
              </a:rPr>
              <a:t>2)]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=</a:t>
            </a:r>
            <a:r>
              <a:rPr lang="en-US" altLang="zh-CN" sz="2400" b="1">
                <a:sym typeface="+mn-ea"/>
              </a:rPr>
              <a:t> </a:t>
            </a:r>
            <a:r>
              <a:rPr lang="zh-CN" altLang="en-US" sz="2400" b="1">
                <a:sym typeface="+mn-ea"/>
              </a:rPr>
              <a:t>Φ</a:t>
            </a:r>
            <a:r>
              <a:rPr lang="zh-CN" altLang="en-US" sz="2400">
                <a:sym typeface="+mn-ea"/>
              </a:rPr>
              <a:t>，</a:t>
            </a:r>
            <a:endParaRPr lang="zh-CN" altLang="en-US" sz="2400">
              <a:sym typeface="+mn-ea"/>
            </a:endParaRPr>
          </a:p>
          <a:p>
            <a:pPr marL="0" lvl="1"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则操作可以并发执行。</a:t>
            </a:r>
            <a:endParaRPr lang="zh-CN" altLang="en-US" sz="2400">
              <a:sym typeface="+mn-ea"/>
            </a:endParaRPr>
          </a:p>
        </p:txBody>
      </p:sp>
    </p:spTree>
    <p:custDataLst>
      <p:tags r:id="rId4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竞合的实现：结合竞争与合作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问题一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上述实现解决了临界区的互斥问题吗？为什么？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解决了这个问题，进入临界区时要么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（1）对方want = 0，或者（2）当前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是对方主动让给自己的turn，对方肯定在等待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上述实现会出现（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）死锁，（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）活锁或者（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）饥饿吗？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（1）不会出现死锁，因为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turn保证了有一方的等待条件总是遭到破坏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）不会出现活锁，因为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双方都在等待时均不放弃自己的进入意图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）不会出现饥饿，因为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turn只代表发生竞争时的优先进入权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33375" y="609600"/>
            <a:ext cx="9256395" cy="3476473"/>
            <a:chOff x="1813" y="2000"/>
            <a:chExt cx="11643" cy="5709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895" cy="5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want[2] = {0};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turn = 0;</a:t>
              </a: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want[0]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turn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while (want[1] == 1 &amp;&amp; turn != 0) {}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④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want[0]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7554" y="2000"/>
              <a:ext cx="5902" cy="5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want[1]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turn = 0;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while (want[0] == 1 &amp;&amp; turn != 1) {}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④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want[1]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  <p:sp>
        <p:nvSpPr>
          <p:cNvPr id="28" name="圆角矩形 27"/>
          <p:cNvSpPr/>
          <p:nvPr>
            <p:custDataLst>
              <p:tags r:id="rId4"/>
            </p:custDataLst>
          </p:nvPr>
        </p:nvSpPr>
        <p:spPr>
          <a:xfrm>
            <a:off x="1802130" y="2861310"/>
            <a:ext cx="6182995" cy="1823085"/>
          </a:xfrm>
          <a:prstGeom prst="roundRect">
            <a:avLst>
              <a:gd name="adj" fmla="val 22675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这个算法叫Peterson算法（Peterson Algorithm），它于1981年由Peterson提出。也称Peterson解决方案（Peterson Solution）。</a:t>
            </a:r>
            <a:endParaRPr lang="zh-CN" altLang="en-US" sz="2400">
              <a:sym typeface="+mn-ea"/>
            </a:endParaRPr>
          </a:p>
        </p:txBody>
      </p:sp>
    </p:spTree>
    <p:custDataLst>
      <p:tags r:id="rId5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软件中断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软中断指令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当几乎所有处理器都提供软件触发中断的指令。在</a:t>
            </a:r>
            <a:r>
              <a:rPr lang="en-US" altLang="zh-CN" sz="2000">
                <a:sym typeface="+mn-ea"/>
              </a:rPr>
              <a:t>8086</a:t>
            </a:r>
            <a:r>
              <a:rPr lang="zh-CN" altLang="en-US" sz="2000">
                <a:sym typeface="+mn-ea"/>
              </a:rPr>
              <a:t>中，</a:t>
            </a:r>
            <a:r>
              <a:rPr lang="en-US" altLang="zh-CN" sz="2000">
                <a:sym typeface="+mn-ea"/>
              </a:rPr>
              <a:t>INT		</a:t>
            </a:r>
            <a:r>
              <a:rPr lang="zh-CN" altLang="en-US" sz="2000">
                <a:sym typeface="+mn-ea"/>
              </a:rPr>
              <a:t>指令可触发任何一个中断，而</a:t>
            </a:r>
            <a:r>
              <a:rPr lang="en-US" altLang="zh-CN" sz="2000">
                <a:sym typeface="+mn-ea"/>
              </a:rPr>
              <a:t>INTO</a:t>
            </a:r>
            <a:r>
              <a:rPr lang="zh-CN" altLang="en-US" sz="2000">
                <a:sym typeface="+mn-ea"/>
              </a:rPr>
              <a:t>则在</a:t>
            </a:r>
            <a:r>
              <a:rPr lang="en-US" altLang="zh-CN" sz="2000">
                <a:sym typeface="+mn-ea"/>
              </a:rPr>
              <a:t>OF</a:t>
            </a:r>
            <a:r>
              <a:rPr lang="zh-CN" altLang="en-US" sz="2000">
                <a:sym typeface="+mn-ea"/>
              </a:rPr>
              <a:t>置位时触发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号中断。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部分指令在特殊情况下也会引发中断，如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除0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异常捕获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当程序中的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指令执行发生错误</a:t>
            </a:r>
            <a:r>
              <a:rPr lang="zh-CN" altLang="en-US" sz="2000">
                <a:sym typeface="+mn-ea"/>
              </a:rPr>
              <a:t>，就会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抛出异常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异常会被同步		捕获</a:t>
            </a:r>
            <a:r>
              <a:rPr lang="zh-CN" altLang="en-US" sz="2000">
                <a:sym typeface="+mn-ea"/>
              </a:rPr>
              <a:t>（和通常的中断与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异步不同）：引起异常的指令并不会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被执行，压栈的</a:t>
            </a:r>
            <a:r>
              <a:rPr lang="en-US" altLang="zh-CN" sz="2000">
                <a:sym typeface="+mn-ea"/>
              </a:rPr>
              <a:t>IP</a:t>
            </a:r>
            <a:r>
              <a:rPr lang="zh-CN" altLang="en-US" sz="2000">
                <a:sym typeface="+mn-ea"/>
              </a:rPr>
              <a:t>等于该异常指令的地址，并且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要先跳转到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异常处理程序处执行完，再回来试图重新执行该指令（因为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产		生异常的条件可能已被解除</a:t>
            </a:r>
            <a:r>
              <a:rPr lang="zh-CN" altLang="en-US" sz="2000">
                <a:sym typeface="+mn-ea"/>
              </a:rPr>
              <a:t>）。</a:t>
            </a:r>
            <a:r>
              <a:rPr lang="en-US" altLang="zh-CN" sz="2000">
                <a:sym typeface="+mn-ea"/>
              </a:rPr>
              <a:t>8086</a:t>
            </a:r>
            <a:r>
              <a:rPr lang="zh-CN" altLang="en-US" sz="2000">
                <a:sym typeface="+mn-ea"/>
              </a:rPr>
              <a:t>只有一个异常，就是除</a:t>
            </a:r>
            <a:r>
              <a:rPr lang="en-US" altLang="zh-CN" sz="2000">
                <a:sym typeface="+mn-ea"/>
              </a:rPr>
              <a:t>0</a:t>
            </a:r>
            <a:r>
              <a:rPr lang="zh-CN" altLang="en-US" sz="2000">
                <a:sym typeface="+mn-ea"/>
              </a:rPr>
              <a:t>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常，它的中断号为</a:t>
            </a:r>
            <a:r>
              <a:rPr lang="en-US" altLang="zh-CN" sz="2000">
                <a:sym typeface="+mn-ea"/>
              </a:rPr>
              <a:t>0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陷阱设置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除了设置</a:t>
            </a:r>
            <a:r>
              <a:rPr lang="en-US" altLang="zh-CN" sz="2000">
                <a:sym typeface="+mn-ea"/>
              </a:rPr>
              <a:t>TF</a:t>
            </a:r>
            <a:r>
              <a:rPr lang="zh-CN" altLang="en-US" sz="2000">
                <a:sym typeface="+mn-ea"/>
              </a:rPr>
              <a:t>之外，程序单步调试的一个重要手段就是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将断点位置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换成INT 3</a:t>
            </a:r>
            <a:r>
              <a:rPr lang="zh-CN" altLang="en-US" sz="2000">
                <a:sym typeface="+mn-ea"/>
              </a:rPr>
              <a:t>（该指令有特殊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单字节编码CC</a:t>
            </a:r>
            <a:r>
              <a:rPr lang="zh-CN" altLang="en-US" sz="2000">
                <a:sym typeface="+mn-ea"/>
              </a:rPr>
              <a:t>，而非常规的</a:t>
            </a:r>
            <a:r>
              <a:rPr lang="en-US" altLang="zh-CN" sz="2000">
                <a:sym typeface="+mn-ea"/>
              </a:rPr>
              <a:t>CD 03</a:t>
            </a:r>
            <a:r>
              <a:rPr lang="zh-CN" altLang="en-US" sz="2000">
                <a:sym typeface="+mn-ea"/>
              </a:rPr>
              <a:t>）。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这样，运行到此处便会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触发3号中断，使调试器捕获该断点</a:t>
            </a:r>
            <a:r>
              <a:rPr lang="zh-CN" altLang="en-US" sz="2000">
                <a:sym typeface="+mn-ea"/>
              </a:rPr>
              <a:t>。此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类</a:t>
            </a:r>
            <a:r>
              <a:rPr lang="zh-CN" altLang="en-US" sz="2000">
                <a:sym typeface="+mn-ea"/>
              </a:rPr>
              <a:t>用法又叫做陷阱；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系统调用是陷阱的一种特殊情况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系统调用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DOS</a:t>
            </a:r>
            <a:r>
              <a:rPr lang="zh-CN" altLang="en-US" sz="2000">
                <a:sym typeface="+mn-ea"/>
              </a:rPr>
              <a:t>常用</a:t>
            </a:r>
            <a:r>
              <a:rPr lang="en-US" altLang="zh-CN" sz="2000">
                <a:sym typeface="+mn-ea"/>
              </a:rPr>
              <a:t>INT 21H</a:t>
            </a:r>
            <a:r>
              <a:rPr lang="zh-CN" altLang="en-US" sz="2000">
                <a:sym typeface="+mn-ea"/>
              </a:rPr>
              <a:t>，而</a:t>
            </a:r>
            <a:r>
              <a:rPr lang="en-US" altLang="zh-CN" sz="2000">
                <a:sym typeface="+mn-ea"/>
              </a:rPr>
              <a:t>Linux</a:t>
            </a:r>
            <a:r>
              <a:rPr lang="zh-CN" altLang="en-US" sz="2000">
                <a:sym typeface="+mn-ea"/>
              </a:rPr>
              <a:t>等现代操作系统使用</a:t>
            </a:r>
            <a:r>
              <a:rPr lang="en-US" altLang="zh-CN" sz="2000">
                <a:sym typeface="+mn-ea"/>
              </a:rPr>
              <a:t>INT 80H</a:t>
            </a:r>
            <a:r>
              <a:rPr lang="zh-CN" altLang="en-US" sz="2000">
                <a:sym typeface="+mn-ea"/>
              </a:rPr>
              <a:t>。最新的</a:t>
            </a:r>
            <a:r>
              <a:rPr lang="en-US" altLang="zh-CN" sz="2000">
                <a:sym typeface="+mn-ea"/>
              </a:rPr>
              <a:t>		AMD64</a:t>
            </a:r>
            <a:r>
              <a:rPr lang="zh-CN" altLang="en-US" sz="2000">
                <a:sym typeface="+mn-ea"/>
              </a:rPr>
              <a:t>架构甚至具备专用的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syscall/sysret（或sysenter/sysexit）</a:t>
            </a:r>
            <a:r>
              <a:rPr lang="zh-CN" altLang="en-US" sz="2000">
                <a:sym typeface="+mn-ea"/>
              </a:rPr>
              <a:t>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加速调用过程。进行系统调用时，还会从用户态切换到内核态。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</p:txBody>
      </p:sp>
      <p:sp>
        <p:nvSpPr>
          <p:cNvPr id="2" name="右箭头标注 1"/>
          <p:cNvSpPr/>
          <p:nvPr/>
        </p:nvSpPr>
        <p:spPr>
          <a:xfrm>
            <a:off x="412115" y="4521200"/>
            <a:ext cx="1825625" cy="114046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5756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为何要给</a:t>
            </a:r>
            <a:r>
              <a:rPr lang="en-US" altLang="zh-CN"/>
              <a:t>INT3</a:t>
            </a:r>
            <a:r>
              <a:rPr lang="zh-CN" altLang="en-US"/>
              <a:t>分配特殊的单字节编码</a:t>
            </a:r>
            <a:r>
              <a:rPr lang="en-US" altLang="zh-CN"/>
              <a:t>?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互斥锁：自旋锁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互斥锁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一种用以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控制临界区访问的互斥访问原语</a:t>
            </a:r>
            <a:r>
              <a:rPr lang="zh-CN" altLang="en-US" sz="2000">
                <a:sym typeface="+mn-ea"/>
              </a:rPr>
              <a:t>，分为加锁和解锁两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Lock/M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utex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个原子操作。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进入临界区先加锁，退出临界区后解锁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加锁操作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检查条件并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在满足时获取锁的拥有权</a:t>
            </a:r>
            <a:r>
              <a:rPr lang="zh-CN" altLang="en-US" sz="2000">
                <a:sym typeface="+mn-ea"/>
              </a:rPr>
              <a:t>。如果在这个过程中指令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Lock/Take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流做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忙等待（Busy Wait）</a:t>
            </a:r>
            <a:r>
              <a:rPr lang="zh-CN" altLang="en-US" sz="2000">
                <a:sym typeface="+mn-ea"/>
              </a:rPr>
              <a:t>，也即循环检测锁的条件，好像一个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高速旋转的陀螺</a:t>
            </a:r>
            <a:r>
              <a:rPr lang="zh-CN" altLang="en-US" sz="2000">
                <a:sym typeface="+mn-ea"/>
              </a:rPr>
              <a:t>，此时称之为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自旋锁（Spin Lock）</a:t>
            </a:r>
            <a:r>
              <a:rPr lang="zh-CN" altLang="en-US" sz="2000">
                <a:sym typeface="+mn-ea"/>
              </a:rPr>
              <a:t>。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解锁操作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释放锁的拥有权</a:t>
            </a:r>
            <a:r>
              <a:rPr lang="zh-CN" altLang="en-US" sz="2000">
                <a:sym typeface="+mn-ea"/>
              </a:rPr>
              <a:t>。在此之后，指令流不再拥有临界区的访问权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Unlock/Release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限。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好自旋锁的三个标准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互斥访问	Mutual Exclusion（忙则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等待）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	</a:t>
            </a:r>
            <a:r>
              <a:rPr lang="zh-CN" altLang="en-US" sz="2000">
                <a:sym typeface="+mn-ea"/>
              </a:rPr>
              <a:t>临界区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保证互斥</a:t>
            </a:r>
            <a:r>
              <a:rPr lang="zh-CN" altLang="en-US" sz="2000">
                <a:sym typeface="+mn-ea"/>
              </a:rPr>
              <a:t>，任何时候只有一个指令流。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全局进展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Global Progress（空闲让进）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	</a:t>
            </a:r>
            <a:r>
              <a:rPr lang="zh-CN" altLang="en-US" sz="2000">
                <a:sym typeface="+mn-ea"/>
              </a:rPr>
              <a:t>如果目前临界区没有占用，则在有指令流请求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>
                <a:sym typeface="+mn-ea"/>
              </a:rPr>
              <a:t>时应当满足它，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不会陷入全局死锁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局部进展（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*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）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Local Progress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（有限等待，Bounded Waiting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		</a:t>
            </a:r>
            <a:r>
              <a:rPr lang="zh-CN" altLang="en-US" sz="2000">
                <a:sym typeface="+mn-ea"/>
              </a:rPr>
              <a:t>任何一个指令流的等待时间都是有上界的，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				会陷入局部或全局活锁</a:t>
            </a:r>
            <a:r>
              <a:rPr lang="zh-CN" altLang="en-US" sz="2000">
                <a:sym typeface="+mn-ea"/>
              </a:rPr>
              <a:t>。上界一般是</a:t>
            </a:r>
            <a:r>
              <a:rPr lang="en-US" altLang="zh-CN" sz="2000">
                <a:sym typeface="+mn-ea"/>
              </a:rPr>
              <a:t>O(n)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关中断（或锁调度器）实现自旋锁：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CLI/STI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解决方案一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封禁调度器的一个最简单办法就是关中断。一旦关中断，时钟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中断就无法发生（此时若时钟中断到来，需要等待开中断后才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发生），自然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无法进行指令流或线程切换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处理器都有开关中断指令，为何这种方法仅在那些针对无</a:t>
            </a:r>
            <a:r>
              <a:rPr lang="zh-CN" altLang="en-US" sz="2000">
                <a:sym typeface="+mn-ea"/>
              </a:rPr>
              <a:t>内核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模式的CPU的操作系统上（如FreeRTOS、RT-Thread）广泛使用？</a:t>
            </a:r>
            <a:endParaRPr lang="zh-CN" altLang="en-US" sz="2000"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197610" y="1796415"/>
            <a:ext cx="7584440" cy="4092575"/>
            <a:chOff x="1813" y="2000"/>
            <a:chExt cx="11643" cy="6721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545" cy="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enter = 0;</a:t>
              </a: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(1) {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CLI();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if (enter == 0) {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	enter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	break; 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④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STI(); 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⑥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7979" y="2000"/>
              <a:ext cx="5477" cy="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(1)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{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CLI();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if (enter == 0) {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	enter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	break; 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④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STI();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⑥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  <p:sp>
        <p:nvSpPr>
          <p:cNvPr id="28" name="圆角矩形 27"/>
          <p:cNvSpPr/>
          <p:nvPr>
            <p:custDataLst>
              <p:tags r:id="rId4"/>
            </p:custDataLst>
          </p:nvPr>
        </p:nvSpPr>
        <p:spPr>
          <a:xfrm>
            <a:off x="1802130" y="1551940"/>
            <a:ext cx="6182995" cy="3753485"/>
          </a:xfrm>
          <a:prstGeom prst="roundRect">
            <a:avLst>
              <a:gd name="adj" fmla="val 13990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该算法要</a:t>
            </a:r>
            <a:r>
              <a:rPr lang="zh-CN" altLang="en-US" sz="2400" b="1">
                <a:sym typeface="+mn-ea"/>
              </a:rPr>
              <a:t>赋予所有指令流直接开关中断的权限</a:t>
            </a:r>
            <a:r>
              <a:rPr lang="zh-CN" altLang="en-US" sz="2400">
                <a:sym typeface="+mn-ea"/>
              </a:rPr>
              <a:t>。一旦有恶意指令流，它关中断后不再开启，就可以得到</a:t>
            </a:r>
            <a:r>
              <a:rPr lang="en-US" altLang="zh-CN" sz="2400">
                <a:sym typeface="+mn-ea"/>
              </a:rPr>
              <a:t>100% CPU</a:t>
            </a:r>
            <a:r>
              <a:rPr lang="zh-CN" altLang="en-US" sz="2400">
                <a:sym typeface="+mn-ea"/>
              </a:rPr>
              <a:t>，可以</a:t>
            </a:r>
            <a:r>
              <a:rPr lang="zh-CN" altLang="en-US" sz="2400" b="1">
                <a:sym typeface="+mn-ea"/>
              </a:rPr>
              <a:t>轻易破坏线程间的时间隔离</a:t>
            </a:r>
            <a:r>
              <a:rPr lang="zh-CN" altLang="en-US" sz="2400">
                <a:sym typeface="+mn-ea"/>
              </a:rPr>
              <a:t>。出于</a:t>
            </a:r>
            <a:r>
              <a:rPr lang="zh-CN" altLang="en-US" sz="2400" b="1">
                <a:sym typeface="+mn-ea"/>
              </a:rPr>
              <a:t>信息安全</a:t>
            </a:r>
            <a:r>
              <a:rPr lang="zh-CN" altLang="en-US" sz="2400">
                <a:sym typeface="+mn-ea"/>
              </a:rPr>
              <a:t>原因，我们不能粗暴地这样做。当然，如果操作系统本身就不是信息安全的（也即</a:t>
            </a:r>
            <a:r>
              <a:rPr lang="zh-CN" altLang="en-US" sz="2400" b="1">
                <a:sym typeface="+mn-ea"/>
              </a:rPr>
              <a:t>不支持进程</a:t>
            </a:r>
            <a:r>
              <a:rPr lang="zh-CN" altLang="en-US" sz="2400">
                <a:sym typeface="+mn-ea"/>
              </a:rPr>
              <a:t>），那就没有这个顾虑了。</a:t>
            </a:r>
            <a:endParaRPr lang="zh-CN" altLang="en-US" sz="2400"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26845" y="5445125"/>
            <a:ext cx="3013075" cy="11493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041900" y="5537200"/>
            <a:ext cx="3597275" cy="1057910"/>
          </a:xfrm>
          <a:prstGeom prst="rect">
            <a:avLst/>
          </a:prstGeom>
        </p:spPr>
      </p:pic>
    </p:spTree>
    <p:custDataLst>
      <p:tags r:id="rId9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原子指令实现自旋锁：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SWAP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/XCHG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（1）</a:t>
            </a:r>
            <a:r>
              <a:rPr lang="zh-CN" altLang="en-US" sz="2000">
                <a:sym typeface="+mn-ea"/>
              </a:rPr>
              <a:t>该程序如何能保持互斥？它要如</a:t>
            </a:r>
            <a:r>
              <a:rPr lang="zh-CN" altLang="en-US" sz="2000">
                <a:sym typeface="+mn-ea"/>
              </a:rPr>
              <a:t>何推广到多指令流的状况？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（2）它会死锁吗？会活锁吗？</a:t>
            </a:r>
            <a:r>
              <a:rPr lang="zh-CN" altLang="en-US" sz="2000">
                <a:sym typeface="+mn-ea"/>
              </a:rPr>
              <a:t>效率如何？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）它能保证公平进入吗？</a:t>
            </a:r>
            <a:endParaRPr lang="zh-CN" altLang="en-US" sz="2000"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7690" y="840740"/>
            <a:ext cx="8814435" cy="4707740"/>
            <a:chOff x="1813" y="2000"/>
            <a:chExt cx="11643" cy="7731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7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enter = 0;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current[2];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current[0]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do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{	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swap(&amp;current[0], &amp;enter);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current[0]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== 1);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⑥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7788" y="2000"/>
              <a:ext cx="5668" cy="7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br>
                <a:rPr lang="zh-CN" altLang="en-US" sz="2000" b="1">
                  <a:solidFill>
                    <a:schemeClr val="accent2"/>
                  </a:solidFill>
                  <a:sym typeface="+mn-ea"/>
                </a:rPr>
              </a:b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current[1] = 1;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do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{	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	swap(&amp;current[1], &amp;enter);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(current[1] == 1);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⑤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⑥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2997835" y="840740"/>
            <a:ext cx="379285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b="1" dirty="0">
                <a:solidFill>
                  <a:srgbClr val="9C0B15"/>
                </a:solidFill>
                <a:sym typeface="+mn-ea"/>
              </a:rPr>
              <a:t>void swap(int* addr1, int* addr2)</a:t>
            </a:r>
            <a:endParaRPr lang="en-US" altLang="zh-CN" sz="2000" b="1" dirty="0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5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原子指令实现自旋锁：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TAS/BTS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（1）</a:t>
            </a:r>
            <a:r>
              <a:rPr lang="zh-CN" altLang="en-US" sz="2000">
                <a:sym typeface="+mn-ea"/>
              </a:rPr>
              <a:t>该程序如何能保持互斥？它要如</a:t>
            </a:r>
            <a:r>
              <a:rPr lang="zh-CN" altLang="en-US" sz="2000">
                <a:sym typeface="+mn-ea"/>
              </a:rPr>
              <a:t>何推广到多指令流的状况？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（2）它会死锁吗？会活锁吗？</a:t>
            </a:r>
            <a:r>
              <a:rPr lang="zh-CN" altLang="en-US" sz="2000">
                <a:sym typeface="+mn-ea"/>
              </a:rPr>
              <a:t>效率如何？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）它能保证公平进入吗？</a:t>
            </a:r>
            <a:endParaRPr lang="zh-CN" altLang="en-US" sz="2000"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7690" y="840740"/>
            <a:ext cx="8814435" cy="2861424"/>
            <a:chOff x="1813" y="2000"/>
            <a:chExt cx="11643" cy="4699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enter = 0;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bts(&amp;enter)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== 1) {}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8031" y="2000"/>
              <a:ext cx="5425" cy="4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br>
                <a:rPr lang="zh-CN" altLang="en-US" sz="2000" b="1">
                  <a:solidFill>
                    <a:schemeClr val="accent2"/>
                  </a:solidFill>
                  <a:sym typeface="+mn-ea"/>
                </a:rPr>
              </a:b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while (bts(&amp;enter) == 1) {}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891915" y="840740"/>
            <a:ext cx="200469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b="1" dirty="0">
                <a:solidFill>
                  <a:srgbClr val="9C0B15"/>
                </a:solidFill>
                <a:sym typeface="+mn-ea"/>
              </a:rPr>
              <a:t>int bts(int* addr)</a:t>
            </a:r>
            <a:endParaRPr lang="en-US" altLang="zh-CN" sz="2000" b="1" dirty="0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5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原子指令实现自旋锁：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CMPXCHG/CAS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（1）</a:t>
            </a:r>
            <a:r>
              <a:rPr lang="zh-CN" altLang="en-US" sz="2000">
                <a:sym typeface="+mn-ea"/>
              </a:rPr>
              <a:t>该程序如何能保持互斥？它要如</a:t>
            </a:r>
            <a:r>
              <a:rPr lang="zh-CN" altLang="en-US" sz="2000">
                <a:sym typeface="+mn-ea"/>
              </a:rPr>
              <a:t>何推广到多指令流的状况？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（2）它会死锁吗？会活锁吗？</a:t>
            </a:r>
            <a:r>
              <a:rPr lang="zh-CN" altLang="en-US" sz="2000">
                <a:sym typeface="+mn-ea"/>
              </a:rPr>
              <a:t>效率如何？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）它能保证公平进入吗？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）上述一切基于硬件原子指令的自旋锁和软件算法实现的自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旋锁相比有什么</a:t>
            </a:r>
            <a:r>
              <a:rPr lang="zh-CN" altLang="en-US" sz="2000">
                <a:sym typeface="+mn-ea"/>
              </a:rPr>
              <a:t>缺点？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）上述两种自旋锁（或者说一切自旋锁）有一个最大的缺点，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它是</a:t>
            </a:r>
            <a:r>
              <a:rPr lang="zh-CN" altLang="en-US" sz="2000">
                <a:sym typeface="+mn-ea"/>
              </a:rPr>
              <a:t>什么？</a:t>
            </a:r>
            <a:endParaRPr lang="zh-CN" altLang="en-US" sz="2000"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7690" y="840740"/>
            <a:ext cx="8814435" cy="2861424"/>
            <a:chOff x="1813" y="2000"/>
            <a:chExt cx="11643" cy="4699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enter = 0;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(cmpxchg(0, 1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, &amp;enter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)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== 1) {}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7720" y="2000"/>
              <a:ext cx="5736" cy="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S1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br>
                <a:rPr lang="zh-CN" altLang="en-US" sz="2000" b="1">
                  <a:solidFill>
                    <a:schemeClr val="accent2"/>
                  </a:solidFill>
                  <a:sym typeface="+mn-ea"/>
                </a:rPr>
              </a:b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①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 while (cmpxchg(0, 1,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&amp;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enter) == 1) {}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②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rgbClr val="D02F35"/>
                  </a:solidFill>
                  <a:sym typeface="+mn-ea"/>
                </a:rPr>
                <a:t>访问临界资源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zh-CN" altLang="en-US" sz="2000" b="1">
                  <a:solidFill>
                    <a:srgbClr val="00B0F0"/>
                  </a:solidFill>
                  <a:sym typeface="+mn-ea"/>
                </a:rPr>
                <a:t>③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 enter = 0;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2755900" y="840740"/>
            <a:ext cx="427672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b="1" dirty="0">
                <a:solidFill>
                  <a:srgbClr val="9C0B15"/>
                </a:solidFill>
                <a:sym typeface="+mn-ea"/>
              </a:rPr>
              <a:t>int cmpxchg(int old, int new, int* addr)</a:t>
            </a:r>
            <a:endParaRPr lang="en-US" altLang="zh-CN" sz="2000" b="1" dirty="0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4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阻塞锁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自旋的缺点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对于自旋锁，在不能获得锁时会频繁检查条件。这（1）无谓地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浪费了CPU，（2）造成内存总线压力（尤其是多核系统），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（3）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在指令流对线程多对一模型中是无法使用的（为什么？）</a:t>
            </a:r>
            <a:r>
              <a:rPr lang="zh-CN" altLang="en-US" sz="2000">
                <a:sym typeface="+mn-ea"/>
              </a:rPr>
              <a:t>，（</a:t>
            </a:r>
            <a:r>
              <a:rPr lang="en-US" altLang="zh-CN" sz="2000">
                <a:sym typeface="+mn-ea"/>
              </a:rPr>
              <a:t>4</a:t>
            </a:r>
            <a:r>
              <a:rPr lang="zh-CN" altLang="en-US" sz="2000">
                <a:sym typeface="+mn-ea"/>
              </a:rPr>
              <a:t>）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此外由硬件原子指令实现的锁还无法确保</a:t>
            </a:r>
            <a:r>
              <a:rPr lang="zh-CN" altLang="en-US" sz="2000">
                <a:sym typeface="+mn-ea"/>
              </a:rPr>
              <a:t>公平性。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阻塞锁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为了克服自旋锁的弱点，我们需要引入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阻塞锁</a:t>
            </a:r>
            <a:r>
              <a:rPr lang="zh-CN" altLang="en-US" sz="2000">
                <a:sym typeface="+mn-ea"/>
              </a:rPr>
              <a:t>。阻塞锁与自旋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锁的区别只有一个，就是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当指令流无法获得锁时就停止执行，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并等待锁的释放</a:t>
            </a:r>
            <a:r>
              <a:rPr lang="zh-CN" altLang="en-US" sz="2000">
                <a:sym typeface="+mn-ea"/>
              </a:rPr>
              <a:t>。阻塞锁中还可以实现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等待队列</a:t>
            </a:r>
            <a:r>
              <a:rPr lang="zh-CN" altLang="en-US" sz="2000">
                <a:sym typeface="+mn-ea"/>
              </a:rPr>
              <a:t>，指令流按照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先来后到的顺序阻塞在等待队列中。一旦锁的占用者释放，我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们就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从队列的头部</a:t>
            </a:r>
            <a:r>
              <a:rPr lang="zh-CN" altLang="en-US" sz="2000">
                <a:sym typeface="+mn-ea"/>
              </a:rPr>
              <a:t>唤醒一个指令流，从而实现公平性。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阻塞锁的实现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阻塞锁可以在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线程级别（内核空间）</a:t>
            </a:r>
            <a:r>
              <a:rPr lang="zh-CN" altLang="en-US" sz="2000">
                <a:sym typeface="+mn-ea"/>
              </a:rPr>
              <a:t>实现，也可以在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指令流级		别（用户空间）</a:t>
            </a:r>
            <a:r>
              <a:rPr lang="zh-CN" altLang="en-US" sz="2000">
                <a:sym typeface="+mn-ea"/>
              </a:rPr>
              <a:t>实现。如果是前者，线程上的任何指令流阻塞，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线程都陷入内核并阻塞；如果是后者，则整个线程上的所有指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令流都阻塞，线程才阻塞。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作为操作系统的编写者，我们自然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关心前者而非后者，因为前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者是运行时库提供的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好阻塞锁的标准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在好自旋锁的标准上增加一条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“让权等待”，也即无法获得锁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时应立即释放处理机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管程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管程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语言级或库级别的构造</a:t>
            </a:r>
            <a:r>
              <a:rPr lang="zh-CN" altLang="en-US" sz="2000">
                <a:sym typeface="+mn-ea"/>
              </a:rPr>
              <a:t>，该构造通过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将互斥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（或同步）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机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Monitor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制）与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临界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资源操作封装在一起</a:t>
            </a:r>
            <a:r>
              <a:rPr lang="zh-CN" altLang="en-US" sz="2000">
                <a:sym typeface="+mn-ea"/>
              </a:rPr>
              <a:t>并作为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对资源的唯一接口</a:t>
            </a:r>
            <a:r>
              <a:rPr lang="zh-CN" altLang="en-US" sz="2000">
                <a:sym typeface="+mn-ea"/>
              </a:rPr>
              <a:t>导出，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保证了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任何程序都通过该接口访问临界资源</a:t>
            </a:r>
            <a:r>
              <a:rPr lang="zh-CN" altLang="en-US" sz="2000">
                <a:sym typeface="+mn-ea"/>
              </a:rPr>
              <a:t>，进而保证了资源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的互斥。</a:t>
            </a:r>
            <a:endParaRPr lang="zh-CN" altLang="en-US" sz="2000" b="1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管程看起来就像一个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对象</a:t>
            </a:r>
            <a:r>
              <a:rPr lang="zh-CN" altLang="en-US" sz="2000">
                <a:sym typeface="+mn-ea"/>
              </a:rPr>
              <a:t>，该对象的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各个成员函数</a:t>
            </a:r>
            <a:r>
              <a:rPr lang="zh-CN" altLang="en-US" sz="2000">
                <a:sym typeface="+mn-ea"/>
              </a:rPr>
              <a:t>均封装了加		锁、访问资源、解锁三个过程。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管程的特点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互斥性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管程内的临界区被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互斥原语</a:t>
            </a:r>
            <a:r>
              <a:rPr lang="zh-CN" altLang="en-US" sz="2000">
                <a:sym typeface="+mn-ea"/>
              </a:rPr>
              <a:t>（如锁等）保护，只能由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			个</a:t>
            </a:r>
            <a:r>
              <a:rPr lang="zh-CN" altLang="en-US" sz="2000">
                <a:sym typeface="+mn-ea"/>
              </a:rPr>
              <a:t>（或某个有限数量的）指令流进入并执行。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模块化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管程是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可单独编译的程序的基本单元</a:t>
            </a:r>
            <a:r>
              <a:rPr lang="zh-CN" altLang="en-US" sz="2000">
                <a:sym typeface="+mn-ea"/>
              </a:rPr>
              <a:t>，一般写在一个单			独的源文件内。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封装性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管程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封装了对原始临界资源的一切操作</a:t>
            </a:r>
            <a:r>
              <a:rPr lang="zh-CN" altLang="en-US" sz="2000">
                <a:sym typeface="+mn-ea"/>
              </a:rPr>
              <a:t>，不向外界暴露			任何接口。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管程内的任何数据只能通过管程的接口访问，			同时管程代码也只访问管程内部的数据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抽象性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管程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抽象掉了原始临界资源的细节属性</a:t>
            </a:r>
            <a:r>
              <a:rPr lang="zh-CN" altLang="en-US" sz="2000">
                <a:sym typeface="+mn-ea"/>
              </a:rPr>
              <a:t>，仅保留了其高			层次的功能接口。</a:t>
            </a:r>
            <a:endParaRPr lang="en-US" altLang="zh-CN" sz="200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条件变量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条件变量	Condition Variable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一种同步原语，可以使指令流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阻塞并等待，直到某个条件发生</a:t>
            </a:r>
            <a:r>
              <a:rPr lang="zh-CN" altLang="en-US" sz="2000" dirty="0">
                <a:sym typeface="+mn-ea"/>
              </a:rPr>
              <a:t>。它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总是	与一个锁配合使用</a:t>
            </a:r>
            <a:r>
              <a:rPr lang="zh-CN" altLang="en-US" sz="2000" dirty="0">
                <a:sym typeface="+mn-ea"/>
              </a:rPr>
              <a:t>：如果条件不满足，则指令流自动释放锁并加入等待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队列；而当条件满足时，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等待队列头部的指令流将被唤醒</a:t>
            </a:r>
            <a:r>
              <a:rPr lang="zh-CN" altLang="en-US" sz="2000" dirty="0">
                <a:sym typeface="+mn-ea"/>
              </a:rPr>
              <a:t>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自动恢复对	锁的持有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阻塞（并入队）	Wait（and Queue）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当条件不满足时调用的原子操作。需要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传入当前指令流所持有的锁</a:t>
            </a:r>
            <a:r>
              <a:rPr lang="zh-CN" altLang="en-US" sz="2000" dirty="0">
                <a:sym typeface="+mn-ea"/>
              </a:rPr>
              <a:t>；当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前指令流将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阻塞，将自己加入等待队列，并等待唤醒</a:t>
            </a:r>
            <a:r>
              <a:rPr lang="zh-CN" altLang="en-US" sz="2000" dirty="0">
                <a:sym typeface="+mn-ea"/>
              </a:rPr>
              <a:t>。这个操作总是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释	放当前指令流持有的锁</a:t>
            </a:r>
            <a:r>
              <a:rPr lang="zh-CN" altLang="en-US" sz="2000" dirty="0">
                <a:sym typeface="+mn-ea"/>
              </a:rPr>
              <a:t>，令其它指令流获得进入临界区的机会。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唤醒（并出队）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Signal/Wakeup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and Dequeue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当判断条件可能满足时使用的原子操作。它将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从等待队列头部唤醒一个	指令流</a:t>
            </a:r>
            <a:r>
              <a:rPr lang="zh-CN" altLang="en-US" sz="2000" dirty="0">
                <a:sym typeface="+mn-ea"/>
              </a:rPr>
              <a:t>，并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使被唤醒的指令流重新获得锁</a:t>
            </a:r>
            <a:r>
              <a:rPr lang="zh-CN" altLang="en-US" sz="2000" dirty="0">
                <a:sym typeface="+mn-ea"/>
              </a:rPr>
              <a:t>。</a:t>
            </a:r>
            <a:r>
              <a:rPr lang="zh-CN" sz="2000" dirty="0">
                <a:sym typeface="+mn-ea"/>
              </a:rPr>
              <a:t>如果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当前没有指令流在等待	（也即等待队列为空），此次唤醒将丢失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唤醒全部	Signal/Wakeup All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唤醒等待队列中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所有的指令流</a:t>
            </a:r>
            <a:r>
              <a:rPr lang="zh-CN" altLang="en-US" sz="2000" dirty="0">
                <a:sym typeface="+mn-ea"/>
              </a:rPr>
              <a:t>，并使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其中随机一个获得锁</a:t>
            </a:r>
            <a:r>
              <a:rPr lang="zh-CN" altLang="en-US" sz="2000" dirty="0">
                <a:sym typeface="+mn-ea"/>
              </a:rPr>
              <a:t>。其它的无法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获得锁的指令流继续因为得不到锁而阻塞。</a:t>
            </a:r>
            <a:endParaRPr lang="en-US" altLang="zh-CN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6160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条件变量：哲学家就餐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b="1" dirty="0">
              <a:solidFill>
                <a:srgbClr val="9C0B15"/>
              </a:solidFill>
              <a:sym typeface="+mn-ea"/>
            </a:endParaRPr>
          </a:p>
          <a:p>
            <a:pPr>
              <a:buClrTx/>
              <a:buSzTx/>
              <a:buFontTx/>
            </a:pPr>
            <a:r>
              <a:rPr lang="zh-CN" altLang="en-US" sz="2000" b="1" dirty="0">
                <a:solidFill>
                  <a:srgbClr val="9C0B15"/>
                </a:solidFill>
                <a:sym typeface="+mn-ea"/>
              </a:rPr>
              <a:t>惊群效应</a:t>
            </a:r>
            <a:r>
              <a:rPr lang="en-US" altLang="zh-CN" sz="2000" b="1" dirty="0">
                <a:solidFill>
                  <a:srgbClr val="9C0B15"/>
                </a:solidFill>
                <a:sym typeface="+mn-ea"/>
              </a:rPr>
              <a:t>	Thundering Herd</a:t>
            </a:r>
            <a:endParaRPr lang="en-US" altLang="zh-CN" sz="2000" b="1" dirty="0">
              <a:solidFill>
                <a:srgbClr val="9C0B15"/>
              </a:solidFill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当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多个指令流（尤指并发情况下的线程）的阻塞被同时解除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导致其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同时被唤醒、系统负载瞬时极大升高</a:t>
            </a:r>
            <a:r>
              <a:rPr lang="zh-CN" altLang="en-US" sz="2000">
                <a:sym typeface="+mn-ea"/>
              </a:rPr>
              <a:t>的情况，可能导致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短暂失去响应</a:t>
            </a:r>
            <a:r>
              <a:rPr lang="zh-CN" altLang="en-US" sz="2000">
                <a:sym typeface="+mn-ea"/>
              </a:rPr>
              <a:t>。俗称</a:t>
            </a:r>
            <a:r>
              <a:rPr lang="zh-CN" altLang="en-US" sz="2000" b="1">
                <a:sym typeface="+mn-ea"/>
              </a:rPr>
              <a:t>炸窝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这种效应在服务质量（</a:t>
            </a:r>
            <a:r>
              <a:rPr lang="en-US" altLang="zh-CN" sz="2000">
                <a:sym typeface="+mn-ea"/>
              </a:rPr>
              <a:t>Quality-of-Service</a:t>
            </a:r>
            <a:r>
              <a:rPr lang="zh-CN" altLang="en-US" sz="2000">
                <a:sym typeface="+mn-ea"/>
              </a:rPr>
              <a:t>）上一般表现为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尾延迟		（Tail Latency；完成99%请求的时限，99% percentile）升高</a:t>
            </a:r>
            <a:r>
              <a:rPr lang="zh-CN" altLang="en-US" sz="2000">
                <a:sym typeface="+mn-ea"/>
              </a:rPr>
              <a:t>，客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户计算体验变差。</a:t>
            </a:r>
            <a:endParaRPr lang="zh-CN" altLang="en-US" sz="2000"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如果醒来的指令流竞争同一个资源，且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仅有其中一个得到资源、		其它指令流需重返阻塞状态，就可能导致反复惊群</a:t>
            </a:r>
            <a:r>
              <a:rPr lang="zh-CN" altLang="en-US" sz="2000">
                <a:sym typeface="+mn-ea"/>
              </a:rPr>
              <a:t>，进一步恶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化系统性能。因此，在使用条件变量时应当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慎用全唤醒操作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endParaRPr lang="en-US" altLang="zh-CN" sz="2000" b="1" dirty="0">
              <a:solidFill>
                <a:srgbClr val="9C0B15"/>
              </a:solidFill>
              <a:sym typeface="+mn-ea"/>
            </a:endParaRPr>
          </a:p>
          <a:p>
            <a:pPr>
              <a:lnSpc>
                <a:spcPct val="140000"/>
              </a:lnSpc>
              <a:buClrTx/>
              <a:buSzTx/>
              <a:buFontTx/>
            </a:pPr>
            <a:r>
              <a:rPr lang="zh-CN" altLang="en-US" sz="2000" b="1" dirty="0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b="1" dirty="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如何尽可能避免惊群效应？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经典问题：生产者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-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消费者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（不考虑队列长度）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条件变量的语义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sz="2000" dirty="0">
                <a:sym typeface="+mn-ea"/>
              </a:rPr>
              <a:t>条件变量在学术上有两种语义（</a:t>
            </a:r>
            <a:r>
              <a:rPr lang="en-US" altLang="zh-CN" sz="2000" dirty="0">
                <a:sym typeface="+mn-ea"/>
              </a:rPr>
              <a:t>Semantics</a:t>
            </a:r>
            <a:r>
              <a:rPr lang="zh-CN" sz="2000" dirty="0">
                <a:sym typeface="+mn-ea"/>
              </a:rPr>
              <a:t>）</a:t>
            </a:r>
            <a:r>
              <a:rPr lang="zh-CN" altLang="en-US" sz="2000" dirty="0">
                <a:sym typeface="+mn-ea"/>
              </a:rPr>
              <a:t>。所谓某个</a:t>
            </a:r>
            <a:r>
              <a:rPr lang="en-US" altLang="zh-CN" sz="2000" dirty="0">
                <a:sym typeface="+mn-ea"/>
              </a:rPr>
              <a:t>“</a:t>
            </a:r>
            <a:r>
              <a:rPr lang="zh-CN" altLang="en-US" sz="2000" dirty="0">
                <a:sym typeface="+mn-ea"/>
              </a:rPr>
              <a:t>抽象术语</a:t>
            </a:r>
            <a:r>
              <a:rPr lang="en-US" altLang="zh-CN" sz="2000" dirty="0">
                <a:sym typeface="+mn-ea"/>
              </a:rPr>
              <a:t>”</a:t>
            </a:r>
            <a:r>
              <a:rPr lang="zh-CN" altLang="en-US" sz="2000" dirty="0">
                <a:sym typeface="+mn-ea"/>
              </a:rPr>
              <a:t>的语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义，</a:t>
            </a:r>
            <a:r>
              <a:rPr lang="en-US" altLang="zh-CN" sz="2000" dirty="0">
                <a:sym typeface="+mn-ea"/>
              </a:rPr>
              <a:t> </a:t>
            </a:r>
            <a:r>
              <a:rPr lang="zh-CN" altLang="en-US" sz="2000" dirty="0">
                <a:sym typeface="+mn-ea"/>
              </a:rPr>
              <a:t>就是指其对应的</a:t>
            </a:r>
            <a:r>
              <a:rPr lang="en-US" altLang="zh-CN" sz="2000" dirty="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具体的动作机理</a:t>
            </a:r>
            <a:r>
              <a:rPr lang="en-US" altLang="zh-CN" sz="2000" dirty="0">
                <a:sym typeface="+mn-ea"/>
              </a:rPr>
              <a:t>”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Hoare语义	Hoare Semantics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条件变量的唤醒操作将保证被唤醒的线程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立即得到调度并持有锁</a:t>
            </a:r>
            <a:r>
              <a:rPr lang="zh-CN" altLang="en-US" sz="2000" dirty="0">
                <a:sym typeface="+mn-ea"/>
              </a:rPr>
              <a:t>。它比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较高效、比较简单，适用于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应用程序能完全控制调度器</a:t>
            </a:r>
            <a:r>
              <a:rPr lang="zh-CN" altLang="en-US" sz="2000" dirty="0">
                <a:sym typeface="+mn-ea"/>
              </a:rPr>
              <a:t>的场合，比如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户模式的协程库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在这个语义下，一旦某个指令流被唤醒了，那就说明条件百分之百成立、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指令流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无需重复检查条件是否仍成立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Mesa语义	Mesa Semantics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条件变量的唤醒操作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仅保证被唤醒的线程进入就绪状态</a:t>
            </a:r>
            <a:r>
              <a:rPr lang="zh-CN" altLang="en-US" sz="2000" dirty="0">
                <a:sym typeface="+mn-ea"/>
              </a:rPr>
              <a:t>，且当它们被调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度时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有机会参与锁的竞争</a:t>
            </a:r>
            <a:r>
              <a:rPr lang="zh-CN" altLang="en-US" sz="2000" dirty="0">
                <a:sym typeface="+mn-ea"/>
              </a:rPr>
              <a:t>，并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不保证该线程立即得到调度</a:t>
            </a:r>
            <a:r>
              <a:rPr lang="zh-CN" altLang="en-US" sz="2000" dirty="0">
                <a:sym typeface="+mn-ea"/>
              </a:rPr>
              <a:t>。它比较低效、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比较复杂，但适应于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应用程序不能控制调度器的场合</a:t>
            </a:r>
            <a:r>
              <a:rPr lang="zh-CN" altLang="en-US" sz="2000" dirty="0">
                <a:sym typeface="+mn-ea"/>
              </a:rPr>
              <a:t>，如操作系统和中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间件等提供的条件变量接口。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在这个语义下，被唤醒的线程仅仅是得到了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一个提醒：你的条件曾经可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能满足过</a:t>
            </a:r>
            <a:r>
              <a:rPr lang="zh-CN" altLang="en-US" sz="2000" dirty="0">
                <a:sym typeface="+mn-ea"/>
              </a:rPr>
              <a:t>。具体满足不满足，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要在醒来后再次检查</a:t>
            </a:r>
            <a:r>
              <a:rPr lang="zh-CN" altLang="en-US" sz="2000" dirty="0">
                <a:sym typeface="+mn-ea"/>
              </a:rPr>
              <a:t>。除非协程库是你自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己写的，或者作者明确说了是</a:t>
            </a:r>
            <a:r>
              <a:rPr lang="en-US" altLang="zh-CN" sz="2000" dirty="0">
                <a:sym typeface="+mn-ea"/>
              </a:rPr>
              <a:t>Hoare</a:t>
            </a:r>
            <a:r>
              <a:rPr lang="zh-CN" altLang="en-US" sz="2000" dirty="0">
                <a:sym typeface="+mn-ea"/>
              </a:rPr>
              <a:t>语义，就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都把它们当做Mesa语义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2855815" y="2934343"/>
            <a:ext cx="4725670" cy="1812290"/>
          </a:xfrm>
          <a:custGeom>
            <a:avLst/>
            <a:gdLst>
              <a:gd name="connsiteX0" fmla="*/ 193 w 7442"/>
              <a:gd name="connsiteY0" fmla="*/ 0 h 2854"/>
              <a:gd name="connsiteX1" fmla="*/ 7168 w 7442"/>
              <a:gd name="connsiteY1" fmla="*/ 1 h 2854"/>
              <a:gd name="connsiteX2" fmla="*/ 7423 w 7442"/>
              <a:gd name="connsiteY2" fmla="*/ 252 h 2854"/>
              <a:gd name="connsiteX3" fmla="*/ 7442 w 7442"/>
              <a:gd name="connsiteY3" fmla="*/ 2648 h 2854"/>
              <a:gd name="connsiteX4" fmla="*/ 7258 w 7442"/>
              <a:gd name="connsiteY4" fmla="*/ 2854 h 2854"/>
              <a:gd name="connsiteX5" fmla="*/ 6553 w 7442"/>
              <a:gd name="connsiteY5" fmla="*/ 2843 h 2854"/>
              <a:gd name="connsiteX6" fmla="*/ 6338 w 7442"/>
              <a:gd name="connsiteY6" fmla="*/ 2630 h 2854"/>
              <a:gd name="connsiteX7" fmla="*/ 6325 w 7442"/>
              <a:gd name="connsiteY7" fmla="*/ 1455 h 2854"/>
              <a:gd name="connsiteX8" fmla="*/ 6062 w 7442"/>
              <a:gd name="connsiteY8" fmla="*/ 1192 h 2854"/>
              <a:gd name="connsiteX9" fmla="*/ 151 w 7442"/>
              <a:gd name="connsiteY9" fmla="*/ 1205 h 2854"/>
              <a:gd name="connsiteX10" fmla="*/ 0 w 7442"/>
              <a:gd name="connsiteY10" fmla="*/ 1045 h 2854"/>
              <a:gd name="connsiteX11" fmla="*/ 9 w 7442"/>
              <a:gd name="connsiteY11" fmla="*/ 191 h 2854"/>
              <a:gd name="connsiteX12" fmla="*/ 193 w 7442"/>
              <a:gd name="connsiteY12" fmla="*/ 0 h 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442" h="2854">
                <a:moveTo>
                  <a:pt x="193" y="0"/>
                </a:moveTo>
                <a:lnTo>
                  <a:pt x="7168" y="1"/>
                </a:lnTo>
                <a:cubicBezTo>
                  <a:pt x="7303" y="-6"/>
                  <a:pt x="7435" y="110"/>
                  <a:pt x="7423" y="252"/>
                </a:cubicBezTo>
                <a:lnTo>
                  <a:pt x="7442" y="2648"/>
                </a:lnTo>
                <a:cubicBezTo>
                  <a:pt x="7438" y="2794"/>
                  <a:pt x="7420" y="2854"/>
                  <a:pt x="7258" y="2854"/>
                </a:cubicBezTo>
                <a:lnTo>
                  <a:pt x="6553" y="2843"/>
                </a:lnTo>
                <a:cubicBezTo>
                  <a:pt x="6448" y="2843"/>
                  <a:pt x="6345" y="2780"/>
                  <a:pt x="6338" y="2630"/>
                </a:cubicBezTo>
                <a:lnTo>
                  <a:pt x="6325" y="1455"/>
                </a:lnTo>
                <a:cubicBezTo>
                  <a:pt x="6343" y="1272"/>
                  <a:pt x="6182" y="1192"/>
                  <a:pt x="6062" y="1192"/>
                </a:cubicBezTo>
                <a:cubicBezTo>
                  <a:pt x="5633" y="1192"/>
                  <a:pt x="1217" y="1205"/>
                  <a:pt x="151" y="1205"/>
                </a:cubicBezTo>
                <a:cubicBezTo>
                  <a:pt x="105" y="1206"/>
                  <a:pt x="0" y="1131"/>
                  <a:pt x="0" y="1045"/>
                </a:cubicBezTo>
                <a:cubicBezTo>
                  <a:pt x="1" y="395"/>
                  <a:pt x="2" y="506"/>
                  <a:pt x="9" y="191"/>
                </a:cubicBezTo>
                <a:cubicBezTo>
                  <a:pt x="1" y="111"/>
                  <a:pt x="58" y="0"/>
                  <a:pt x="193" y="0"/>
                </a:cubicBezTo>
                <a:close/>
              </a:path>
            </a:pathLst>
          </a:custGeom>
          <a:solidFill>
            <a:srgbClr val="D02F35">
              <a:alpha val="25000"/>
            </a:srgbClr>
          </a:solidFill>
          <a:ln w="28575" cmpd="sng">
            <a:solidFill>
              <a:srgbClr val="D02F3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处理器特权级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硬件特权级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硬件实现</a:t>
            </a:r>
            <a:r>
              <a:rPr lang="zh-CN" sz="2000">
                <a:sym typeface="+mn-ea"/>
              </a:rPr>
              <a:t>，</a:t>
            </a:r>
            <a:r>
              <a:rPr lang="zh-CN" altLang="en-US" sz="2000">
                <a:sym typeface="+mn-ea"/>
              </a:rPr>
              <a:t>分为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用户模式</a:t>
            </a:r>
            <a:r>
              <a:rPr lang="zh-CN" altLang="en-US" sz="2000">
                <a:sym typeface="+mn-ea"/>
              </a:rPr>
              <a:t>（用户态）和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内核模式</a:t>
            </a:r>
            <a:r>
              <a:rPr lang="zh-CN" altLang="en-US" sz="2000">
                <a:sym typeface="+mn-ea"/>
              </a:rPr>
              <a:t>（内核态）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用户模式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执行应用程序的模式，不允许</a:t>
            </a:r>
            <a:r>
              <a:rPr lang="zh-CN" altLang="en-US" sz="2000" dirty="0">
                <a:sym typeface="+mn-ea"/>
              </a:rPr>
              <a:t>直接访问</a:t>
            </a:r>
            <a:r>
              <a:rPr lang="zh-CN" altLang="en-US" sz="2000" dirty="0">
                <a:sym typeface="+mn-ea"/>
              </a:rPr>
              <a:t>系统的</a:t>
            </a:r>
            <a:r>
              <a:rPr lang="zh-CN" altLang="en-US" sz="2000" dirty="0">
                <a:sym typeface="+mn-ea"/>
              </a:rPr>
              <a:t>敏感资源。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内核模式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执行操作系统</a:t>
            </a:r>
            <a:r>
              <a:rPr lang="zh-CN" altLang="en-US" sz="2000" dirty="0">
                <a:sym typeface="+mn-ea"/>
              </a:rPr>
              <a:t>的模式，</a:t>
            </a:r>
            <a:r>
              <a:rPr lang="zh-CN" altLang="en-US" sz="2000" dirty="0">
                <a:sym typeface="+mn-ea"/>
              </a:rPr>
              <a:t>可直接执行敏感指令和访问敏感资源。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特权指令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能对系统中</a:t>
            </a:r>
            <a:r>
              <a:rPr lang="zh-CN" altLang="en-US" sz="2000" dirty="0">
                <a:sym typeface="+mn-ea"/>
              </a:rPr>
              <a:t>敏感资源进行操作的指令，仅</a:t>
            </a:r>
            <a:r>
              <a:rPr lang="zh-CN" altLang="en-US" sz="2000" dirty="0">
                <a:sym typeface="+mn-ea"/>
              </a:rPr>
              <a:t>能在内核</a:t>
            </a:r>
            <a:r>
              <a:rPr lang="zh-CN" altLang="en-US" sz="2000" dirty="0">
                <a:sym typeface="+mn-ea"/>
              </a:rPr>
              <a:t>模式下执行。</a:t>
            </a:r>
            <a:endParaRPr lang="en-US" altLang="zh-CN" sz="2000" dirty="0">
              <a:sym typeface="+mn-ea"/>
            </a:endParaRPr>
          </a:p>
        </p:txBody>
      </p:sp>
      <p:sp>
        <p:nvSpPr>
          <p:cNvPr id="82" name="圆角矩形 81"/>
          <p:cNvSpPr/>
          <p:nvPr>
            <p:custDataLst>
              <p:tags r:id="rId2"/>
            </p:custDataLst>
          </p:nvPr>
        </p:nvSpPr>
        <p:spPr>
          <a:xfrm>
            <a:off x="2857500" y="3915410"/>
            <a:ext cx="3901440" cy="815975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7" name="圆角矩形 76"/>
          <p:cNvSpPr/>
          <p:nvPr>
            <p:custDataLst>
              <p:tags r:id="rId3"/>
            </p:custDataLst>
          </p:nvPr>
        </p:nvSpPr>
        <p:spPr>
          <a:xfrm>
            <a:off x="2856865" y="4962525"/>
            <a:ext cx="4707255" cy="1645920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0" name="圆角矩形 69"/>
          <p:cNvSpPr/>
          <p:nvPr>
            <p:custDataLst>
              <p:tags r:id="rId4"/>
            </p:custDataLst>
          </p:nvPr>
        </p:nvSpPr>
        <p:spPr>
          <a:xfrm>
            <a:off x="296291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文件系统</a:t>
            </a:r>
            <a:endParaRPr lang="zh-CN" altLang="en-US"/>
          </a:p>
        </p:txBody>
      </p:sp>
      <p:sp>
        <p:nvSpPr>
          <p:cNvPr id="71" name="圆角矩形 70"/>
          <p:cNvSpPr/>
          <p:nvPr>
            <p:custDataLst>
              <p:tags r:id="rId5"/>
            </p:custDataLst>
          </p:nvPr>
        </p:nvSpPr>
        <p:spPr>
          <a:xfrm>
            <a:off x="364236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内存管理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6"/>
            </p:custDataLst>
          </p:nvPr>
        </p:nvSpPr>
        <p:spPr>
          <a:xfrm>
            <a:off x="432181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进程调度</a:t>
            </a:r>
            <a:endParaRPr lang="zh-CN" altLang="en-US"/>
          </a:p>
        </p:txBody>
      </p:sp>
      <p:sp>
        <p:nvSpPr>
          <p:cNvPr id="73" name="圆角矩形 72"/>
          <p:cNvSpPr/>
          <p:nvPr>
            <p:custDataLst>
              <p:tags r:id="rId7"/>
            </p:custDataLst>
          </p:nvPr>
        </p:nvSpPr>
        <p:spPr>
          <a:xfrm>
            <a:off x="500126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驱动程序</a:t>
            </a:r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8"/>
            </p:custDataLst>
          </p:nvPr>
        </p:nvSpPr>
        <p:spPr>
          <a:xfrm>
            <a:off x="568071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网络通信</a:t>
            </a:r>
            <a:endParaRPr lang="zh-CN" altLang="en-US"/>
          </a:p>
        </p:txBody>
      </p:sp>
      <p:sp>
        <p:nvSpPr>
          <p:cNvPr id="75" name="圆角矩形 74"/>
          <p:cNvSpPr/>
          <p:nvPr>
            <p:custDataLst>
              <p:tags r:id="rId9"/>
            </p:custDataLst>
          </p:nvPr>
        </p:nvSpPr>
        <p:spPr>
          <a:xfrm>
            <a:off x="636016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图形界面</a:t>
            </a:r>
            <a:endParaRPr lang="zh-CN" altLang="en-US"/>
          </a:p>
        </p:txBody>
      </p:sp>
      <p:sp>
        <p:nvSpPr>
          <p:cNvPr id="76" name="圆角矩形 75"/>
          <p:cNvSpPr/>
          <p:nvPr>
            <p:custDataLst>
              <p:tags r:id="rId10"/>
            </p:custDataLst>
          </p:nvPr>
        </p:nvSpPr>
        <p:spPr>
          <a:xfrm>
            <a:off x="7039610" y="505015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实用组件</a:t>
            </a:r>
            <a:endParaRPr lang="zh-CN" altLang="en-US"/>
          </a:p>
        </p:txBody>
      </p:sp>
      <p:sp>
        <p:nvSpPr>
          <p:cNvPr id="80" name="文本框 79"/>
          <p:cNvSpPr txBox="1"/>
          <p:nvPr>
            <p:custDataLst>
              <p:tags r:id="rId11"/>
            </p:custDataLst>
          </p:nvPr>
        </p:nvSpPr>
        <p:spPr>
          <a:xfrm>
            <a:off x="4719320" y="618299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操作系统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2"/>
            </p:custDataLst>
          </p:nvPr>
        </p:nvSpPr>
        <p:spPr>
          <a:xfrm>
            <a:off x="4352290" y="4363085"/>
            <a:ext cx="869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中间件</a:t>
            </a:r>
            <a:endParaRPr lang="zh-CN" altLang="en-US"/>
          </a:p>
        </p:txBody>
      </p:sp>
      <p:cxnSp>
        <p:nvCxnSpPr>
          <p:cNvPr id="83" name="直接连接符 82"/>
          <p:cNvCxnSpPr/>
          <p:nvPr>
            <p:custDataLst>
              <p:tags r:id="rId13"/>
            </p:custDataLst>
          </p:nvPr>
        </p:nvCxnSpPr>
        <p:spPr>
          <a:xfrm>
            <a:off x="2378710" y="4848860"/>
            <a:ext cx="5251450" cy="2730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圆角矩形 84"/>
          <p:cNvSpPr/>
          <p:nvPr>
            <p:custDataLst>
              <p:tags r:id="rId14"/>
            </p:custDataLst>
          </p:nvPr>
        </p:nvSpPr>
        <p:spPr>
          <a:xfrm>
            <a:off x="2962910" y="4000500"/>
            <a:ext cx="104267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编译器</a:t>
            </a:r>
            <a:endParaRPr lang="en-US" altLang="zh-CN"/>
          </a:p>
        </p:txBody>
      </p:sp>
      <p:sp>
        <p:nvSpPr>
          <p:cNvPr id="86" name="圆角矩形 85"/>
          <p:cNvSpPr/>
          <p:nvPr>
            <p:custDataLst>
              <p:tags r:id="rId15"/>
            </p:custDataLst>
          </p:nvPr>
        </p:nvSpPr>
        <p:spPr>
          <a:xfrm>
            <a:off x="4238625" y="4000500"/>
            <a:ext cx="109601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数据库</a:t>
            </a:r>
            <a:endParaRPr lang="zh-CN" altLang="en-US"/>
          </a:p>
        </p:txBody>
      </p:sp>
      <p:sp>
        <p:nvSpPr>
          <p:cNvPr id="87" name="圆角矩形 86"/>
          <p:cNvSpPr/>
          <p:nvPr>
            <p:custDataLst>
              <p:tags r:id="rId16"/>
            </p:custDataLst>
          </p:nvPr>
        </p:nvSpPr>
        <p:spPr>
          <a:xfrm>
            <a:off x="5567680" y="4000500"/>
            <a:ext cx="110680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计算库</a:t>
            </a:r>
            <a:endParaRPr lang="zh-CN" altLang="en-US"/>
          </a:p>
        </p:txBody>
      </p:sp>
      <p:cxnSp>
        <p:nvCxnSpPr>
          <p:cNvPr id="89" name="直接连接符 88"/>
          <p:cNvCxnSpPr/>
          <p:nvPr>
            <p:custDataLst>
              <p:tags r:id="rId17"/>
            </p:custDataLst>
          </p:nvPr>
        </p:nvCxnSpPr>
        <p:spPr>
          <a:xfrm>
            <a:off x="2869565" y="3802380"/>
            <a:ext cx="3873500" cy="2476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4629150" y="3335655"/>
            <a:ext cx="1141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应用程序</a:t>
            </a:r>
            <a:endParaRPr lang="zh-CN" altLang="en-US"/>
          </a:p>
        </p:txBody>
      </p:sp>
      <p:sp>
        <p:nvSpPr>
          <p:cNvPr id="92" name="圆角矩形 91"/>
          <p:cNvSpPr/>
          <p:nvPr>
            <p:custDataLst>
              <p:tags r:id="rId19"/>
            </p:custDataLst>
          </p:nvPr>
        </p:nvSpPr>
        <p:spPr>
          <a:xfrm>
            <a:off x="2962910" y="3002280"/>
            <a:ext cx="104267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编辑</a:t>
            </a:r>
            <a:r>
              <a:rPr lang="zh-CN" altLang="en-US"/>
              <a:t>器</a:t>
            </a:r>
            <a:endParaRPr lang="zh-CN" altLang="en-US"/>
          </a:p>
        </p:txBody>
      </p:sp>
      <p:sp>
        <p:nvSpPr>
          <p:cNvPr id="93" name="圆角矩形 92"/>
          <p:cNvSpPr/>
          <p:nvPr>
            <p:custDataLst>
              <p:tags r:id="rId20"/>
            </p:custDataLst>
          </p:nvPr>
        </p:nvSpPr>
        <p:spPr>
          <a:xfrm>
            <a:off x="4238625" y="3002280"/>
            <a:ext cx="109601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浏览器</a:t>
            </a:r>
            <a:endParaRPr lang="zh-CN" altLang="en-US"/>
          </a:p>
        </p:txBody>
      </p:sp>
      <p:sp>
        <p:nvSpPr>
          <p:cNvPr id="94" name="圆角矩形 93"/>
          <p:cNvSpPr/>
          <p:nvPr>
            <p:custDataLst>
              <p:tags r:id="rId21"/>
            </p:custDataLst>
          </p:nvPr>
        </p:nvSpPr>
        <p:spPr>
          <a:xfrm>
            <a:off x="5567680" y="3002280"/>
            <a:ext cx="110680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邮箱</a:t>
            </a:r>
            <a:endParaRPr lang="zh-CN" altLang="en-US"/>
          </a:p>
        </p:txBody>
      </p:sp>
      <p:sp>
        <p:nvSpPr>
          <p:cNvPr id="98" name="圆角矩形 97"/>
          <p:cNvSpPr/>
          <p:nvPr>
            <p:custDataLst>
              <p:tags r:id="rId22"/>
            </p:custDataLst>
          </p:nvPr>
        </p:nvSpPr>
        <p:spPr>
          <a:xfrm>
            <a:off x="2378710" y="52463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内核模式</a:t>
            </a:r>
            <a:endParaRPr lang="zh-CN" altLang="en-US"/>
          </a:p>
        </p:txBody>
      </p:sp>
      <p:sp>
        <p:nvSpPr>
          <p:cNvPr id="99" name="圆角矩形 98"/>
          <p:cNvSpPr/>
          <p:nvPr>
            <p:custDataLst>
              <p:tags r:id="rId23"/>
            </p:custDataLst>
          </p:nvPr>
        </p:nvSpPr>
        <p:spPr>
          <a:xfrm>
            <a:off x="2366010" y="328422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  <a:p>
            <a:pPr algn="ctr"/>
            <a:r>
              <a:rPr lang="zh-CN" altLang="en-US"/>
              <a:t>模式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  <p:transition spd="med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信号量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信号量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将一个条件变量与一个计数器封装起来，就可以得到（计数）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Semaphore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信号量。</a:t>
            </a:r>
            <a:r>
              <a:rPr lang="zh-CN" altLang="en-US" sz="2000" dirty="0">
                <a:sym typeface="+mn-ea"/>
              </a:rPr>
              <a:t>它是一种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比锁和条件变量都更强大的互斥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同步通用工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具</a:t>
            </a:r>
            <a:r>
              <a:rPr lang="zh-CN" altLang="en-US" sz="2000" dirty="0">
                <a:sym typeface="+mn-ea"/>
              </a:rPr>
              <a:t>，同时</a:t>
            </a:r>
            <a:r>
              <a:rPr lang="zh-CN" altLang="en-US" sz="2000" dirty="0">
                <a:sym typeface="+mn-ea"/>
              </a:rPr>
              <a:t>具备资源计数和等待两种功能，非常适用于系统级编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程中常见</a:t>
            </a:r>
            <a:r>
              <a:rPr lang="zh-CN" altLang="en-US" sz="2000" dirty="0">
                <a:sym typeface="+mn-ea"/>
              </a:rPr>
              <a:t>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生产者-消费者关系</a:t>
            </a:r>
            <a:r>
              <a:rPr lang="zh-CN" altLang="en-US" sz="2000" dirty="0">
                <a:sym typeface="+mn-ea"/>
              </a:rPr>
              <a:t>，或者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复数资源的计数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初始化操作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设置信号量的初始值，代表系统中有此数量的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初始资源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获取操作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Acquire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也叫</a:t>
            </a:r>
            <a:r>
              <a:rPr lang="en-US" altLang="zh-CN" sz="2000" dirty="0">
                <a:sym typeface="+mn-ea"/>
              </a:rPr>
              <a:t>“P”</a:t>
            </a:r>
            <a:r>
              <a:rPr lang="zh-CN" altLang="en-US" sz="2000" dirty="0">
                <a:sym typeface="+mn-ea"/>
              </a:rPr>
              <a:t>操作。</a:t>
            </a:r>
            <a:r>
              <a:rPr lang="zh-CN" altLang="en-US" sz="2000" dirty="0">
                <a:sym typeface="+mn-ea"/>
              </a:rPr>
              <a:t>减少计数器的计数，代表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从系统中拿走资源</a:t>
            </a:r>
            <a:r>
              <a:rPr lang="zh-CN" altLang="en-US" sz="2000" dirty="0">
                <a:sym typeface="+mn-ea"/>
              </a:rPr>
              <a:t>。如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果系统中当前没有资源，则可以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阻塞或自旋并等待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释放操作	Release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也叫</a:t>
            </a:r>
            <a:r>
              <a:rPr lang="en-US" altLang="zh-CN" sz="2000" dirty="0">
                <a:sym typeface="+mn-ea"/>
              </a:rPr>
              <a:t>“V”</a:t>
            </a:r>
            <a:r>
              <a:rPr lang="zh-CN" altLang="en-US" sz="2000" dirty="0">
                <a:sym typeface="+mn-ea"/>
              </a:rPr>
              <a:t>操作。</a:t>
            </a:r>
            <a:r>
              <a:rPr lang="zh-CN" altLang="en-US" sz="2000" dirty="0">
                <a:sym typeface="+mn-ea"/>
              </a:rPr>
              <a:t>增加计数器的计数，代表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向系统中投入资源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历史</a:t>
            </a:r>
            <a:r>
              <a:rPr lang="en-US" altLang="zh-CN" sz="2000" dirty="0">
                <a:sym typeface="+mn-ea"/>
              </a:rPr>
              <a:t>		“P”</a:t>
            </a:r>
            <a:r>
              <a:rPr lang="zh-CN" altLang="en-US" sz="2000" dirty="0">
                <a:sym typeface="+mn-ea"/>
              </a:rPr>
              <a:t>和</a:t>
            </a:r>
            <a:r>
              <a:rPr lang="en-US" altLang="zh-CN" sz="2000" dirty="0">
                <a:sym typeface="+mn-ea"/>
              </a:rPr>
              <a:t>“V”</a:t>
            </a:r>
            <a:r>
              <a:rPr lang="zh-CN" altLang="en-US" sz="2000" dirty="0">
                <a:sym typeface="+mn-ea"/>
              </a:rPr>
              <a:t>的命名来自信号量的发明人</a:t>
            </a:r>
            <a:r>
              <a:rPr lang="en-US" altLang="zh-CN" sz="2000" dirty="0">
                <a:sym typeface="+mn-ea"/>
              </a:rPr>
              <a:t>Dijkstra</a:t>
            </a:r>
            <a:r>
              <a:rPr lang="zh-CN" altLang="en-US" sz="2000" dirty="0">
                <a:sym typeface="+mn-ea"/>
              </a:rPr>
              <a:t>。他是荷兰人，在荷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兰语中</a:t>
            </a:r>
            <a:r>
              <a:rPr lang="en-US" altLang="zh-CN" sz="2000" dirty="0">
                <a:sym typeface="+mn-ea"/>
              </a:rPr>
              <a:t>“P”</a:t>
            </a:r>
            <a:r>
              <a:rPr lang="zh-CN" altLang="en-US" sz="2000" dirty="0">
                <a:sym typeface="+mn-ea"/>
              </a:rPr>
              <a:t>对应</a:t>
            </a:r>
            <a:r>
              <a:rPr lang="en-US" altLang="zh-CN" sz="2000" dirty="0">
                <a:sym typeface="+mn-ea"/>
              </a:rPr>
              <a:t>Proberen</a:t>
            </a:r>
            <a:r>
              <a:rPr lang="zh-CN" altLang="en-US" sz="2000" dirty="0">
                <a:sym typeface="+mn-ea"/>
              </a:rPr>
              <a:t>（测试），</a:t>
            </a:r>
            <a:r>
              <a:rPr lang="en-US" altLang="zh-CN" sz="2000" dirty="0">
                <a:sym typeface="+mn-ea"/>
              </a:rPr>
              <a:t>“V”</a:t>
            </a:r>
            <a:r>
              <a:rPr lang="zh-CN" altLang="en-US" sz="2000" dirty="0">
                <a:sym typeface="+mn-ea"/>
              </a:rPr>
              <a:t>对应</a:t>
            </a:r>
            <a:r>
              <a:rPr lang="en-US" altLang="zh-CN" sz="2000" dirty="0">
                <a:sym typeface="+mn-ea"/>
              </a:rPr>
              <a:t>Verhogen</a:t>
            </a:r>
            <a:r>
              <a:rPr lang="zh-CN" altLang="en-US" sz="2000" dirty="0">
                <a:sym typeface="+mn-ea"/>
              </a:rPr>
              <a:t>（增量）。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由于生产者</a:t>
            </a:r>
            <a:r>
              <a:rPr lang="en-US" altLang="zh-CN" sz="2000" dirty="0">
                <a:sym typeface="+mn-ea"/>
              </a:rPr>
              <a:t>-</a:t>
            </a:r>
            <a:r>
              <a:rPr lang="zh-CN" altLang="en-US" sz="2000" dirty="0">
                <a:sym typeface="+mn-ea"/>
              </a:rPr>
              <a:t>消费者关系是如此普遍和直观，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信号量于1968年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被		发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明，更基本的条件变量反而要等到1972年才被提出</a:t>
            </a:r>
            <a:r>
              <a:rPr lang="zh-CN" altLang="en-US" sz="2000" dirty="0">
                <a:sym typeface="+mn-ea"/>
              </a:rPr>
              <a:t>。这有些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类似于数学史上对数发明</a:t>
            </a:r>
            <a:r>
              <a:rPr lang="zh-CN" altLang="en-US" sz="2000" dirty="0">
                <a:sym typeface="+mn-ea"/>
              </a:rPr>
              <a:t>早于指数的</a:t>
            </a:r>
            <a:r>
              <a:rPr lang="zh-CN" altLang="en-US" sz="2000" dirty="0">
                <a:sym typeface="+mn-ea"/>
              </a:rPr>
              <a:t>情况。</a:t>
            </a:r>
            <a:endParaRPr lang="zh-CN" altLang="en-US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活锁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与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死锁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思考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之前我们已经在两个例子中初步了解了死锁与活锁。死锁表现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为指令流</a:t>
            </a:r>
            <a:r>
              <a:rPr lang="en-US" altLang="zh-CN" sz="2000" dirty="0">
                <a:sym typeface="+mn-ea"/>
              </a:rPr>
              <a:t>“</a:t>
            </a:r>
            <a:r>
              <a:rPr lang="zh-CN" altLang="en-US" sz="2000" dirty="0">
                <a:sym typeface="+mn-ea"/>
              </a:rPr>
              <a:t>卡住</a:t>
            </a:r>
            <a:r>
              <a:rPr lang="en-US" altLang="zh-CN" sz="2000" dirty="0">
                <a:sym typeface="+mn-ea"/>
              </a:rPr>
              <a:t>”</a:t>
            </a:r>
            <a:r>
              <a:rPr lang="zh-CN" altLang="en-US" sz="2000" dirty="0">
                <a:sym typeface="+mn-ea"/>
              </a:rPr>
              <a:t>无法进展。能否正式定义可能导致死锁或活锁的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情况？</a:t>
            </a: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死锁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系统中有指令流发生无法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行解除的循环等待</a:t>
            </a:r>
            <a:r>
              <a:rPr lang="zh-CN" altLang="en-US" sz="2000" dirty="0">
                <a:sym typeface="+mn-ea"/>
              </a:rPr>
              <a:t>。只要这种循环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Deadlock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等待发生，则系统发生死锁。具体地，有如下</a:t>
            </a:r>
            <a:r>
              <a:rPr lang="zh-CN" altLang="en-US" sz="2000" dirty="0">
                <a:sym typeface="+mn-ea"/>
              </a:rPr>
              <a:t>三个</a:t>
            </a:r>
            <a:r>
              <a:rPr lang="zh-CN" altLang="en-US" sz="2000" dirty="0">
                <a:sym typeface="+mn-ea"/>
              </a:rPr>
              <a:t>条件：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互斥条件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系统中存在有</a:t>
            </a:r>
            <a:r>
              <a:rPr lang="zh-CN" altLang="en-US" sz="2000" dirty="0">
                <a:sym typeface="+mn-ea"/>
              </a:rPr>
              <a:t>一定互斥性的</a:t>
            </a:r>
            <a:r>
              <a:rPr lang="zh-CN" altLang="en-US" sz="2000" dirty="0">
                <a:sym typeface="+mn-ea"/>
              </a:rPr>
              <a:t>资源。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持有条件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指令流已获得的资源无法释放。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循环等待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指令流互相循环等待资源释放，不能</a:t>
            </a:r>
            <a:r>
              <a:rPr lang="zh-CN" altLang="en-US" sz="2000" dirty="0">
                <a:sym typeface="+mn-ea"/>
              </a:rPr>
              <a:t>进展。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其中，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持有条件</a:t>
            </a:r>
            <a:r>
              <a:rPr lang="zh-CN" altLang="en-US" sz="2000" dirty="0">
                <a:sym typeface="+mn-ea"/>
              </a:rPr>
              <a:t>又可以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细分为如下两条</a:t>
            </a:r>
            <a:r>
              <a:rPr lang="zh-CN" altLang="en-US" sz="2000" dirty="0">
                <a:sym typeface="+mn-ea"/>
              </a:rPr>
              <a:t>：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保持请求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指令流不主动放弃已经持有的</a:t>
            </a:r>
            <a:r>
              <a:rPr lang="zh-CN" altLang="en-US" sz="2000" dirty="0">
                <a:sym typeface="+mn-ea"/>
              </a:rPr>
              <a:t>资源。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无法剥夺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不允许指令流互相剥夺资源；非抢占。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有些地方说死锁有四个条件，有些地方说是三条，就看是否细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分持有条件</a:t>
            </a:r>
            <a:r>
              <a:rPr lang="zh-CN" altLang="en-US" sz="2000" dirty="0">
                <a:sym typeface="+mn-ea"/>
              </a:rPr>
              <a:t>了。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活锁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指令流并未死锁，但其在多次反复尝试获取资源均失败，无法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Livelock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进展或进展缓慢。</a:t>
            </a:r>
            <a:endParaRPr lang="en-US" altLang="zh-CN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资源分配图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资源分配图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一种用于研究死锁问题的有向图，由</a:t>
            </a:r>
            <a:r>
              <a:rPr lang="en-US" altLang="zh-CN" sz="2000" dirty="0">
                <a:sym typeface="+mn-ea"/>
              </a:rPr>
              <a:t>Holt</a:t>
            </a:r>
            <a:r>
              <a:rPr lang="zh-CN" altLang="en-US" sz="2000" dirty="0">
                <a:sym typeface="+mn-ea"/>
              </a:rPr>
              <a:t>于</a:t>
            </a:r>
            <a:r>
              <a:rPr lang="en-US" altLang="zh-CN" sz="2000" dirty="0">
                <a:sym typeface="+mn-ea"/>
              </a:rPr>
              <a:t>1972</a:t>
            </a:r>
            <a:r>
              <a:rPr lang="zh-CN" altLang="en-US" sz="2000" dirty="0">
                <a:sym typeface="+mn-ea"/>
              </a:rPr>
              <a:t>年提出。该图由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点集</a:t>
            </a:r>
            <a:r>
              <a:rPr lang="zh-CN" altLang="en-US" sz="2000" dirty="0">
                <a:sym typeface="+mn-ea"/>
              </a:rPr>
              <a:t>和一个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边集</a:t>
            </a:r>
            <a:r>
              <a:rPr lang="zh-CN" altLang="en-US" sz="2000" dirty="0">
                <a:sym typeface="+mn-ea"/>
              </a:rPr>
              <a:t>组成，其点集中包括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指令流点</a:t>
            </a:r>
            <a:r>
              <a:rPr lang="zh-CN" altLang="en-US" sz="2000" dirty="0">
                <a:sym typeface="+mn-ea"/>
              </a:rPr>
              <a:t>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资源点</a:t>
            </a:r>
            <a:r>
              <a:rPr lang="zh-CN" altLang="en-US" sz="2000" dirty="0">
                <a:sym typeface="+mn-ea"/>
              </a:rPr>
              <a:t>两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类，边集则包括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请求边</a:t>
            </a:r>
            <a:r>
              <a:rPr lang="zh-CN" altLang="en-US" sz="2000" dirty="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分配边</a:t>
            </a:r>
            <a:r>
              <a:rPr lang="zh-CN" altLang="en-US" sz="2000" dirty="0">
                <a:sym typeface="+mn-ea"/>
              </a:rPr>
              <a:t>两类。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指令流点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代表一个指令流</a:t>
            </a:r>
            <a:r>
              <a:rPr lang="en-US" altLang="zh-CN" sz="2000" dirty="0">
                <a:sym typeface="+mn-ea"/>
              </a:rPr>
              <a:t> S</a:t>
            </a:r>
            <a:r>
              <a:rPr lang="zh-CN" altLang="en-US" sz="2000" dirty="0">
                <a:sym typeface="+mn-ea"/>
              </a:rPr>
              <a:t>（占用资源的角色；原版为</a:t>
            </a:r>
            <a:r>
              <a:rPr lang="zh-CN" altLang="en-US" sz="2000" dirty="0">
                <a:sym typeface="+mn-ea"/>
              </a:rPr>
              <a:t>进程）。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资源点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代表系统中存在的资源类别</a:t>
            </a:r>
            <a:r>
              <a:rPr lang="en-US" altLang="zh-CN" sz="2000" dirty="0">
                <a:sym typeface="+mn-ea"/>
              </a:rPr>
              <a:t>R</a:t>
            </a:r>
            <a:r>
              <a:rPr lang="zh-CN" altLang="en-US" sz="2000" dirty="0">
                <a:sym typeface="+mn-ea"/>
              </a:rPr>
              <a:t>。每个资源点上还标注有该项资源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的现存个数。</a:t>
            </a: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请求边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由指令流点指向资源点的边，代表指令流的资源请求。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分配边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由资源点指向指令流点的边，代表指令流已分配的资源。</a:t>
            </a:r>
            <a:endParaRPr lang="en-US" altLang="zh-CN" sz="2000" dirty="0">
              <a:sym typeface="+mn-ea"/>
            </a:endParaRPr>
          </a:p>
        </p:txBody>
      </p:sp>
      <p:sp>
        <p:nvSpPr>
          <p:cNvPr id="7" name="椭圆 3"/>
          <p:cNvSpPr/>
          <p:nvPr>
            <p:custDataLst>
              <p:tags r:id="rId2"/>
            </p:custDataLst>
          </p:nvPr>
        </p:nvSpPr>
        <p:spPr>
          <a:xfrm>
            <a:off x="4593590" y="2475865"/>
            <a:ext cx="599440" cy="580390"/>
          </a:xfrm>
          <a:prstGeom prst="ellipse">
            <a:avLst/>
          </a:prstGeom>
          <a:solidFill>
            <a:srgbClr val="D02F3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S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93590" y="3729355"/>
            <a:ext cx="599440" cy="579755"/>
          </a:xfrm>
          <a:prstGeom prst="rect">
            <a:avLst/>
          </a:prstGeom>
          <a:solidFill>
            <a:srgbClr val="00B0F0"/>
          </a:solid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椭圆 3"/>
          <p:cNvSpPr/>
          <p:nvPr>
            <p:custDataLst>
              <p:tags r:id="rId3"/>
            </p:custDataLst>
          </p:nvPr>
        </p:nvSpPr>
        <p:spPr>
          <a:xfrm>
            <a:off x="3660140" y="4925060"/>
            <a:ext cx="599440" cy="580390"/>
          </a:xfrm>
          <a:prstGeom prst="ellipse">
            <a:avLst/>
          </a:prstGeom>
          <a:solidFill>
            <a:srgbClr val="D02F3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S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532755" y="4925060"/>
            <a:ext cx="599440" cy="579755"/>
          </a:xfrm>
          <a:prstGeom prst="rect">
            <a:avLst/>
          </a:prstGeom>
          <a:solidFill>
            <a:srgbClr val="00B0F0"/>
          </a:solid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1" name="直接箭头连接符 60"/>
          <p:cNvCxnSpPr>
            <a:endCxn id="8" idx="1"/>
          </p:cNvCxnSpPr>
          <p:nvPr>
            <p:custDataLst>
              <p:tags r:id="rId5"/>
            </p:custDataLst>
          </p:nvPr>
        </p:nvCxnSpPr>
        <p:spPr>
          <a:xfrm>
            <a:off x="4259580" y="5214620"/>
            <a:ext cx="1273175" cy="635"/>
          </a:xfrm>
          <a:prstGeom prst="straightConnector1">
            <a:avLst/>
          </a:prstGeom>
          <a:ln w="76200">
            <a:solidFill>
              <a:srgbClr val="00B0F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3"/>
          <p:cNvSpPr/>
          <p:nvPr>
            <p:custDataLst>
              <p:tags r:id="rId6"/>
            </p:custDataLst>
          </p:nvPr>
        </p:nvSpPr>
        <p:spPr>
          <a:xfrm>
            <a:off x="3660140" y="6136005"/>
            <a:ext cx="599440" cy="580390"/>
          </a:xfrm>
          <a:prstGeom prst="ellipse">
            <a:avLst/>
          </a:prstGeom>
          <a:solidFill>
            <a:srgbClr val="D02F3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S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5532755" y="6136005"/>
            <a:ext cx="599440" cy="579755"/>
          </a:xfrm>
          <a:prstGeom prst="rect">
            <a:avLst/>
          </a:prstGeom>
          <a:solidFill>
            <a:srgbClr val="00B0F0"/>
          </a:solid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7" name="直接箭头连接符 16"/>
          <p:cNvCxnSpPr>
            <a:stCxn id="15" idx="1"/>
            <a:endCxn id="9" idx="6"/>
          </p:cNvCxnSpPr>
          <p:nvPr>
            <p:custDataLst>
              <p:tags r:id="rId8"/>
            </p:custDataLst>
          </p:nvPr>
        </p:nvCxnSpPr>
        <p:spPr>
          <a:xfrm flipH="1">
            <a:off x="4259580" y="6426200"/>
            <a:ext cx="1273175" cy="0"/>
          </a:xfrm>
          <a:prstGeom prst="straightConnector1">
            <a:avLst/>
          </a:prstGeom>
          <a:ln w="76200">
            <a:solidFill>
              <a:srgbClr val="D02F3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>
            <p:custDataLst>
              <p:tags r:id="rId9"/>
            </p:custDataLst>
          </p:nvPr>
        </p:nvSpPr>
        <p:spPr>
          <a:xfrm>
            <a:off x="5193030" y="3820160"/>
            <a:ext cx="598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</a:rPr>
              <a:t>R2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0"/>
            </p:custDataLst>
          </p:nvPr>
        </p:nvSpPr>
        <p:spPr>
          <a:xfrm>
            <a:off x="6132195" y="5015865"/>
            <a:ext cx="598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</a:rPr>
              <a:t>R2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11"/>
            </p:custDataLst>
          </p:nvPr>
        </p:nvSpPr>
        <p:spPr>
          <a:xfrm>
            <a:off x="6132195" y="6226810"/>
            <a:ext cx="598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</a:rPr>
              <a:t>R2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12"/>
            </p:custDataLst>
          </p:nvPr>
        </p:nvSpPr>
        <p:spPr>
          <a:xfrm>
            <a:off x="4593590" y="4815840"/>
            <a:ext cx="598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2000" b="1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>
            <p:custDataLst>
              <p:tags r:id="rId13"/>
            </p:custDataLst>
          </p:nvPr>
        </p:nvSpPr>
        <p:spPr>
          <a:xfrm>
            <a:off x="4594225" y="6027420"/>
            <a:ext cx="598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 sz="20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4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33375" y="166370"/>
            <a:ext cx="912114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资源分配图实例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dirty="0"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这三个图呢</a:t>
            </a:r>
            <a:r>
              <a:rPr lang="zh-CN" altLang="en-US" sz="2000" dirty="0">
                <a:sym typeface="+mn-ea"/>
              </a:rPr>
              <a:t>？</a:t>
            </a:r>
            <a:endParaRPr lang="zh-CN" altLang="en-US" sz="2000" dirty="0">
              <a:sym typeface="+mn-ea"/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互斥与同步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一、指令流间的竞争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临界区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自旋锁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阻塞锁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1.4 管程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二、指令流间的合作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条件变量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信号量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三、活锁与死锁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3.1 预防与避免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3.2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检测与恢复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2023.05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6" name="直接箭头连接符 125"/>
          <p:cNvCxnSpPr/>
          <p:nvPr>
            <p:custDataLst>
              <p:tags r:id="rId2"/>
            </p:custDataLst>
          </p:nvPr>
        </p:nvCxnSpPr>
        <p:spPr>
          <a:xfrm flipV="1">
            <a:off x="4980305" y="1374140"/>
            <a:ext cx="17780" cy="3610610"/>
          </a:xfrm>
          <a:prstGeom prst="straightConnector1">
            <a:avLst/>
          </a:prstGeom>
          <a:ln w="38100">
            <a:solidFill>
              <a:srgbClr val="9C0B15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449580" y="1287780"/>
            <a:ext cx="4197350" cy="3696970"/>
            <a:chOff x="238" y="2034"/>
            <a:chExt cx="6610" cy="5822"/>
          </a:xfrm>
        </p:grpSpPr>
        <p:sp>
          <p:nvSpPr>
            <p:cNvPr id="7" name="椭圆 3"/>
            <p:cNvSpPr/>
            <p:nvPr>
              <p:custDataLst>
                <p:tags r:id="rId3"/>
              </p:custDataLst>
            </p:nvPr>
          </p:nvSpPr>
          <p:spPr>
            <a:xfrm>
              <a:off x="2128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B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3072" y="2662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61" name="直接箭头连接符 60"/>
            <p:cNvCxnSpPr>
              <a:stCxn id="7" idx="0"/>
              <a:endCxn id="4" idx="2"/>
            </p:cNvCxnSpPr>
            <p:nvPr>
              <p:custDataLst>
                <p:tags r:id="rId4"/>
              </p:custDataLst>
            </p:nvPr>
          </p:nvCxnSpPr>
          <p:spPr>
            <a:xfrm flipV="1">
              <a:off x="2600" y="3575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>
              <a:stCxn id="4" idx="2"/>
              <a:endCxn id="2" idx="0"/>
            </p:cNvCxnSpPr>
            <p:nvPr>
              <p:custDataLst>
                <p:tags r:id="rId5"/>
              </p:custDataLst>
            </p:nvPr>
          </p:nvCxnSpPr>
          <p:spPr>
            <a:xfrm>
              <a:off x="3544" y="3575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椭圆 3"/>
            <p:cNvSpPr/>
            <p:nvPr>
              <p:custDataLst>
                <p:tags r:id="rId6"/>
              </p:custDataLst>
            </p:nvPr>
          </p:nvSpPr>
          <p:spPr>
            <a:xfrm>
              <a:off x="4016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C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" name="椭圆 3"/>
            <p:cNvSpPr/>
            <p:nvPr>
              <p:custDataLst>
                <p:tags r:id="rId7"/>
              </p:custDataLst>
            </p:nvPr>
          </p:nvSpPr>
          <p:spPr>
            <a:xfrm>
              <a:off x="5904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D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8"/>
              </p:custDataLst>
            </p:nvPr>
          </p:nvSpPr>
          <p:spPr>
            <a:xfrm>
              <a:off x="3072" y="6315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28" name="直接箭头连接符 27"/>
            <p:cNvCxnSpPr>
              <a:stCxn id="4" idx="1"/>
              <a:endCxn id="8" idx="7"/>
            </p:cNvCxnSpPr>
            <p:nvPr>
              <p:custDataLst>
                <p:tags r:id="rId9"/>
              </p:custDataLst>
            </p:nvPr>
          </p:nvCxnSpPr>
          <p:spPr>
            <a:xfrm flipH="1">
              <a:off x="1044" y="3119"/>
              <a:ext cx="2028" cy="150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26" idx="0"/>
              <a:endCxn id="7" idx="4"/>
            </p:cNvCxnSpPr>
            <p:nvPr>
              <p:custDataLst>
                <p:tags r:id="rId10"/>
              </p:custDataLst>
            </p:nvPr>
          </p:nvCxnSpPr>
          <p:spPr>
            <a:xfrm flipH="1" flipV="1">
              <a:off x="2600" y="5402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文本框 80"/>
            <p:cNvSpPr txBox="1"/>
            <p:nvPr/>
          </p:nvSpPr>
          <p:spPr>
            <a:xfrm>
              <a:off x="2600" y="3576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2" name="文本框 81"/>
            <p:cNvSpPr txBox="1"/>
            <p:nvPr>
              <p:custDataLst>
                <p:tags r:id="rId11"/>
              </p:custDataLst>
            </p:nvPr>
          </p:nvSpPr>
          <p:spPr>
            <a:xfrm>
              <a:off x="3549" y="3861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文本框 83"/>
            <p:cNvSpPr txBox="1"/>
            <p:nvPr>
              <p:custDataLst>
                <p:tags r:id="rId12"/>
              </p:custDataLst>
            </p:nvPr>
          </p:nvSpPr>
          <p:spPr>
            <a:xfrm>
              <a:off x="1661" y="3233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5" name="文本框 84"/>
            <p:cNvSpPr txBox="1"/>
            <p:nvPr>
              <p:custDataLst>
                <p:tags r:id="rId13"/>
              </p:custDataLst>
            </p:nvPr>
          </p:nvSpPr>
          <p:spPr>
            <a:xfrm>
              <a:off x="3067" y="5403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文本框 85"/>
            <p:cNvSpPr txBox="1"/>
            <p:nvPr>
              <p:custDataLst>
                <p:tags r:id="rId14"/>
              </p:custDataLst>
            </p:nvPr>
          </p:nvSpPr>
          <p:spPr>
            <a:xfrm>
              <a:off x="4016" y="5688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7" name="文本框 86"/>
            <p:cNvSpPr txBox="1"/>
            <p:nvPr>
              <p:custDataLst>
                <p:tags r:id="rId15"/>
              </p:custDataLst>
            </p:nvPr>
          </p:nvSpPr>
          <p:spPr>
            <a:xfrm>
              <a:off x="3073" y="2034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R1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文本框 88"/>
            <p:cNvSpPr txBox="1"/>
            <p:nvPr>
              <p:custDataLst>
                <p:tags r:id="rId16"/>
              </p:custDataLst>
            </p:nvPr>
          </p:nvSpPr>
          <p:spPr>
            <a:xfrm>
              <a:off x="3067" y="7228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R2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" name="椭圆 3"/>
            <p:cNvSpPr/>
            <p:nvPr>
              <p:custDataLst>
                <p:tags r:id="rId17"/>
              </p:custDataLst>
            </p:nvPr>
          </p:nvSpPr>
          <p:spPr>
            <a:xfrm>
              <a:off x="238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A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9" name="直接箭头连接符 8"/>
            <p:cNvCxnSpPr>
              <a:stCxn id="2" idx="4"/>
              <a:endCxn id="26" idx="0"/>
            </p:cNvCxnSpPr>
            <p:nvPr>
              <p:custDataLst>
                <p:tags r:id="rId18"/>
              </p:custDataLst>
            </p:nvPr>
          </p:nvCxnSpPr>
          <p:spPr>
            <a:xfrm flipH="1">
              <a:off x="3544" y="5402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>
              <a:stCxn id="26" idx="3"/>
              <a:endCxn id="6" idx="3"/>
            </p:cNvCxnSpPr>
            <p:nvPr>
              <p:custDataLst>
                <p:tags r:id="rId19"/>
              </p:custDataLst>
            </p:nvPr>
          </p:nvCxnSpPr>
          <p:spPr>
            <a:xfrm flipV="1">
              <a:off x="4016" y="5268"/>
              <a:ext cx="2026" cy="1504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/>
            <p:cNvSpPr txBox="1"/>
            <p:nvPr>
              <p:custDataLst>
                <p:tags r:id="rId20"/>
              </p:custDataLst>
            </p:nvPr>
          </p:nvSpPr>
          <p:spPr>
            <a:xfrm>
              <a:off x="4960" y="5996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5196840" y="1287780"/>
            <a:ext cx="1798320" cy="3696970"/>
            <a:chOff x="2128" y="2034"/>
            <a:chExt cx="2832" cy="5822"/>
          </a:xfrm>
        </p:grpSpPr>
        <p:sp>
          <p:nvSpPr>
            <p:cNvPr id="80" name="椭圆 3"/>
            <p:cNvSpPr/>
            <p:nvPr>
              <p:custDataLst>
                <p:tags r:id="rId21"/>
              </p:custDataLst>
            </p:nvPr>
          </p:nvSpPr>
          <p:spPr>
            <a:xfrm>
              <a:off x="2128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B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8" name="矩形 127"/>
            <p:cNvSpPr/>
            <p:nvPr>
              <p:custDataLst>
                <p:tags r:id="rId22"/>
              </p:custDataLst>
            </p:nvPr>
          </p:nvSpPr>
          <p:spPr>
            <a:xfrm>
              <a:off x="3072" y="2662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29" name="直接箭头连接符 128"/>
            <p:cNvCxnSpPr>
              <a:stCxn id="80" idx="0"/>
              <a:endCxn id="128" idx="2"/>
            </p:cNvCxnSpPr>
            <p:nvPr>
              <p:custDataLst>
                <p:tags r:id="rId23"/>
              </p:custDataLst>
            </p:nvPr>
          </p:nvCxnSpPr>
          <p:spPr>
            <a:xfrm flipV="1">
              <a:off x="2600" y="3575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箭头连接符 129"/>
            <p:cNvCxnSpPr>
              <a:stCxn id="128" idx="2"/>
              <a:endCxn id="131" idx="0"/>
            </p:cNvCxnSpPr>
            <p:nvPr>
              <p:custDataLst>
                <p:tags r:id="rId24"/>
              </p:custDataLst>
            </p:nvPr>
          </p:nvCxnSpPr>
          <p:spPr>
            <a:xfrm>
              <a:off x="3544" y="3575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椭圆 3"/>
            <p:cNvSpPr/>
            <p:nvPr>
              <p:custDataLst>
                <p:tags r:id="rId25"/>
              </p:custDataLst>
            </p:nvPr>
          </p:nvSpPr>
          <p:spPr>
            <a:xfrm>
              <a:off x="4016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C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矩形 132"/>
            <p:cNvSpPr/>
            <p:nvPr>
              <p:custDataLst>
                <p:tags r:id="rId26"/>
              </p:custDataLst>
            </p:nvPr>
          </p:nvSpPr>
          <p:spPr>
            <a:xfrm>
              <a:off x="3072" y="6315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35" name="直接箭头连接符 134"/>
            <p:cNvCxnSpPr>
              <a:stCxn id="133" idx="0"/>
              <a:endCxn id="80" idx="4"/>
            </p:cNvCxnSpPr>
            <p:nvPr>
              <p:custDataLst>
                <p:tags r:id="rId27"/>
              </p:custDataLst>
            </p:nvPr>
          </p:nvCxnSpPr>
          <p:spPr>
            <a:xfrm flipH="1" flipV="1">
              <a:off x="2600" y="5402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文本框 135"/>
            <p:cNvSpPr txBox="1"/>
            <p:nvPr>
              <p:custDataLst>
                <p:tags r:id="rId28"/>
              </p:custDataLst>
            </p:nvPr>
          </p:nvSpPr>
          <p:spPr>
            <a:xfrm>
              <a:off x="2600" y="3576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7" name="文本框 136"/>
            <p:cNvSpPr txBox="1"/>
            <p:nvPr>
              <p:custDataLst>
                <p:tags r:id="rId29"/>
              </p:custDataLst>
            </p:nvPr>
          </p:nvSpPr>
          <p:spPr>
            <a:xfrm>
              <a:off x="3549" y="3861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9" name="文本框 138"/>
            <p:cNvSpPr txBox="1"/>
            <p:nvPr>
              <p:custDataLst>
                <p:tags r:id="rId30"/>
              </p:custDataLst>
            </p:nvPr>
          </p:nvSpPr>
          <p:spPr>
            <a:xfrm>
              <a:off x="3067" y="5403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0" name="文本框 139"/>
            <p:cNvSpPr txBox="1"/>
            <p:nvPr>
              <p:custDataLst>
                <p:tags r:id="rId31"/>
              </p:custDataLst>
            </p:nvPr>
          </p:nvSpPr>
          <p:spPr>
            <a:xfrm>
              <a:off x="4016" y="5688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1" name="文本框 140"/>
            <p:cNvSpPr txBox="1"/>
            <p:nvPr>
              <p:custDataLst>
                <p:tags r:id="rId32"/>
              </p:custDataLst>
            </p:nvPr>
          </p:nvSpPr>
          <p:spPr>
            <a:xfrm>
              <a:off x="3073" y="2034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R1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2" name="文本框 141"/>
            <p:cNvSpPr txBox="1"/>
            <p:nvPr>
              <p:custDataLst>
                <p:tags r:id="rId33"/>
              </p:custDataLst>
            </p:nvPr>
          </p:nvSpPr>
          <p:spPr>
            <a:xfrm>
              <a:off x="3067" y="7228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R2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44" name="直接箭头连接符 143"/>
            <p:cNvCxnSpPr>
              <a:stCxn id="131" idx="4"/>
              <a:endCxn id="133" idx="0"/>
            </p:cNvCxnSpPr>
            <p:nvPr>
              <p:custDataLst>
                <p:tags r:id="rId34"/>
              </p:custDataLst>
            </p:nvPr>
          </p:nvCxnSpPr>
          <p:spPr>
            <a:xfrm flipH="1">
              <a:off x="3544" y="5402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组合 146"/>
          <p:cNvGrpSpPr/>
          <p:nvPr/>
        </p:nvGrpSpPr>
        <p:grpSpPr>
          <a:xfrm>
            <a:off x="7656195" y="1287780"/>
            <a:ext cx="1798320" cy="3696970"/>
            <a:chOff x="2128" y="2034"/>
            <a:chExt cx="2832" cy="5822"/>
          </a:xfrm>
        </p:grpSpPr>
        <p:sp>
          <p:nvSpPr>
            <p:cNvPr id="148" name="椭圆 3"/>
            <p:cNvSpPr/>
            <p:nvPr>
              <p:custDataLst>
                <p:tags r:id="rId35"/>
              </p:custDataLst>
            </p:nvPr>
          </p:nvSpPr>
          <p:spPr>
            <a:xfrm>
              <a:off x="2128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B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9" name="矩形 148"/>
            <p:cNvSpPr/>
            <p:nvPr>
              <p:custDataLst>
                <p:tags r:id="rId36"/>
              </p:custDataLst>
            </p:nvPr>
          </p:nvSpPr>
          <p:spPr>
            <a:xfrm>
              <a:off x="3072" y="2662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50" name="直接箭头连接符 149"/>
            <p:cNvCxnSpPr>
              <a:stCxn id="148" idx="0"/>
              <a:endCxn id="149" idx="2"/>
            </p:cNvCxnSpPr>
            <p:nvPr>
              <p:custDataLst>
                <p:tags r:id="rId37"/>
              </p:custDataLst>
            </p:nvPr>
          </p:nvCxnSpPr>
          <p:spPr>
            <a:xfrm flipV="1">
              <a:off x="2600" y="3575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箭头连接符 150"/>
            <p:cNvCxnSpPr>
              <a:stCxn id="149" idx="2"/>
              <a:endCxn id="152" idx="0"/>
            </p:cNvCxnSpPr>
            <p:nvPr>
              <p:custDataLst>
                <p:tags r:id="rId38"/>
              </p:custDataLst>
            </p:nvPr>
          </p:nvCxnSpPr>
          <p:spPr>
            <a:xfrm>
              <a:off x="3544" y="3575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椭圆 3"/>
            <p:cNvSpPr/>
            <p:nvPr>
              <p:custDataLst>
                <p:tags r:id="rId39"/>
              </p:custDataLst>
            </p:nvPr>
          </p:nvSpPr>
          <p:spPr>
            <a:xfrm>
              <a:off x="4016" y="4488"/>
              <a:ext cx="944" cy="914"/>
            </a:xfrm>
            <a:prstGeom prst="ellipse">
              <a:avLst/>
            </a:prstGeom>
            <a:solidFill>
              <a:srgbClr val="D02F3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C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3" name="矩形 152"/>
            <p:cNvSpPr/>
            <p:nvPr>
              <p:custDataLst>
                <p:tags r:id="rId40"/>
              </p:custDataLst>
            </p:nvPr>
          </p:nvSpPr>
          <p:spPr>
            <a:xfrm>
              <a:off x="3072" y="6315"/>
              <a:ext cx="944" cy="913"/>
            </a:xfrm>
            <a:prstGeom prst="rect">
              <a:avLst/>
            </a:prstGeom>
            <a:solidFill>
              <a:srgbClr val="00B0F0"/>
            </a:solidFill>
            <a:ln w="381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400" b="1"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endParaRPr lang="en-US" altLang="zh-CN" sz="24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54" name="直接箭头连接符 153"/>
            <p:cNvCxnSpPr>
              <a:stCxn id="153" idx="0"/>
              <a:endCxn id="148" idx="4"/>
            </p:cNvCxnSpPr>
            <p:nvPr>
              <p:custDataLst>
                <p:tags r:id="rId41"/>
              </p:custDataLst>
            </p:nvPr>
          </p:nvCxnSpPr>
          <p:spPr>
            <a:xfrm flipH="1" flipV="1">
              <a:off x="2600" y="5402"/>
              <a:ext cx="944" cy="913"/>
            </a:xfrm>
            <a:prstGeom prst="straightConnector1">
              <a:avLst/>
            </a:prstGeom>
            <a:ln w="76200">
              <a:solidFill>
                <a:srgbClr val="D02F35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文本框 154"/>
            <p:cNvSpPr txBox="1"/>
            <p:nvPr>
              <p:custDataLst>
                <p:tags r:id="rId42"/>
              </p:custDataLst>
            </p:nvPr>
          </p:nvSpPr>
          <p:spPr>
            <a:xfrm>
              <a:off x="2600" y="3576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6" name="文本框 155"/>
            <p:cNvSpPr txBox="1"/>
            <p:nvPr>
              <p:custDataLst>
                <p:tags r:id="rId43"/>
              </p:custDataLst>
            </p:nvPr>
          </p:nvSpPr>
          <p:spPr>
            <a:xfrm>
              <a:off x="3549" y="3861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7" name="文本框 156"/>
            <p:cNvSpPr txBox="1"/>
            <p:nvPr>
              <p:custDataLst>
                <p:tags r:id="rId44"/>
              </p:custDataLst>
            </p:nvPr>
          </p:nvSpPr>
          <p:spPr>
            <a:xfrm>
              <a:off x="3067" y="5403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8" name="文本框 157"/>
            <p:cNvSpPr txBox="1"/>
            <p:nvPr>
              <p:custDataLst>
                <p:tags r:id="rId45"/>
              </p:custDataLst>
            </p:nvPr>
          </p:nvSpPr>
          <p:spPr>
            <a:xfrm>
              <a:off x="4016" y="5688"/>
              <a:ext cx="4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en-US" altLang="zh-CN" sz="2000" b="1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9" name="文本框 158"/>
            <p:cNvSpPr txBox="1"/>
            <p:nvPr>
              <p:custDataLst>
                <p:tags r:id="rId46"/>
              </p:custDataLst>
            </p:nvPr>
          </p:nvSpPr>
          <p:spPr>
            <a:xfrm>
              <a:off x="3073" y="2034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R1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0" name="文本框 159"/>
            <p:cNvSpPr txBox="1"/>
            <p:nvPr>
              <p:custDataLst>
                <p:tags r:id="rId47"/>
              </p:custDataLst>
            </p:nvPr>
          </p:nvSpPr>
          <p:spPr>
            <a:xfrm>
              <a:off x="3067" y="7228"/>
              <a:ext cx="94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R2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61" name="直接箭头连接符 160"/>
            <p:cNvCxnSpPr>
              <a:stCxn id="152" idx="4"/>
              <a:endCxn id="153" idx="0"/>
            </p:cNvCxnSpPr>
            <p:nvPr>
              <p:custDataLst>
                <p:tags r:id="rId48"/>
              </p:custDataLst>
            </p:nvPr>
          </p:nvCxnSpPr>
          <p:spPr>
            <a:xfrm flipH="1">
              <a:off x="3544" y="5402"/>
              <a:ext cx="944" cy="913"/>
            </a:xfrm>
            <a:prstGeom prst="straightConnector1">
              <a:avLst/>
            </a:prstGeom>
            <a:ln w="76200">
              <a:solidFill>
                <a:srgbClr val="00B0F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2" name="直接箭头连接符 161"/>
          <p:cNvCxnSpPr/>
          <p:nvPr>
            <p:custDataLst>
              <p:tags r:id="rId49"/>
            </p:custDataLst>
          </p:nvPr>
        </p:nvCxnSpPr>
        <p:spPr>
          <a:xfrm flipV="1">
            <a:off x="7357110" y="1374140"/>
            <a:ext cx="17780" cy="3610610"/>
          </a:xfrm>
          <a:prstGeom prst="straightConnector1">
            <a:avLst/>
          </a:prstGeom>
          <a:ln w="38100">
            <a:solidFill>
              <a:srgbClr val="9C0B15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圆角矩形 162"/>
          <p:cNvSpPr/>
          <p:nvPr>
            <p:custDataLst>
              <p:tags r:id="rId50"/>
            </p:custDataLst>
          </p:nvPr>
        </p:nvSpPr>
        <p:spPr>
          <a:xfrm>
            <a:off x="1605915" y="302895"/>
            <a:ext cx="6574790" cy="6280785"/>
          </a:xfrm>
          <a:prstGeom prst="roundRect">
            <a:avLst>
              <a:gd name="adj" fmla="val 8692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altLang="en-US" sz="2400" b="1">
                <a:sym typeface="+mn-ea"/>
              </a:rPr>
              <a:t>资源分配图的分析方法</a:t>
            </a:r>
            <a:endParaRPr lang="zh-CN" altLang="en-US" sz="2400" b="1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en-US" altLang="zh-CN" sz="2400">
                <a:sym typeface="+mn-ea"/>
              </a:rPr>
              <a:t>1. </a:t>
            </a:r>
            <a:r>
              <a:rPr lang="zh-CN" altLang="en-US" sz="2400">
                <a:sym typeface="+mn-ea"/>
              </a:rPr>
              <a:t>若某指令流的所有请求都可以得到满足，则删除其所有请求边和分配边，并将分配边上的资源归还给各个资源池。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en-US" altLang="zh-CN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en-US" altLang="zh-CN" sz="2400">
                <a:sym typeface="+mn-ea"/>
              </a:rPr>
              <a:t>2. </a:t>
            </a:r>
            <a:r>
              <a:rPr lang="zh-CN" altLang="en-US" sz="2400">
                <a:sym typeface="+mn-ea"/>
              </a:rPr>
              <a:t>重复上述步骤，直到无可执行。此时若所有指令流都执行结束则无死锁。若还有指令流存在（无法被化简掉），则它们一定在循环等待，此时发生死锁。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en-US" altLang="zh-CN" sz="2400">
              <a:sym typeface="+mn-ea"/>
            </a:endParaRPr>
          </a:p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altLang="en-US" sz="2400" b="1">
                <a:sym typeface="+mn-ea"/>
              </a:rPr>
              <a:t>只有最后剩下的指令流是死锁的</a:t>
            </a:r>
            <a:endParaRPr lang="zh-CN" altLang="en-US" sz="2400" b="1">
              <a:sym typeface="+mn-ea"/>
            </a:endParaRPr>
          </a:p>
        </p:txBody>
      </p:sp>
    </p:spTree>
    <p:custDataLst>
      <p:tags r:id="rId5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 bldLvl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预防与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避免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问题四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我们现在已经能检测死锁是否发生，但这是事后诸葛亮。如何在程序运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行时避免死锁呢？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观察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即便程序本身有可能死锁，最终的结果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也不一定是死锁。当执行流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进入不安全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区域（交叉分配）时，才有可能死锁；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只有在死锁点上（交叉请求），环路才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完成，程序才会真正死锁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结论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控制程序的进度，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避免进入不安全区域</a:t>
            </a:r>
            <a:endParaRPr lang="zh-CN" altLang="en-US" sz="2000" dirty="0"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175375" y="4267200"/>
            <a:ext cx="3396783" cy="2453484"/>
            <a:chOff x="4605" y="4486"/>
            <a:chExt cx="4461" cy="4632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4605" y="4486"/>
              <a:ext cx="2035" cy="46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指令流1</a:t>
              </a:r>
              <a:endParaRPr lang="en-US" altLang="zh-CN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endParaRPr lang="en-US" altLang="zh-CN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acquire(Q);</a:t>
              </a:r>
              <a:endParaRPr lang="en-US" altLang="zh-CN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acquire(S);</a:t>
              </a:r>
              <a:endParaRPr lang="en-US" altLang="zh-CN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l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release(Q);</a:t>
              </a:r>
              <a:endParaRPr lang="en-US" altLang="zh-CN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release(S);</a:t>
              </a:r>
              <a:endParaRPr lang="en-US" altLang="zh-CN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3"/>
              </p:custDataLst>
            </p:nvPr>
          </p:nvSpPr>
          <p:spPr>
            <a:xfrm>
              <a:off x="6960" y="4486"/>
              <a:ext cx="2106" cy="46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20000"/>
                </a:lnSpc>
                <a:buClrTx/>
                <a:buSzTx/>
                <a:buFontTx/>
                <a:buNone/>
                <a:tabLst>
                  <a:tab pos="1882775" algn="ctr"/>
                  <a:tab pos="4568825" algn="ctr"/>
                </a:tabLst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指令流2 </a:t>
              </a:r>
              <a:endParaRPr lang="zh-CN" sz="2000" b="1">
                <a:solidFill>
                  <a:srgbClr val="9C0B15"/>
                </a:solidFill>
                <a:sym typeface="+mn-ea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endParaRPr lang="en-US" altLang="zh-CN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acquire(S);</a:t>
              </a:r>
              <a:endParaRPr lang="en-US" altLang="zh-CN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acquire(Q);</a:t>
              </a:r>
              <a:endParaRPr lang="en-US" altLang="zh-CN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l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release(Q);</a:t>
              </a:r>
              <a:endParaRPr lang="en-US" altLang="zh-CN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B0F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release(S);</a:t>
              </a:r>
              <a:endParaRPr lang="en-US" altLang="zh-CN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sp>
        <p:nvSpPr>
          <p:cNvPr id="9" name="矩形 32"/>
          <p:cNvSpPr/>
          <p:nvPr/>
        </p:nvSpPr>
        <p:spPr>
          <a:xfrm>
            <a:off x="2899410" y="2700655"/>
            <a:ext cx="2157095" cy="593725"/>
          </a:xfrm>
          <a:prstGeom prst="rect">
            <a:avLst/>
          </a:prstGeom>
          <a:pattFill prst="pct30">
            <a:fgClr>
              <a:srgbClr val="9C0B1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直接箭头连接符 21"/>
          <p:cNvCxnSpPr/>
          <p:nvPr>
            <p:custDataLst>
              <p:tags r:id="rId4"/>
            </p:custDataLst>
          </p:nvPr>
        </p:nvCxnSpPr>
        <p:spPr>
          <a:xfrm flipV="1">
            <a:off x="1550670" y="3682365"/>
            <a:ext cx="7933055" cy="50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22"/>
          <p:cNvCxnSpPr/>
          <p:nvPr>
            <p:custDataLst>
              <p:tags r:id="rId5"/>
            </p:custDataLst>
          </p:nvPr>
        </p:nvCxnSpPr>
        <p:spPr>
          <a:xfrm flipV="1">
            <a:off x="1555750" y="1718945"/>
            <a:ext cx="0" cy="1970405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3"/>
          <p:cNvCxnSpPr/>
          <p:nvPr>
            <p:custDataLst>
              <p:tags r:id="rId6"/>
            </p:custDataLst>
          </p:nvPr>
        </p:nvCxnSpPr>
        <p:spPr>
          <a:xfrm flipV="1">
            <a:off x="5059045" y="2030730"/>
            <a:ext cx="0" cy="1661160"/>
          </a:xfrm>
          <a:prstGeom prst="line">
            <a:avLst/>
          </a:prstGeom>
          <a:ln w="19050" cmpd="sng">
            <a:solidFill>
              <a:schemeClr val="accent2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4"/>
          <p:cNvCxnSpPr/>
          <p:nvPr>
            <p:custDataLst>
              <p:tags r:id="rId7"/>
            </p:custDataLst>
          </p:nvPr>
        </p:nvCxnSpPr>
        <p:spPr>
          <a:xfrm flipV="1">
            <a:off x="2899410" y="2030730"/>
            <a:ext cx="0" cy="1661160"/>
          </a:xfrm>
          <a:prstGeom prst="line">
            <a:avLst/>
          </a:prstGeom>
          <a:ln w="19050" cmpd="sng">
            <a:solidFill>
              <a:schemeClr val="accent2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5"/>
          <p:cNvCxnSpPr/>
          <p:nvPr>
            <p:custDataLst>
              <p:tags r:id="rId8"/>
            </p:custDataLst>
          </p:nvPr>
        </p:nvCxnSpPr>
        <p:spPr>
          <a:xfrm flipV="1">
            <a:off x="6399530" y="2030730"/>
            <a:ext cx="0" cy="1661160"/>
          </a:xfrm>
          <a:prstGeom prst="line">
            <a:avLst/>
          </a:prstGeom>
          <a:ln w="19050" cmpd="sng">
            <a:solidFill>
              <a:srgbClr val="00B0F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26"/>
          <p:cNvCxnSpPr/>
          <p:nvPr>
            <p:custDataLst>
              <p:tags r:id="rId9"/>
            </p:custDataLst>
          </p:nvPr>
        </p:nvCxnSpPr>
        <p:spPr>
          <a:xfrm flipV="1">
            <a:off x="7602220" y="2030730"/>
            <a:ext cx="0" cy="1661160"/>
          </a:xfrm>
          <a:prstGeom prst="line">
            <a:avLst/>
          </a:prstGeom>
          <a:ln w="19050" cmpd="sng">
            <a:solidFill>
              <a:srgbClr val="00B0F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27"/>
          <p:cNvCxnSpPr/>
          <p:nvPr>
            <p:custDataLst>
              <p:tags r:id="rId10"/>
            </p:custDataLst>
          </p:nvPr>
        </p:nvCxnSpPr>
        <p:spPr>
          <a:xfrm flipH="1">
            <a:off x="1555750" y="3293110"/>
            <a:ext cx="6689090" cy="0"/>
          </a:xfrm>
          <a:prstGeom prst="line">
            <a:avLst/>
          </a:prstGeom>
          <a:ln w="19050" cmpd="sng">
            <a:solidFill>
              <a:schemeClr val="accent2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28"/>
          <p:cNvCxnSpPr/>
          <p:nvPr>
            <p:custDataLst>
              <p:tags r:id="rId11"/>
            </p:custDataLst>
          </p:nvPr>
        </p:nvCxnSpPr>
        <p:spPr>
          <a:xfrm flipH="1">
            <a:off x="1555750" y="2045970"/>
            <a:ext cx="6689090" cy="0"/>
          </a:xfrm>
          <a:prstGeom prst="line">
            <a:avLst/>
          </a:prstGeom>
          <a:ln w="19050" cmpd="sng">
            <a:solidFill>
              <a:srgbClr val="00B0F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29"/>
          <p:cNvCxnSpPr/>
          <p:nvPr>
            <p:custDataLst>
              <p:tags r:id="rId12"/>
            </p:custDataLst>
          </p:nvPr>
        </p:nvCxnSpPr>
        <p:spPr>
          <a:xfrm flipH="1">
            <a:off x="1555750" y="2347595"/>
            <a:ext cx="6689090" cy="0"/>
          </a:xfrm>
          <a:prstGeom prst="line">
            <a:avLst/>
          </a:prstGeom>
          <a:ln w="19050" cmpd="sng">
            <a:solidFill>
              <a:srgbClr val="00B0F0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30"/>
          <p:cNvCxnSpPr/>
          <p:nvPr>
            <p:custDataLst>
              <p:tags r:id="rId13"/>
            </p:custDataLst>
          </p:nvPr>
        </p:nvCxnSpPr>
        <p:spPr>
          <a:xfrm flipH="1">
            <a:off x="1555750" y="2700655"/>
            <a:ext cx="6689090" cy="0"/>
          </a:xfrm>
          <a:prstGeom prst="line">
            <a:avLst/>
          </a:prstGeom>
          <a:ln w="19050" cmpd="sng">
            <a:solidFill>
              <a:schemeClr val="accent2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10"/>
          <p:cNvSpPr txBox="1"/>
          <p:nvPr>
            <p:custDataLst>
              <p:tags r:id="rId14"/>
            </p:custDataLst>
          </p:nvPr>
        </p:nvSpPr>
        <p:spPr>
          <a:xfrm>
            <a:off x="2540635" y="3687445"/>
            <a:ext cx="716915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P(Q)</a:t>
            </a:r>
            <a:endParaRPr lang="en-US" altLang="zh-CN" sz="1600" b="1" kern="1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67" name="文本框 10"/>
          <p:cNvSpPr txBox="1"/>
          <p:nvPr>
            <p:custDataLst>
              <p:tags r:id="rId15"/>
            </p:custDataLst>
          </p:nvPr>
        </p:nvSpPr>
        <p:spPr>
          <a:xfrm>
            <a:off x="4637405" y="3693160"/>
            <a:ext cx="841375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P(S)</a:t>
            </a:r>
            <a:endParaRPr lang="en-US" altLang="zh-CN" sz="1600" b="1" kern="1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68" name="文本框 10"/>
          <p:cNvSpPr txBox="1"/>
          <p:nvPr>
            <p:custDataLst>
              <p:tags r:id="rId16"/>
            </p:custDataLst>
          </p:nvPr>
        </p:nvSpPr>
        <p:spPr>
          <a:xfrm>
            <a:off x="5930900" y="3685540"/>
            <a:ext cx="937895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V(Q)</a:t>
            </a:r>
            <a:endParaRPr lang="en-US" altLang="zh-CN" sz="1600" b="1" kern="1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69" name="文本框 10"/>
          <p:cNvSpPr txBox="1"/>
          <p:nvPr>
            <p:custDataLst>
              <p:tags r:id="rId17"/>
            </p:custDataLst>
          </p:nvPr>
        </p:nvSpPr>
        <p:spPr>
          <a:xfrm>
            <a:off x="7158355" y="3695065"/>
            <a:ext cx="888365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V(S)</a:t>
            </a:r>
            <a:endParaRPr lang="en-US" altLang="zh-CN" sz="1600" b="1" kern="1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70" name="文本框 10"/>
          <p:cNvSpPr txBox="1"/>
          <p:nvPr>
            <p:custDataLst>
              <p:tags r:id="rId18"/>
            </p:custDataLst>
          </p:nvPr>
        </p:nvSpPr>
        <p:spPr>
          <a:xfrm>
            <a:off x="852805" y="3147695"/>
            <a:ext cx="7035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P(S)</a:t>
            </a:r>
            <a:endParaRPr lang="en-US" altLang="zh-CN" sz="1600" b="1" kern="1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71" name="文本框 10"/>
          <p:cNvSpPr txBox="1"/>
          <p:nvPr>
            <p:custDataLst>
              <p:tags r:id="rId19"/>
            </p:custDataLst>
          </p:nvPr>
        </p:nvSpPr>
        <p:spPr>
          <a:xfrm>
            <a:off x="852805" y="2549525"/>
            <a:ext cx="7035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P(Q)</a:t>
            </a:r>
            <a:endParaRPr lang="en-US" altLang="zh-CN" sz="1600" b="1" kern="1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72" name="文本框 10"/>
          <p:cNvSpPr txBox="1"/>
          <p:nvPr>
            <p:custDataLst>
              <p:tags r:id="rId20"/>
            </p:custDataLst>
          </p:nvPr>
        </p:nvSpPr>
        <p:spPr>
          <a:xfrm>
            <a:off x="852805" y="1914525"/>
            <a:ext cx="7035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V(Q)</a:t>
            </a:r>
            <a:endParaRPr lang="en-US" altLang="zh-CN" sz="1600" b="1" kern="1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73" name="文本框 10"/>
          <p:cNvSpPr txBox="1"/>
          <p:nvPr>
            <p:custDataLst>
              <p:tags r:id="rId21"/>
            </p:custDataLst>
          </p:nvPr>
        </p:nvSpPr>
        <p:spPr>
          <a:xfrm>
            <a:off x="852805" y="2220595"/>
            <a:ext cx="7035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1600" b="1" kern="1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幼圆" panose="02010509060101010101" charset="-122"/>
                <a:sym typeface="Times New Roman" panose="02020603050405020304"/>
              </a:rPr>
              <a:t>V(S)</a:t>
            </a:r>
            <a:endParaRPr lang="en-US" altLang="zh-CN" sz="1600" b="1" kern="1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74" name="文本框 10"/>
          <p:cNvSpPr txBox="1"/>
          <p:nvPr>
            <p:custDataLst>
              <p:tags r:id="rId22"/>
            </p:custDataLst>
          </p:nvPr>
        </p:nvSpPr>
        <p:spPr>
          <a:xfrm>
            <a:off x="8093710" y="3682365"/>
            <a:ext cx="14782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algn="ctr" eaLnBrk="1" fontAlgn="base">
              <a:lnSpc>
                <a:spcPct val="100000"/>
              </a:lnSpc>
              <a:buClrTx/>
              <a:buSzTx/>
              <a:buFontTx/>
            </a:pPr>
            <a:r>
              <a:rPr lang="zh-CN" b="1">
                <a:solidFill>
                  <a:srgbClr val="9C0B15"/>
                </a:solidFill>
                <a:sym typeface="Times New Roman" panose="02020603050405020304"/>
              </a:rPr>
              <a:t>指令流1</a:t>
            </a:r>
            <a:endParaRPr lang="zh-CN" b="1">
              <a:solidFill>
                <a:srgbClr val="9C0B15"/>
              </a:solidFill>
              <a:sym typeface="Times New Roman" panose="02020603050405020304"/>
            </a:endParaRPr>
          </a:p>
        </p:txBody>
      </p:sp>
      <p:sp>
        <p:nvSpPr>
          <p:cNvPr id="75" name="文本框 10"/>
          <p:cNvSpPr txBox="1"/>
          <p:nvPr>
            <p:custDataLst>
              <p:tags r:id="rId23"/>
            </p:custDataLst>
          </p:nvPr>
        </p:nvSpPr>
        <p:spPr>
          <a:xfrm>
            <a:off x="207010" y="1649730"/>
            <a:ext cx="1478280" cy="3295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algn="ctr" eaLnBrk="1" fontAlgn="base">
              <a:lnSpc>
                <a:spcPct val="100000"/>
              </a:lnSpc>
              <a:buClrTx/>
              <a:buSzTx/>
              <a:buFontTx/>
            </a:pPr>
            <a:r>
              <a:rPr lang="zh-CN" b="1">
                <a:solidFill>
                  <a:srgbClr val="9C0B15"/>
                </a:solidFill>
                <a:sym typeface="Times New Roman" panose="02020603050405020304"/>
              </a:rPr>
              <a:t>指令流2</a:t>
            </a:r>
            <a:endParaRPr lang="zh-CN" b="1">
              <a:solidFill>
                <a:srgbClr val="9C0B15"/>
              </a:solidFill>
              <a:sym typeface="Times New Roman" panose="02020603050405020304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1675130" y="2128520"/>
            <a:ext cx="6497666" cy="1471295"/>
            <a:chOff x="2638" y="3352"/>
            <a:chExt cx="10233" cy="2317"/>
          </a:xfrm>
        </p:grpSpPr>
        <p:cxnSp>
          <p:nvCxnSpPr>
            <p:cNvPr id="94" name="直接箭头连接符 21"/>
            <p:cNvCxnSpPr/>
            <p:nvPr/>
          </p:nvCxnSpPr>
          <p:spPr>
            <a:xfrm flipV="1">
              <a:off x="2638" y="3800"/>
              <a:ext cx="8" cy="1869"/>
            </a:xfrm>
            <a:prstGeom prst="straightConnector1">
              <a:avLst/>
            </a:prstGeom>
            <a:ln w="50800">
              <a:solidFill>
                <a:srgbClr val="36BE52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21"/>
            <p:cNvCxnSpPr/>
            <p:nvPr/>
          </p:nvCxnSpPr>
          <p:spPr>
            <a:xfrm flipH="1">
              <a:off x="2654" y="3829"/>
              <a:ext cx="1830" cy="0"/>
            </a:xfrm>
            <a:prstGeom prst="straightConnector1">
              <a:avLst/>
            </a:prstGeom>
            <a:ln w="50800">
              <a:solidFill>
                <a:srgbClr val="36BE52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21"/>
            <p:cNvCxnSpPr/>
            <p:nvPr/>
          </p:nvCxnSpPr>
          <p:spPr>
            <a:xfrm flipH="1">
              <a:off x="4478" y="3352"/>
              <a:ext cx="6" cy="512"/>
            </a:xfrm>
            <a:prstGeom prst="straightConnector1">
              <a:avLst/>
            </a:prstGeom>
            <a:ln w="50800">
              <a:solidFill>
                <a:srgbClr val="36BE52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箭头连接符 21"/>
            <p:cNvCxnSpPr/>
            <p:nvPr/>
          </p:nvCxnSpPr>
          <p:spPr>
            <a:xfrm>
              <a:off x="4447" y="3364"/>
              <a:ext cx="8424" cy="12"/>
            </a:xfrm>
            <a:prstGeom prst="straightConnector1">
              <a:avLst/>
            </a:prstGeom>
            <a:ln w="50800">
              <a:solidFill>
                <a:srgbClr val="36BE52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组合 100"/>
          <p:cNvGrpSpPr/>
          <p:nvPr/>
        </p:nvGrpSpPr>
        <p:grpSpPr>
          <a:xfrm>
            <a:off x="1737360" y="2177415"/>
            <a:ext cx="6450330" cy="1426210"/>
            <a:chOff x="2736" y="3429"/>
            <a:chExt cx="10158" cy="2246"/>
          </a:xfrm>
        </p:grpSpPr>
        <p:cxnSp>
          <p:nvCxnSpPr>
            <p:cNvPr id="98" name="直接箭头连接符 21"/>
            <p:cNvCxnSpPr/>
            <p:nvPr/>
          </p:nvCxnSpPr>
          <p:spPr>
            <a:xfrm flipH="1" flipV="1">
              <a:off x="2736" y="5669"/>
              <a:ext cx="10153" cy="7"/>
            </a:xfrm>
            <a:prstGeom prst="straightConnector1">
              <a:avLst/>
            </a:prstGeom>
            <a:ln w="50800">
              <a:solidFill>
                <a:srgbClr val="7030A0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箭头连接符 21"/>
            <p:cNvCxnSpPr/>
            <p:nvPr/>
          </p:nvCxnSpPr>
          <p:spPr>
            <a:xfrm flipH="1" flipV="1">
              <a:off x="12894" y="3429"/>
              <a:ext cx="1" cy="2239"/>
            </a:xfrm>
            <a:prstGeom prst="straightConnector1">
              <a:avLst/>
            </a:prstGeom>
            <a:ln w="50800">
              <a:solidFill>
                <a:srgbClr val="7030A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1794510" y="2571750"/>
            <a:ext cx="3418840" cy="959485"/>
            <a:chOff x="2826" y="4050"/>
            <a:chExt cx="5384" cy="1511"/>
          </a:xfrm>
        </p:grpSpPr>
        <p:sp>
          <p:nvSpPr>
            <p:cNvPr id="65" name="椭圆 31"/>
            <p:cNvSpPr/>
            <p:nvPr/>
          </p:nvSpPr>
          <p:spPr>
            <a:xfrm>
              <a:off x="7724" y="4050"/>
              <a:ext cx="487" cy="41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grpSp>
          <p:nvGrpSpPr>
            <p:cNvPr id="105" name="组合 104"/>
            <p:cNvGrpSpPr/>
            <p:nvPr/>
          </p:nvGrpSpPr>
          <p:grpSpPr>
            <a:xfrm>
              <a:off x="2826" y="4281"/>
              <a:ext cx="5060" cy="1280"/>
              <a:chOff x="2826" y="4281"/>
              <a:chExt cx="5060" cy="1280"/>
            </a:xfrm>
          </p:grpSpPr>
          <p:cxnSp>
            <p:nvCxnSpPr>
              <p:cNvPr id="102" name="直接箭头连接符 21"/>
              <p:cNvCxnSpPr/>
              <p:nvPr>
                <p:custDataLst>
                  <p:tags r:id="rId24"/>
                </p:custDataLst>
              </p:nvPr>
            </p:nvCxnSpPr>
            <p:spPr>
              <a:xfrm flipH="1" flipV="1">
                <a:off x="2826" y="5014"/>
                <a:ext cx="1" cy="547"/>
              </a:xfrm>
              <a:prstGeom prst="straightConnector1">
                <a:avLst/>
              </a:prstGeom>
              <a:ln w="50800">
                <a:solidFill>
                  <a:srgbClr val="FF0000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箭头连接符 21"/>
              <p:cNvCxnSpPr/>
              <p:nvPr>
                <p:custDataLst>
                  <p:tags r:id="rId25"/>
                </p:custDataLst>
              </p:nvPr>
            </p:nvCxnSpPr>
            <p:spPr>
              <a:xfrm flipH="1" flipV="1">
                <a:off x="2827" y="5045"/>
                <a:ext cx="5059" cy="1"/>
              </a:xfrm>
              <a:prstGeom prst="straightConnector1">
                <a:avLst/>
              </a:prstGeom>
              <a:ln w="50800">
                <a:solidFill>
                  <a:srgbClr val="FF0000"/>
                </a:solidFill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箭头连接符 21"/>
              <p:cNvCxnSpPr/>
              <p:nvPr>
                <p:custDataLst>
                  <p:tags r:id="rId26"/>
                </p:custDataLst>
              </p:nvPr>
            </p:nvCxnSpPr>
            <p:spPr>
              <a:xfrm flipV="1">
                <a:off x="7867" y="4281"/>
                <a:ext cx="11" cy="764"/>
              </a:xfrm>
              <a:prstGeom prst="straightConnector1">
                <a:avLst/>
              </a:prstGeom>
              <a:ln w="50800">
                <a:solidFill>
                  <a:srgbClr val="FF0000"/>
                </a:solidFill>
                <a:tailEnd type="triangl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7" name="上箭头标注 106"/>
          <p:cNvSpPr/>
          <p:nvPr/>
        </p:nvSpPr>
        <p:spPr>
          <a:xfrm>
            <a:off x="3489325" y="3293110"/>
            <a:ext cx="977265" cy="1062990"/>
          </a:xfrm>
          <a:prstGeom prst="upArrowCallout">
            <a:avLst>
              <a:gd name="adj1" fmla="val 18518"/>
              <a:gd name="adj2" fmla="val 25000"/>
              <a:gd name="adj3" fmla="val 25000"/>
              <a:gd name="adj4" fmla="val 56571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不安全区域</a:t>
            </a:r>
            <a:endParaRPr lang="zh-CN" altLang="en-US" b="1"/>
          </a:p>
        </p:txBody>
      </p:sp>
      <p:sp>
        <p:nvSpPr>
          <p:cNvPr id="163" name="圆角矩形 162"/>
          <p:cNvSpPr/>
          <p:nvPr>
            <p:custDataLst>
              <p:tags r:id="rId27"/>
            </p:custDataLst>
          </p:nvPr>
        </p:nvSpPr>
        <p:spPr>
          <a:xfrm>
            <a:off x="1598295" y="993775"/>
            <a:ext cx="6574790" cy="5441315"/>
          </a:xfrm>
          <a:prstGeom prst="roundRect">
            <a:avLst>
              <a:gd name="adj" fmla="val 7130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altLang="en-US" sz="2400" b="1">
                <a:sym typeface="+mn-ea"/>
              </a:rPr>
              <a:t>不安全</a:t>
            </a:r>
            <a:r>
              <a:rPr lang="en-US" altLang="zh-CN" sz="2400" b="1">
                <a:sym typeface="+mn-ea"/>
              </a:rPr>
              <a:t>=</a:t>
            </a:r>
            <a:r>
              <a:rPr lang="zh-CN" altLang="en-US" sz="2400" b="1">
                <a:sym typeface="+mn-ea"/>
              </a:rPr>
              <a:t>死锁？</a:t>
            </a:r>
            <a:endParaRPr lang="zh-CN" altLang="en-US" sz="2400" b="1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zh-CN" altLang="en-US" sz="2400" b="1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假设所有指令流都是自私的，在得到自己可能请求的全部资源之前绝不会释放已经占有的资源（只进不出），而是要</a:t>
            </a:r>
            <a:r>
              <a:rPr lang="zh-CN" altLang="en-US" sz="2400" b="1">
                <a:sym typeface="+mn-ea"/>
              </a:rPr>
              <a:t>等到结束后才一并释放</a:t>
            </a:r>
            <a:r>
              <a:rPr lang="zh-CN" altLang="en-US" sz="2400">
                <a:sym typeface="+mn-ea"/>
              </a:rPr>
              <a:t>，那么一旦系统执行进入不安全区域，就等于死锁。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2400">
                <a:sym typeface="+mn-ea"/>
              </a:rPr>
              <a:t>如果指令流在执行中可能释放已占有的资源，那么即便</a:t>
            </a:r>
            <a:r>
              <a:rPr lang="zh-CN" altLang="en-US" sz="2400" b="1">
                <a:sym typeface="+mn-ea"/>
              </a:rPr>
              <a:t>进入不安全区域也不一定死锁</a:t>
            </a:r>
            <a:r>
              <a:rPr lang="zh-CN" altLang="en-US" sz="2400">
                <a:sym typeface="+mn-ea"/>
              </a:rPr>
              <a:t>。</a:t>
            </a:r>
            <a:endParaRPr lang="zh-CN" altLang="en-US" sz="2400">
              <a:sym typeface="+mn-ea"/>
            </a:endParaRPr>
          </a:p>
          <a:p>
            <a:pPr algn="l">
              <a:lnSpc>
                <a:spcPct val="140000"/>
              </a:lnSpc>
              <a:buClrTx/>
              <a:buSzTx/>
              <a:buFontTx/>
            </a:pPr>
            <a:endParaRPr lang="zh-CN" altLang="en-US" sz="2400" b="1">
              <a:sym typeface="+mn-ea"/>
            </a:endParaRPr>
          </a:p>
        </p:txBody>
      </p:sp>
    </p:spTree>
    <p:custDataLst>
      <p:tags r:id="rId28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bldLvl="0" animBg="1"/>
      <p:bldP spid="163" grpId="0" bldLvl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银行家算法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银行家算法	Banker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’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 Algorithm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一种用于资源分配的算法，由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Dijkstra</a:t>
            </a:r>
            <a:r>
              <a:rPr lang="zh-CN" altLang="en-US" sz="2000" dirty="0">
                <a:sym typeface="+mn-ea"/>
              </a:rPr>
              <a:t>在</a:t>
            </a:r>
            <a:r>
              <a:rPr lang="en-US" altLang="zh-CN" sz="2000" dirty="0">
                <a:sym typeface="+mn-ea"/>
              </a:rPr>
              <a:t>1965</a:t>
            </a:r>
            <a:r>
              <a:rPr lang="zh-CN" altLang="en-US" sz="2000" dirty="0">
                <a:sym typeface="+mn-ea"/>
              </a:rPr>
              <a:t>年提出。</a:t>
            </a:r>
            <a:r>
              <a:rPr lang="zh-CN" altLang="en-US" sz="2000" dirty="0">
                <a:sym typeface="+mn-ea"/>
              </a:rPr>
              <a:t>在已知每个指令流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对资源的最大消耗时，</a:t>
            </a:r>
            <a:r>
              <a:rPr lang="zh-CN" altLang="en-US" sz="2000" dirty="0">
                <a:sym typeface="+mn-ea"/>
              </a:rPr>
              <a:t>它可以通过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检查分配请求并仅批准那些不会让系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统进入不安全状态的请求</a:t>
            </a:r>
            <a:r>
              <a:rPr lang="zh-CN" altLang="en-US" sz="2000" dirty="0">
                <a:sym typeface="+mn-ea"/>
              </a:rPr>
              <a:t>，完全避免死锁</a:t>
            </a:r>
            <a:r>
              <a:rPr lang="zh-CN" altLang="en-US" sz="2000" dirty="0">
                <a:sym typeface="+mn-ea"/>
              </a:rPr>
              <a:t>风险。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在现实生活中，银行业的核心竞争力就是风险控制。这里我们把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资源总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量看作银行的资金池</a:t>
            </a:r>
            <a:r>
              <a:rPr lang="zh-CN" altLang="en-US" sz="2000" dirty="0">
                <a:sym typeface="+mn-ea"/>
              </a:rPr>
              <a:t>，将指令流看作是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诚实的贷款客户</a:t>
            </a:r>
            <a:r>
              <a:rPr lang="zh-CN" altLang="en-US" sz="2000" dirty="0">
                <a:sym typeface="+mn-ea"/>
              </a:rPr>
              <a:t>（贷后</a:t>
            </a:r>
            <a:r>
              <a:rPr lang="zh-CN" altLang="en-US" sz="2000" dirty="0">
                <a:sym typeface="+mn-ea"/>
              </a:rPr>
              <a:t>必还）。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假设系统中有</a:t>
            </a:r>
            <a:r>
              <a:rPr lang="en-US" altLang="zh-CN" sz="2000" dirty="0">
                <a:sym typeface="+mn-ea"/>
              </a:rPr>
              <a:t>S</a:t>
            </a:r>
            <a:r>
              <a:rPr lang="zh-CN" altLang="en-US" sz="2000" dirty="0">
                <a:sym typeface="+mn-ea"/>
              </a:rPr>
              <a:t>个指令流和</a:t>
            </a:r>
            <a:r>
              <a:rPr lang="en-US" altLang="zh-CN" sz="2000" dirty="0">
                <a:sym typeface="+mn-ea"/>
              </a:rPr>
              <a:t>R</a:t>
            </a:r>
            <a:r>
              <a:rPr lang="zh-CN" altLang="en-US" sz="2000" dirty="0">
                <a:sym typeface="+mn-ea"/>
              </a:rPr>
              <a:t>种资源，则可用如下矩阵表示资源</a:t>
            </a:r>
            <a:r>
              <a:rPr lang="zh-CN" altLang="en-US" sz="2000" dirty="0">
                <a:sym typeface="+mn-ea"/>
              </a:rPr>
              <a:t>等待图：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可用资源矩阵A	Avaliable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en-US" altLang="zh-CN" sz="2000" dirty="0">
                <a:sym typeface="+mn-ea"/>
              </a:rPr>
              <a:t>1xR</a:t>
            </a:r>
            <a:r>
              <a:rPr lang="zh-CN" altLang="en-US" sz="2000" dirty="0">
                <a:sym typeface="+mn-ea"/>
              </a:rPr>
              <a:t>矩阵，其</a:t>
            </a:r>
            <a:r>
              <a:rPr lang="en-US" altLang="zh-CN" sz="2000" dirty="0">
                <a:sym typeface="+mn-ea"/>
              </a:rPr>
              <a:t>A[i]</a:t>
            </a:r>
            <a:r>
              <a:rPr lang="zh-CN" altLang="en-US" sz="2000" dirty="0">
                <a:sym typeface="+mn-ea"/>
              </a:rPr>
              <a:t>代表了第</a:t>
            </a:r>
            <a:r>
              <a:rPr lang="en-US" altLang="zh-CN" sz="2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种资源的当前可用</a:t>
            </a:r>
            <a:r>
              <a:rPr lang="zh-CN" altLang="en-US" sz="2000" dirty="0">
                <a:sym typeface="+mn-ea"/>
              </a:rPr>
              <a:t>总量。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分配资源矩阵U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Use</a:t>
            </a:r>
            <a:endParaRPr lang="en-US" altLang="zh-CN" sz="2000" b="1" dirty="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en-US" altLang="zh-CN" sz="2000" dirty="0">
                <a:sym typeface="+mn-ea"/>
              </a:rPr>
              <a:t>SxR</a:t>
            </a:r>
            <a:r>
              <a:rPr lang="zh-CN" altLang="en-US" sz="2000" dirty="0">
                <a:sym typeface="+mn-ea"/>
              </a:rPr>
              <a:t>矩阵，其</a:t>
            </a:r>
            <a:r>
              <a:rPr lang="en-US" altLang="zh-CN" sz="2000" dirty="0">
                <a:sym typeface="+mn-ea"/>
              </a:rPr>
              <a:t>U[i, j]</a:t>
            </a:r>
            <a:r>
              <a:rPr lang="zh-CN" altLang="en-US" sz="2000" dirty="0">
                <a:sym typeface="+mn-ea"/>
              </a:rPr>
              <a:t>代表了第</a:t>
            </a:r>
            <a:r>
              <a:rPr lang="en-US" altLang="zh-CN" sz="2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个指令流占有的第</a:t>
            </a:r>
            <a:r>
              <a:rPr lang="en-US" altLang="zh-CN" sz="2000" dirty="0">
                <a:sym typeface="+mn-ea"/>
              </a:rPr>
              <a:t>j</a:t>
            </a:r>
            <a:r>
              <a:rPr lang="zh-CN" altLang="en-US" sz="2000" dirty="0">
                <a:sym typeface="+mn-ea"/>
              </a:rPr>
              <a:t>种资源的</a:t>
            </a:r>
            <a:r>
              <a:rPr lang="zh-CN" altLang="en-US" sz="2000" dirty="0">
                <a:sym typeface="+mn-ea"/>
              </a:rPr>
              <a:t>量。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最大资源矩阵M	Max</a:t>
            </a:r>
            <a:endParaRPr 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dirty="0">
                <a:sym typeface="+mn-ea"/>
              </a:rPr>
              <a:t>	</a:t>
            </a:r>
            <a:r>
              <a:rPr lang="en-US" altLang="zh-CN" sz="2000" dirty="0">
                <a:sym typeface="+mn-ea"/>
              </a:rPr>
              <a:t>SxR</a:t>
            </a:r>
            <a:r>
              <a:rPr lang="zh-CN" altLang="en-US" sz="2000" dirty="0">
                <a:sym typeface="+mn-ea"/>
              </a:rPr>
              <a:t>矩阵，其</a:t>
            </a:r>
            <a:r>
              <a:rPr lang="en-US" altLang="zh-CN" sz="2000" dirty="0">
                <a:sym typeface="+mn-ea"/>
              </a:rPr>
              <a:t>M[i, j]</a:t>
            </a:r>
            <a:r>
              <a:rPr lang="zh-CN" altLang="en-US" sz="2000" dirty="0">
                <a:sym typeface="+mn-ea"/>
              </a:rPr>
              <a:t>代表了第</a:t>
            </a:r>
            <a:r>
              <a:rPr lang="en-US" altLang="zh-CN" sz="2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个指令流最多需要的第</a:t>
            </a:r>
            <a:r>
              <a:rPr lang="en-US" altLang="zh-CN" sz="2000" dirty="0">
                <a:sym typeface="+mn-ea"/>
              </a:rPr>
              <a:t>j</a:t>
            </a:r>
            <a:r>
              <a:rPr lang="zh-CN" altLang="en-US" sz="2000" dirty="0">
                <a:sym typeface="+mn-ea"/>
              </a:rPr>
              <a:t>种资源的</a:t>
            </a:r>
            <a:r>
              <a:rPr lang="zh-CN" altLang="en-US" sz="2000" dirty="0">
                <a:sym typeface="+mn-ea"/>
              </a:rPr>
              <a:t>量。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算法应该是怎样的？回顾资源等待图的分析</a:t>
            </a:r>
            <a:r>
              <a:rPr lang="zh-CN" altLang="en-US" sz="2000" dirty="0">
                <a:sym typeface="+mn-ea"/>
              </a:rPr>
              <a:t>方法。</a:t>
            </a:r>
            <a:endParaRPr lang="zh-CN" altLang="en-US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银行家算法</a:t>
            </a:r>
            <a:endParaRPr lang="zh-CN" altLang="en-US" sz="2000" dirty="0">
              <a:sym typeface="+mn-ea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50875" y="676275"/>
            <a:ext cx="8485505" cy="5788025"/>
            <a:chOff x="1791" y="1066"/>
            <a:chExt cx="13363" cy="9115"/>
          </a:xfrm>
        </p:grpSpPr>
        <p:sp>
          <p:nvSpPr>
            <p:cNvPr id="9" name="流程图: 决策 8"/>
            <p:cNvSpPr/>
            <p:nvPr>
              <p:custDataLst>
                <p:tags r:id="rId2"/>
              </p:custDataLst>
            </p:nvPr>
          </p:nvSpPr>
          <p:spPr>
            <a:xfrm>
              <a:off x="5077" y="2951"/>
              <a:ext cx="4363" cy="2118"/>
            </a:xfrm>
            <a:prstGeom prst="flowChartDecision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现存资源可满足分配吗？</a:t>
              </a:r>
              <a:endParaRPr lang="zh-CN" altLang="en-US" b="1"/>
            </a:p>
          </p:txBody>
        </p:sp>
        <p:cxnSp>
          <p:nvCxnSpPr>
            <p:cNvPr id="26" name="肘形连接符 25"/>
            <p:cNvCxnSpPr>
              <a:stCxn id="9" idx="3"/>
              <a:endCxn id="5" idx="0"/>
            </p:cNvCxnSpPr>
            <p:nvPr>
              <p:custDataLst>
                <p:tags r:id="rId3"/>
              </p:custDataLst>
            </p:nvPr>
          </p:nvCxnSpPr>
          <p:spPr>
            <a:xfrm>
              <a:off x="9440" y="4010"/>
              <a:ext cx="3533" cy="5394"/>
            </a:xfrm>
            <a:prstGeom prst="bentConnector2">
              <a:avLst/>
            </a:prstGeom>
            <a:ln w="76200" cmpd="sng">
              <a:solidFill>
                <a:srgbClr val="D02F35"/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stCxn id="9" idx="2"/>
              <a:endCxn id="6" idx="0"/>
            </p:cNvCxnSpPr>
            <p:nvPr>
              <p:custDataLst>
                <p:tags r:id="rId4"/>
              </p:custDataLst>
            </p:nvPr>
          </p:nvCxnSpPr>
          <p:spPr>
            <a:xfrm>
              <a:off x="7259" y="5069"/>
              <a:ext cx="0" cy="110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/>
            <p:cNvCxnSpPr/>
            <p:nvPr>
              <p:custDataLst>
                <p:tags r:id="rId5"/>
              </p:custDataLst>
            </p:nvPr>
          </p:nvCxnSpPr>
          <p:spPr>
            <a:xfrm>
              <a:off x="7258" y="1760"/>
              <a:ext cx="1" cy="1238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/>
            <p:cNvSpPr txBox="1"/>
            <p:nvPr>
              <p:custDataLst>
                <p:tags r:id="rId6"/>
              </p:custDataLst>
            </p:nvPr>
          </p:nvSpPr>
          <p:spPr>
            <a:xfrm>
              <a:off x="9720" y="3347"/>
              <a:ext cx="26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否，</a:t>
              </a:r>
              <a:r>
                <a:rPr lang="zh-CN" altLang="en-US"/>
                <a:t>退出</a:t>
              </a:r>
              <a:endParaRPr lang="zh-CN" altLang="en-US"/>
            </a:p>
          </p:txBody>
        </p:sp>
        <p:sp>
          <p:nvSpPr>
            <p:cNvPr id="65" name="文本框 64"/>
            <p:cNvSpPr txBox="1"/>
            <p:nvPr>
              <p:custDataLst>
                <p:tags r:id="rId7"/>
              </p:custDataLst>
            </p:nvPr>
          </p:nvSpPr>
          <p:spPr>
            <a:xfrm>
              <a:off x="7481" y="5400"/>
              <a:ext cx="302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是，可以继续</a:t>
              </a:r>
              <a:endParaRPr lang="zh-CN" altLang="en-US"/>
            </a:p>
          </p:txBody>
        </p:sp>
        <p:sp>
          <p:nvSpPr>
            <p:cNvPr id="4" name="流程图: 终止 3"/>
            <p:cNvSpPr/>
            <p:nvPr/>
          </p:nvSpPr>
          <p:spPr>
            <a:xfrm>
              <a:off x="5078" y="1066"/>
              <a:ext cx="4361" cy="776"/>
            </a:xfrm>
            <a:prstGeom prst="flowChartTerminator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开始</a:t>
              </a:r>
              <a:endParaRPr lang="zh-CN" altLang="en-US" b="1"/>
            </a:p>
          </p:txBody>
        </p:sp>
        <p:sp>
          <p:nvSpPr>
            <p:cNvPr id="5" name="流程图: 终止 4"/>
            <p:cNvSpPr/>
            <p:nvPr>
              <p:custDataLst>
                <p:tags r:id="rId8"/>
              </p:custDataLst>
            </p:nvPr>
          </p:nvSpPr>
          <p:spPr>
            <a:xfrm>
              <a:off x="10792" y="9404"/>
              <a:ext cx="4362" cy="776"/>
            </a:xfrm>
            <a:prstGeom prst="flowChartTerminator">
              <a:avLst/>
            </a:prstGeom>
            <a:solidFill>
              <a:srgbClr val="7030A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拒绝分配</a:t>
              </a:r>
              <a:endParaRPr lang="zh-CN" altLang="en-US" b="1"/>
            </a:p>
          </p:txBody>
        </p:sp>
        <p:sp>
          <p:nvSpPr>
            <p:cNvPr id="6" name="流程图: 决策 5"/>
            <p:cNvSpPr/>
            <p:nvPr>
              <p:custDataLst>
                <p:tags r:id="rId9"/>
              </p:custDataLst>
            </p:nvPr>
          </p:nvSpPr>
          <p:spPr>
            <a:xfrm>
              <a:off x="5077" y="6178"/>
              <a:ext cx="4363" cy="2118"/>
            </a:xfrm>
            <a:prstGeom prst="flowChartDecision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分配会让系统进入不安全状态</a:t>
              </a:r>
              <a:r>
                <a:rPr lang="zh-CN" altLang="en-US" b="1"/>
                <a:t>吗？</a:t>
              </a:r>
              <a:endParaRPr lang="zh-CN" altLang="en-US" b="1"/>
            </a:p>
          </p:txBody>
        </p:sp>
        <p:cxnSp>
          <p:nvCxnSpPr>
            <p:cNvPr id="7" name="直接箭头连接符 6"/>
            <p:cNvCxnSpPr>
              <a:stCxn id="6" idx="2"/>
              <a:endCxn id="25" idx="0"/>
            </p:cNvCxnSpPr>
            <p:nvPr>
              <p:custDataLst>
                <p:tags r:id="rId10"/>
              </p:custDataLst>
            </p:nvPr>
          </p:nvCxnSpPr>
          <p:spPr>
            <a:xfrm>
              <a:off x="7259" y="8296"/>
              <a:ext cx="0" cy="110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>
              <p:custDataLst>
                <p:tags r:id="rId11"/>
              </p:custDataLst>
            </p:nvPr>
          </p:nvSpPr>
          <p:spPr>
            <a:xfrm>
              <a:off x="9720" y="6595"/>
              <a:ext cx="26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是，</a:t>
              </a:r>
              <a:r>
                <a:rPr lang="zh-CN" altLang="en-US"/>
                <a:t>退出</a:t>
              </a:r>
              <a:endParaRPr lang="zh-CN" altLang="en-US"/>
            </a:p>
          </p:txBody>
        </p:sp>
        <p:sp>
          <p:nvSpPr>
            <p:cNvPr id="15" name="文本框 14"/>
            <p:cNvSpPr txBox="1"/>
            <p:nvPr>
              <p:custDataLst>
                <p:tags r:id="rId12"/>
              </p:custDataLst>
            </p:nvPr>
          </p:nvSpPr>
          <p:spPr>
            <a:xfrm>
              <a:off x="7481" y="8560"/>
              <a:ext cx="302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否，可以继续</a:t>
              </a:r>
              <a:endParaRPr lang="zh-CN" altLang="en-US"/>
            </a:p>
          </p:txBody>
        </p:sp>
        <p:cxnSp>
          <p:nvCxnSpPr>
            <p:cNvPr id="17" name="肘形连接符 16"/>
            <p:cNvCxnSpPr>
              <a:stCxn id="6" idx="3"/>
              <a:endCxn id="5" idx="0"/>
            </p:cNvCxnSpPr>
            <p:nvPr>
              <p:custDataLst>
                <p:tags r:id="rId13"/>
              </p:custDataLst>
            </p:nvPr>
          </p:nvCxnSpPr>
          <p:spPr>
            <a:xfrm>
              <a:off x="9440" y="7237"/>
              <a:ext cx="3533" cy="2167"/>
            </a:xfrm>
            <a:prstGeom prst="bentConnector2">
              <a:avLst/>
            </a:prstGeom>
            <a:ln w="76200" cmpd="sng">
              <a:solidFill>
                <a:srgbClr val="D02F35"/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流程图: 终止 24"/>
            <p:cNvSpPr/>
            <p:nvPr>
              <p:custDataLst>
                <p:tags r:id="rId14"/>
              </p:custDataLst>
            </p:nvPr>
          </p:nvSpPr>
          <p:spPr>
            <a:xfrm>
              <a:off x="5078" y="9405"/>
              <a:ext cx="4361" cy="776"/>
            </a:xfrm>
            <a:prstGeom prst="flowChartTerminator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完成分配，更新矩阵</a:t>
              </a:r>
              <a:endParaRPr lang="zh-CN" altLang="en-US" b="1"/>
            </a:p>
          </p:txBody>
        </p:sp>
        <p:sp>
          <p:nvSpPr>
            <p:cNvPr id="66" name="右箭头标注 65"/>
            <p:cNvSpPr/>
            <p:nvPr>
              <p:custDataLst>
                <p:tags r:id="rId15"/>
              </p:custDataLst>
            </p:nvPr>
          </p:nvSpPr>
          <p:spPr>
            <a:xfrm>
              <a:off x="1791" y="6595"/>
              <a:ext cx="3077" cy="1238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76859"/>
              </a:avLst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zh-CN" altLang="en-US"/>
                <a:t>这一步具体如何</a:t>
              </a:r>
              <a:r>
                <a:rPr lang="zh-CN" altLang="en-US"/>
                <a:t>进行？</a:t>
              </a:r>
              <a:endParaRPr lang="zh-CN" altLang="en-US"/>
            </a:p>
          </p:txBody>
        </p:sp>
      </p:grpSp>
    </p:spTree>
    <p:custDataLst>
      <p:tags r:id="rId16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银行家算法</a:t>
            </a:r>
            <a:endParaRPr lang="zh-CN" altLang="en-US" sz="2000" dirty="0">
              <a:sym typeface="+mn-ea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1673225" y="676910"/>
            <a:ext cx="7938770" cy="5978525"/>
            <a:chOff x="2101" y="1066"/>
            <a:chExt cx="12502" cy="9415"/>
          </a:xfrm>
        </p:grpSpPr>
        <p:sp>
          <p:nvSpPr>
            <p:cNvPr id="9" name="流程图: 决策 8"/>
            <p:cNvSpPr/>
            <p:nvPr>
              <p:custDataLst>
                <p:tags r:id="rId2"/>
              </p:custDataLst>
            </p:nvPr>
          </p:nvSpPr>
          <p:spPr>
            <a:xfrm>
              <a:off x="4528" y="7018"/>
              <a:ext cx="4363" cy="2118"/>
            </a:xfrm>
            <a:prstGeom prst="flowChartDecision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系统中还有指令流</a:t>
              </a:r>
              <a:r>
                <a:rPr lang="zh-CN" altLang="en-US" b="1"/>
                <a:t>吗？</a:t>
              </a:r>
              <a:endParaRPr lang="zh-CN" altLang="en-US" b="1"/>
            </a:p>
          </p:txBody>
        </p:sp>
        <p:cxnSp>
          <p:nvCxnSpPr>
            <p:cNvPr id="26" name="肘形连接符 25"/>
            <p:cNvCxnSpPr>
              <a:stCxn id="2" idx="3"/>
              <a:endCxn id="5" idx="0"/>
            </p:cNvCxnSpPr>
            <p:nvPr>
              <p:custDataLst>
                <p:tags r:id="rId3"/>
              </p:custDataLst>
            </p:nvPr>
          </p:nvCxnSpPr>
          <p:spPr>
            <a:xfrm>
              <a:off x="8888" y="3808"/>
              <a:ext cx="3534" cy="5897"/>
            </a:xfrm>
            <a:prstGeom prst="bentConnector2">
              <a:avLst/>
            </a:prstGeom>
            <a:ln w="76200" cmpd="sng">
              <a:solidFill>
                <a:srgbClr val="D02F35"/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>
              <a:endCxn id="62" idx="0"/>
            </p:cNvCxnSpPr>
            <p:nvPr>
              <p:custDataLst>
                <p:tags r:id="rId4"/>
              </p:custDataLst>
            </p:nvPr>
          </p:nvCxnSpPr>
          <p:spPr>
            <a:xfrm>
              <a:off x="6709" y="4867"/>
              <a:ext cx="0" cy="585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/>
            <p:cNvCxnSpPr>
              <a:stCxn id="4" idx="2"/>
              <a:endCxn id="2" idx="0"/>
            </p:cNvCxnSpPr>
            <p:nvPr>
              <p:custDataLst>
                <p:tags r:id="rId5"/>
              </p:custDataLst>
            </p:nvPr>
          </p:nvCxnSpPr>
          <p:spPr>
            <a:xfrm flipH="1">
              <a:off x="6707" y="1842"/>
              <a:ext cx="1" cy="907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/>
            <p:cNvSpPr txBox="1"/>
            <p:nvPr>
              <p:custDataLst>
                <p:tags r:id="rId6"/>
              </p:custDataLst>
            </p:nvPr>
          </p:nvSpPr>
          <p:spPr>
            <a:xfrm>
              <a:off x="8891" y="3228"/>
              <a:ext cx="26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否，</a:t>
              </a:r>
              <a:r>
                <a:rPr lang="zh-CN" altLang="en-US"/>
                <a:t>退出</a:t>
              </a:r>
              <a:endParaRPr lang="zh-CN" altLang="en-US"/>
            </a:p>
          </p:txBody>
        </p:sp>
        <p:sp>
          <p:nvSpPr>
            <p:cNvPr id="65" name="文本框 64"/>
            <p:cNvSpPr txBox="1"/>
            <p:nvPr>
              <p:custDataLst>
                <p:tags r:id="rId7"/>
              </p:custDataLst>
            </p:nvPr>
          </p:nvSpPr>
          <p:spPr>
            <a:xfrm>
              <a:off x="6878" y="4872"/>
              <a:ext cx="302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是，可以继续</a:t>
              </a:r>
              <a:endParaRPr lang="zh-CN" altLang="en-US"/>
            </a:p>
          </p:txBody>
        </p:sp>
        <p:sp>
          <p:nvSpPr>
            <p:cNvPr id="4" name="流程图: 终止 3"/>
            <p:cNvSpPr/>
            <p:nvPr/>
          </p:nvSpPr>
          <p:spPr>
            <a:xfrm>
              <a:off x="4527" y="1066"/>
              <a:ext cx="4361" cy="776"/>
            </a:xfrm>
            <a:prstGeom prst="flowChartTerminator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拷贝并修改</a:t>
              </a:r>
              <a:r>
                <a:rPr lang="en-US" altLang="zh-CN" b="1"/>
                <a:t>A</a:t>
              </a:r>
              <a:r>
                <a:rPr lang="zh-CN" altLang="en-US" b="1"/>
                <a:t>、</a:t>
              </a:r>
              <a:r>
                <a:rPr lang="en-US" altLang="zh-CN" b="1"/>
                <a:t>U</a:t>
              </a:r>
              <a:endParaRPr lang="zh-CN" altLang="en-US" b="1"/>
            </a:p>
            <a:p>
              <a:pPr algn="ctr"/>
              <a:r>
                <a:rPr lang="zh-CN" altLang="en-US" b="1"/>
                <a:t>反</a:t>
              </a:r>
              <a:r>
                <a:rPr lang="zh-CN" altLang="en-US" b="1"/>
                <a:t>映分配</a:t>
              </a:r>
              <a:endParaRPr lang="zh-CN" altLang="en-US" b="1"/>
            </a:p>
          </p:txBody>
        </p:sp>
        <p:sp>
          <p:nvSpPr>
            <p:cNvPr id="5" name="流程图: 终止 4"/>
            <p:cNvSpPr/>
            <p:nvPr>
              <p:custDataLst>
                <p:tags r:id="rId8"/>
              </p:custDataLst>
            </p:nvPr>
          </p:nvSpPr>
          <p:spPr>
            <a:xfrm>
              <a:off x="10241" y="9705"/>
              <a:ext cx="4362" cy="776"/>
            </a:xfrm>
            <a:prstGeom prst="flowChartTerminator">
              <a:avLst/>
            </a:prstGeom>
            <a:solidFill>
              <a:srgbClr val="7030A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分配</a:t>
              </a:r>
              <a:r>
                <a:rPr lang="zh-CN" altLang="en-US" b="1"/>
                <a:t>会不安全</a:t>
              </a:r>
              <a:endParaRPr lang="zh-CN" altLang="en-US" b="1"/>
            </a:p>
            <a:p>
              <a:pPr algn="ctr"/>
              <a:r>
                <a:rPr lang="zh-CN" altLang="en-US" b="1"/>
                <a:t>拒绝分配</a:t>
              </a:r>
              <a:endParaRPr lang="en-US" altLang="zh-CN" b="1"/>
            </a:p>
          </p:txBody>
        </p:sp>
        <p:cxnSp>
          <p:nvCxnSpPr>
            <p:cNvPr id="7" name="直接箭头连接符 6"/>
            <p:cNvCxnSpPr>
              <a:stCxn id="9" idx="2"/>
              <a:endCxn id="25" idx="0"/>
            </p:cNvCxnSpPr>
            <p:nvPr>
              <p:custDataLst>
                <p:tags r:id="rId9"/>
              </p:custDataLst>
            </p:nvPr>
          </p:nvCxnSpPr>
          <p:spPr>
            <a:xfrm flipH="1">
              <a:off x="6708" y="9136"/>
              <a:ext cx="2" cy="56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>
              <p:custDataLst>
                <p:tags r:id="rId10"/>
              </p:custDataLst>
            </p:nvPr>
          </p:nvSpPr>
          <p:spPr>
            <a:xfrm>
              <a:off x="2101" y="7497"/>
              <a:ext cx="2603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是，继续</a:t>
              </a:r>
              <a:r>
                <a:rPr lang="zh-CN" altLang="en-US"/>
                <a:t>循环</a:t>
              </a:r>
              <a:endParaRPr lang="zh-CN" altLang="en-US"/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6861" y="9125"/>
              <a:ext cx="302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否，分配</a:t>
              </a:r>
              <a:r>
                <a:rPr lang="zh-CN" altLang="en-US"/>
                <a:t>成功</a:t>
              </a:r>
              <a:endParaRPr lang="zh-CN" altLang="en-US"/>
            </a:p>
          </p:txBody>
        </p:sp>
        <p:cxnSp>
          <p:nvCxnSpPr>
            <p:cNvPr id="17" name="肘形连接符 16"/>
            <p:cNvCxnSpPr>
              <a:stCxn id="9" idx="1"/>
              <a:endCxn id="2" idx="0"/>
            </p:cNvCxnSpPr>
            <p:nvPr>
              <p:custDataLst>
                <p:tags r:id="rId12"/>
              </p:custDataLst>
            </p:nvPr>
          </p:nvCxnSpPr>
          <p:spPr>
            <a:xfrm rot="10800000" flipH="1">
              <a:off x="4527" y="2749"/>
              <a:ext cx="2179" cy="5328"/>
            </a:xfrm>
            <a:prstGeom prst="bentConnector4">
              <a:avLst>
                <a:gd name="adj1" fmla="val -111656"/>
                <a:gd name="adj2" fmla="val 111430"/>
              </a:avLst>
            </a:prstGeom>
            <a:ln w="76200" cmpd="sng">
              <a:solidFill>
                <a:srgbClr val="D02F35"/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流程图: 终止 24"/>
            <p:cNvSpPr/>
            <p:nvPr>
              <p:custDataLst>
                <p:tags r:id="rId13"/>
              </p:custDataLst>
            </p:nvPr>
          </p:nvSpPr>
          <p:spPr>
            <a:xfrm>
              <a:off x="4527" y="9705"/>
              <a:ext cx="4361" cy="776"/>
            </a:xfrm>
            <a:prstGeom prst="flowChartTerminator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修改真正的</a:t>
              </a:r>
              <a:r>
                <a:rPr lang="en-US" altLang="zh-CN" b="1"/>
                <a:t>A</a:t>
              </a:r>
              <a:r>
                <a:rPr lang="zh-CN" altLang="en-US" b="1"/>
                <a:t>、</a:t>
              </a:r>
              <a:r>
                <a:rPr lang="en-US" altLang="zh-CN" b="1"/>
                <a:t>U</a:t>
              </a:r>
              <a:endParaRPr lang="en-US" altLang="zh-CN" b="1"/>
            </a:p>
            <a:p>
              <a:pPr algn="ctr"/>
              <a:r>
                <a:rPr lang="zh-CN" altLang="en-US" b="1"/>
                <a:t>批准分配</a:t>
              </a:r>
              <a:endParaRPr lang="zh-CN" altLang="en-US" b="1"/>
            </a:p>
          </p:txBody>
        </p:sp>
        <p:sp>
          <p:nvSpPr>
            <p:cNvPr id="2" name="流程图: 决策 1"/>
            <p:cNvSpPr/>
            <p:nvPr>
              <p:custDataLst>
                <p:tags r:id="rId14"/>
              </p:custDataLst>
            </p:nvPr>
          </p:nvSpPr>
          <p:spPr>
            <a:xfrm>
              <a:off x="4525" y="2749"/>
              <a:ext cx="4363" cy="2118"/>
            </a:xfrm>
            <a:prstGeom prst="flowChartDecision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能找到满足</a:t>
              </a:r>
              <a:r>
                <a:rPr lang="zh-CN" altLang="en-US" b="1">
                  <a:sym typeface="+mn-ea"/>
                </a:rPr>
                <a:t>全部</a:t>
              </a:r>
              <a:r>
                <a:rPr lang="zh-CN" altLang="en-US" b="1"/>
                <a:t>潜在要求</a:t>
              </a:r>
              <a:r>
                <a:rPr lang="zh-CN" altLang="en-US" b="1">
                  <a:sym typeface="+mn-ea"/>
                </a:rPr>
                <a:t>的</a:t>
              </a:r>
              <a:r>
                <a:rPr lang="zh-CN" altLang="en-US" b="1"/>
                <a:t>吗？</a:t>
              </a:r>
              <a:endParaRPr lang="zh-CN" altLang="en-US" b="1"/>
            </a:p>
          </p:txBody>
        </p:sp>
        <p:sp>
          <p:nvSpPr>
            <p:cNvPr id="62" name="矩形 61"/>
            <p:cNvSpPr/>
            <p:nvPr>
              <p:custDataLst>
                <p:tags r:id="rId15"/>
              </p:custDataLst>
            </p:nvPr>
          </p:nvSpPr>
          <p:spPr>
            <a:xfrm>
              <a:off x="4527" y="5452"/>
              <a:ext cx="4364" cy="9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选一个</a:t>
              </a: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释放其</a:t>
              </a: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持有的全部资源，更新</a:t>
              </a:r>
              <a:r>
                <a:rPr lang="en-US" altLang="zh-CN" b="1">
                  <a:solidFill>
                    <a:schemeClr val="bg1"/>
                  </a:solidFill>
                  <a:sym typeface="+mn-ea"/>
                </a:rPr>
                <a:t>A</a:t>
              </a: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、</a:t>
              </a:r>
              <a:r>
                <a:rPr lang="en-US" altLang="zh-CN" b="1">
                  <a:solidFill>
                    <a:schemeClr val="bg1"/>
                  </a:solidFill>
                  <a:sym typeface="+mn-ea"/>
                </a:rPr>
                <a:t>U</a:t>
              </a:r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拷贝</a:t>
              </a:r>
              <a:endParaRPr lang="zh-CN" altLang="en-US" b="1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28" name="直接箭头连接符 27"/>
            <p:cNvCxnSpPr>
              <a:stCxn id="62" idx="2"/>
            </p:cNvCxnSpPr>
            <p:nvPr>
              <p:custDataLst>
                <p:tags r:id="rId16"/>
              </p:custDataLst>
            </p:nvPr>
          </p:nvCxnSpPr>
          <p:spPr>
            <a:xfrm flipH="1">
              <a:off x="6693" y="6438"/>
              <a:ext cx="16" cy="565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/>
            <p:cNvSpPr txBox="1"/>
            <p:nvPr>
              <p:custDataLst>
                <p:tags r:id="rId17"/>
              </p:custDataLst>
            </p:nvPr>
          </p:nvSpPr>
          <p:spPr>
            <a:xfrm>
              <a:off x="6873" y="6423"/>
              <a:ext cx="302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是，可以继续</a:t>
              </a:r>
              <a:endParaRPr lang="zh-CN" altLang="en-US"/>
            </a:p>
          </p:txBody>
        </p:sp>
      </p:grpSp>
      <p:sp>
        <p:nvSpPr>
          <p:cNvPr id="68" name="右箭头标注 67"/>
          <p:cNvSpPr/>
          <p:nvPr/>
        </p:nvSpPr>
        <p:spPr>
          <a:xfrm>
            <a:off x="184785" y="2143125"/>
            <a:ext cx="2796540" cy="2617470"/>
          </a:xfrm>
          <a:prstGeom prst="rightArrowCallout">
            <a:avLst>
              <a:gd name="adj1" fmla="val 11672"/>
              <a:gd name="adj2" fmla="val 15248"/>
              <a:gd name="adj3" fmla="val 13427"/>
              <a:gd name="adj4" fmla="val 82266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/>
              <a:t>假装分配一下，然后用资源分配图的死锁检测算法检测死锁。资源分配图假设了每个指令流在完成执行之前对已占资源</a:t>
            </a:r>
            <a:r>
              <a:rPr lang="en-US" altLang="zh-CN"/>
              <a:t>“</a:t>
            </a:r>
            <a:r>
              <a:rPr lang="zh-CN" altLang="en-US"/>
              <a:t>绝不放手</a:t>
            </a:r>
            <a:r>
              <a:rPr lang="en-US" altLang="zh-CN"/>
              <a:t>”</a:t>
            </a:r>
            <a:r>
              <a:rPr lang="zh-CN" altLang="en-US"/>
              <a:t>。</a:t>
            </a:r>
            <a:endParaRPr lang="zh-CN" altLang="en-US"/>
          </a:p>
          <a:p>
            <a:pPr algn="l"/>
            <a:endParaRPr lang="zh-CN" altLang="en-US"/>
          </a:p>
          <a:p>
            <a:pPr algn="ctr"/>
            <a:r>
              <a:rPr lang="zh-CN" altLang="en-US" b="1"/>
              <a:t>测试</a:t>
            </a:r>
            <a:r>
              <a:rPr lang="en-US" altLang="zh-CN" b="1"/>
              <a:t>-</a:t>
            </a:r>
            <a:r>
              <a:rPr lang="zh-CN" altLang="en-US" b="1"/>
              <a:t>提交机制</a:t>
            </a:r>
            <a:endParaRPr lang="zh-CN" altLang="en-US" b="1"/>
          </a:p>
        </p:txBody>
      </p:sp>
    </p:spTree>
    <p:custDataLst>
      <p:tags r:id="rId18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死锁的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对策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鸵鸟政策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操作系统仅提供同步工具，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不负责探测和解决死锁，而是由人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或其它系统服务在死锁时介入</a:t>
            </a:r>
            <a:r>
              <a:rPr lang="zh-CN" altLang="en-US" sz="2000" dirty="0">
                <a:sym typeface="+mn-ea"/>
              </a:rPr>
              <a:t>。这么做是有道理的：会死锁的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程序有正确性问题，而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保证正确性归根结底是程序员的责任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破坏互斥条件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只要想办法让资源本身不互斥、不竞争，就自然不存在等待问		题，就不可能死锁。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破坏保持请求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要求指令流在无法进展时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主动放弃</a:t>
            </a:r>
            <a:r>
              <a:rPr lang="zh-CN" altLang="en-US" sz="2000" dirty="0">
                <a:sym typeface="+mn-ea"/>
              </a:rPr>
              <a:t>之前获得的资源。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破坏无法剥夺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一旦探测到有可能死锁，就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强制剥夺</a:t>
            </a:r>
            <a:r>
              <a:rPr lang="zh-CN" altLang="en-US" sz="2000" dirty="0">
                <a:sym typeface="+mn-ea"/>
              </a:rPr>
              <a:t>死锁参与者的全部资源。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破坏循环等待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阻止系统中生成可能的等待环路。</a:t>
            </a:r>
            <a:endParaRPr lang="zh-CN" altLang="en-US" sz="2000" dirty="0">
              <a:sym typeface="+mn-ea"/>
            </a:endParaRPr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对比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）为什么指令流间和线程间通讯可以在用户空间实现，进程间通讯和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应用程序间通讯只能在内核空间实现？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）在实践中，为什么线程间通讯</a:t>
            </a:r>
            <a:r>
              <a:rPr lang="zh-CN" altLang="en-US" sz="2000">
                <a:sym typeface="+mn-ea"/>
              </a:rPr>
              <a:t>总是在内核空间</a:t>
            </a:r>
            <a:r>
              <a:rPr lang="zh-CN" altLang="en-US" sz="2000">
                <a:sym typeface="+mn-ea"/>
              </a:rPr>
              <a:t>实现？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答案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</a:t>
            </a:r>
            <a:r>
              <a:rPr lang="zh-CN" altLang="en-US" sz="2000">
                <a:sym typeface="+mn-ea"/>
              </a:rPr>
              <a:t>进程和应用程序间通讯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必然要跨越空间边界</a:t>
            </a:r>
            <a:r>
              <a:rPr lang="zh-CN" altLang="en-US" sz="2000">
                <a:sym typeface="+mn-ea"/>
              </a:rPr>
              <a:t>，而跨越空间边界只有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操作系统才做得到。跨越时间边界和角色边界则可以在用户模式完成，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因为空间是共享的。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线程是内核管理的</a:t>
            </a:r>
            <a:r>
              <a:rPr lang="zh-CN" altLang="en-US" sz="2000">
                <a:sym typeface="+mn-ea"/>
              </a:rPr>
              <a:t>，其阻塞式通信就必须在内核空间实现。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则是用户空间管理的</a:t>
            </a:r>
            <a:r>
              <a:rPr lang="zh-CN" altLang="en-US" sz="2000">
                <a:sym typeface="+mn-ea"/>
              </a:rPr>
              <a:t>，其阻塞式通信可以在用户空间</a:t>
            </a:r>
            <a:r>
              <a:rPr lang="zh-CN" altLang="en-US" sz="2000">
                <a:sym typeface="+mn-ea"/>
              </a:rPr>
              <a:t>实现。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历史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在操作系统发展早期，只有进程的概念</a:t>
            </a:r>
            <a:r>
              <a:rPr lang="zh-CN" altLang="en-US" sz="2000">
                <a:sym typeface="+mn-ea"/>
              </a:rPr>
              <a:t>：指令流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ym typeface="+mn-ea"/>
              </a:rPr>
              <a:t>线程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ym typeface="+mn-ea"/>
              </a:rPr>
              <a:t>应用程序。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因此，主要的研究是在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ym typeface="+mn-ea"/>
              </a:rPr>
              <a:t>进程间通讯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的名义下进行的。后来这变成一个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约定俗成的叫法，只要是通信都可以简写为IPC</a:t>
            </a:r>
            <a:r>
              <a:rPr lang="zh-CN" altLang="en-US" sz="2000">
                <a:sym typeface="+mn-ea"/>
              </a:rPr>
              <a:t>，哪怕它不是</a:t>
            </a:r>
            <a:r>
              <a:rPr lang="zh-CN" altLang="en-US" sz="2000">
                <a:sym typeface="+mn-ea"/>
              </a:rPr>
              <a:t>进程间。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320040" y="764540"/>
          <a:ext cx="9133840" cy="1676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97660"/>
                <a:gridCol w="1906270"/>
                <a:gridCol w="2075180"/>
                <a:gridCol w="3554730"/>
              </a:tblGrid>
              <a:tr h="335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通讯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类别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沟通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领域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开销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实现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空间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指令流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角色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极低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用户空间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线程间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时间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低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用户空间或内核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空间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进程间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空间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高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内核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应用程序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间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功能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极高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内核空间和用户空间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中间件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系统调用、中断和</a:t>
            </a:r>
            <a:r>
              <a:rPr lang="zh-CN" altLang="en-US" sz="2000" b="1">
                <a:solidFill>
                  <a:srgbClr val="9C0B15"/>
                </a:solidFill>
              </a:rPr>
              <a:t>陷阱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系统调用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一种机制设计，允许应用程序通过</a:t>
            </a:r>
            <a:r>
              <a:rPr lang="zh-CN" altLang="en-US" sz="2000">
                <a:solidFill>
                  <a:srgbClr val="9C0B15"/>
                </a:solidFill>
              </a:rPr>
              <a:t>受限</a:t>
            </a:r>
            <a:r>
              <a:rPr lang="zh-CN" altLang="en-US" sz="2000"/>
              <a:t>的方法调用操作系统内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核，向内核请求功能处理。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中断</a:t>
            </a:r>
            <a:r>
              <a:rPr lang="en-US" altLang="zh-CN" sz="2000"/>
              <a:t>		</a:t>
            </a:r>
            <a:r>
              <a:rPr lang="zh-CN" altLang="en-US" sz="2000"/>
              <a:t>通常具有</a:t>
            </a:r>
            <a:r>
              <a:rPr lang="zh-CN" altLang="en-US" sz="2000">
                <a:solidFill>
                  <a:srgbClr val="9C0B15"/>
                </a:solidFill>
              </a:rPr>
              <a:t>不可预测性</a:t>
            </a:r>
            <a:r>
              <a:rPr lang="zh-CN" altLang="en-US" sz="2000"/>
              <a:t>。系统调用若使用外部中断来做具体实现，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为了和设备的外部中断处理共享一套代码，往往需要在中断服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务程序（内核</a:t>
            </a:r>
            <a:r>
              <a:rPr lang="zh-CN" altLang="en-US" sz="2000"/>
              <a:t>模式）中保存和恢复全部的上下文。</a:t>
            </a:r>
            <a:r>
              <a:rPr lang="en-US" altLang="zh-CN" sz="2000"/>
              <a:t>		</a:t>
            </a:r>
            <a:endParaRPr lang="en-US" altLang="zh-CN" sz="2000"/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陷阱</a:t>
            </a:r>
            <a:r>
              <a:rPr lang="en-US" altLang="zh-CN" sz="2000"/>
              <a:t>		</a:t>
            </a:r>
            <a:r>
              <a:rPr lang="zh-CN" altLang="en-US" sz="2000"/>
              <a:t>具备绝对的</a:t>
            </a:r>
            <a:r>
              <a:rPr lang="zh-CN" altLang="en-US" sz="2000">
                <a:solidFill>
                  <a:srgbClr val="9C0B15"/>
                </a:solidFill>
              </a:rPr>
              <a:t>可预测性</a:t>
            </a:r>
            <a:r>
              <a:rPr lang="zh-CN" altLang="en-US" sz="2000"/>
              <a:t>。用户软件</a:t>
            </a:r>
            <a:r>
              <a:rPr lang="zh-CN" altLang="en-US" sz="2000">
                <a:sym typeface="+mn-ea"/>
              </a:rPr>
              <a:t>（用户模式）</a:t>
            </a:r>
            <a:r>
              <a:rPr lang="zh-CN" altLang="en-US" sz="2000"/>
              <a:t>可以承担一部分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上下文保存和恢复的</a:t>
            </a:r>
            <a:r>
              <a:rPr lang="zh-CN" altLang="en-US" sz="2000"/>
              <a:t>责任。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SYSCALL</a:t>
            </a:r>
            <a:r>
              <a:rPr lang="en-US" altLang="zh-CN" sz="2000"/>
              <a:t>		</a:t>
            </a:r>
            <a:r>
              <a:rPr lang="zh-CN" altLang="en-US" sz="2000"/>
              <a:t>用户程序只要确保</a:t>
            </a:r>
            <a:r>
              <a:rPr lang="en-US" altLang="zh-CN" sz="2000"/>
              <a:t>SYSCALL</a:t>
            </a:r>
            <a:r>
              <a:rPr lang="zh-CN" altLang="en-US" sz="2000"/>
              <a:t>之前</a:t>
            </a:r>
            <a:r>
              <a:rPr lang="zh-CN" altLang="en-US" sz="2000">
                <a:solidFill>
                  <a:srgbClr val="9C0B15"/>
                </a:solidFill>
              </a:rPr>
              <a:t>RCX和R11寄存器没有使用</a:t>
            </a:r>
            <a:r>
              <a:rPr lang="zh-CN" altLang="en-US" sz="2000"/>
              <a:t>就好。</a:t>
            </a: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SYSRET</a:t>
            </a:r>
            <a:r>
              <a:rPr lang="en-US" altLang="zh-CN" sz="2000"/>
              <a:t>		</a:t>
            </a:r>
            <a:r>
              <a:rPr lang="zh-CN" altLang="en-US" sz="2000"/>
              <a:t>如果有使用到，那么可以先将它们压栈，再在</a:t>
            </a:r>
            <a:r>
              <a:rPr lang="en-US" altLang="zh-CN" sz="2000"/>
              <a:t>SYSRET</a:t>
            </a:r>
            <a:r>
              <a:rPr lang="zh-CN" altLang="en-US" sz="2000"/>
              <a:t>返回用户态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后，从栈里面把它们</a:t>
            </a:r>
            <a:r>
              <a:rPr lang="zh-CN" altLang="en-US" sz="2000"/>
              <a:t>弹出来。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用户程序不想确保怎么办？自己的事情，搞砸了自己倒霉。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内核不受影响。</a:t>
            </a:r>
            <a:r>
              <a:rPr lang="zh-CN" altLang="en-US" sz="2000">
                <a:solidFill>
                  <a:srgbClr val="9C0B15"/>
                </a:solidFill>
              </a:rPr>
              <a:t>用户程序的非法操作不得影响内核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管道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管道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管道是一种简单的点对点通信工具，通常只能在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两点之间</a:t>
            </a:r>
            <a:r>
              <a:rPr lang="zh-CN" altLang="en-US" sz="2000">
                <a:sym typeface="+mn-ea"/>
              </a:rPr>
              <a:t>进行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Channel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先进先出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>
                <a:sym typeface="+mn-ea"/>
              </a:rPr>
              <a:t>数据流传递。在</a:t>
            </a:r>
            <a:r>
              <a:rPr lang="en-US" altLang="zh-CN" sz="2000">
                <a:sym typeface="+mn-ea"/>
              </a:rPr>
              <a:t>Linux</a:t>
            </a:r>
            <a:r>
              <a:rPr lang="zh-CN" altLang="en-US" sz="2000">
                <a:sym typeface="+mn-ea"/>
              </a:rPr>
              <a:t>中，管道分为无名和</a:t>
            </a:r>
            <a:r>
              <a:rPr lang="zh-CN" altLang="en-US" sz="2000">
                <a:sym typeface="+mn-ea"/>
              </a:rPr>
              <a:t>有名管道。</a:t>
            </a:r>
            <a:endParaRPr lang="zh-CN" altLang="en-US" sz="2000">
              <a:sym typeface="+mn-ea"/>
            </a:endParaRPr>
          </a:p>
          <a:p>
            <a:pPr algn="l"/>
            <a:endParaRPr lang="en-US" altLang="zh-CN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无名管道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父子进程</a:t>
            </a:r>
            <a:r>
              <a:rPr lang="zh-CN" altLang="en-US" sz="2000">
                <a:sym typeface="+mn-ea"/>
              </a:rPr>
              <a:t>之间点对点通讯的工具。父进程创建无名管道，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Pipe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然后调</a:t>
            </a:r>
            <a:r>
              <a:rPr lang="zh-CN" altLang="en-US" sz="2000">
                <a:sym typeface="+mn-ea"/>
              </a:rPr>
              <a:t>用</a:t>
            </a:r>
            <a:r>
              <a:rPr lang="en-US" altLang="zh-CN" sz="2000">
                <a:sym typeface="+mn-ea"/>
              </a:rPr>
              <a:t>fork()</a:t>
            </a:r>
            <a:r>
              <a:rPr lang="zh-CN" altLang="en-US" sz="2000">
                <a:sym typeface="+mn-ea"/>
              </a:rPr>
              <a:t>，父进程端使用一个端口，子进程端使用一个端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口，且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只能父发子收或父收子发</a:t>
            </a:r>
            <a:r>
              <a:rPr lang="zh-CN" altLang="en-US" sz="2000">
                <a:sym typeface="+mn-ea"/>
              </a:rPr>
              <a:t>。如果需要全双工，则只能创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建两条</a:t>
            </a:r>
            <a:r>
              <a:rPr lang="zh-CN" altLang="en-US" sz="2000">
                <a:sym typeface="+mn-ea"/>
              </a:rPr>
              <a:t>无名管道。</a:t>
            </a:r>
            <a:endParaRPr lang="en-US" altLang="zh-CN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87045" y="3230245"/>
            <a:ext cx="8814435" cy="3169549"/>
            <a:chOff x="1813" y="2000"/>
            <a:chExt cx="11643" cy="5205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5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fd[2];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pipe(fd);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if (fork() != 0)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父进程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close(fd[0]);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write(fd[1], buf, len);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close(fd[1]);</a:t>
              </a:r>
              <a:endParaRPr lang="en-US" altLang="zh-CN" sz="2000" b="1"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8031" y="2000"/>
              <a:ext cx="5425" cy="5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else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子进程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sz="2000" b="1">
                  <a:solidFill>
                    <a:srgbClr val="D02F35"/>
                  </a:solidFill>
                  <a:sym typeface="+mn-ea"/>
                </a:rPr>
                <a:t>close(fd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[</a:t>
              </a:r>
              <a:r>
                <a:rPr lang="en-US" sz="2000" b="1">
                  <a:solidFill>
                    <a:srgbClr val="D02F35"/>
                  </a:solidFill>
                  <a:sym typeface="+mn-ea"/>
                </a:rPr>
                <a:t>1]);</a:t>
              </a:r>
              <a:endParaRPr 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sz="2000" b="1">
                  <a:solidFill>
                    <a:srgbClr val="00B0F0"/>
                  </a:solidFill>
                  <a:sym typeface="+mn-ea"/>
                </a:rPr>
                <a:t>len = read(fd[0], buf, max);</a:t>
              </a:r>
              <a:endParaRPr 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sz="2000" b="1">
                  <a:solidFill>
                    <a:schemeClr val="tx1"/>
                  </a:solidFill>
                  <a:sym typeface="+mn-ea"/>
                </a:rPr>
                <a:t>close(fd[0]);</a:t>
              </a:r>
              <a:endParaRPr lang="en-US" altLang="en-US" sz="2000" b="1">
                <a:solidFill>
                  <a:schemeClr val="tx1"/>
                </a:solidFill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 spd="med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管道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管道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管道是一种简单的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点对点通信</a:t>
            </a:r>
            <a:r>
              <a:rPr lang="zh-CN" altLang="en-US" sz="2000">
                <a:sym typeface="+mn-ea"/>
              </a:rPr>
              <a:t>工具，只能在两个进程之间进行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Channel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先进</a:t>
            </a:r>
            <a:r>
              <a:rPr lang="zh-CN" altLang="en-US" sz="2000">
                <a:sym typeface="+mn-ea"/>
              </a:rPr>
              <a:t>先出的信息传递。在</a:t>
            </a:r>
            <a:r>
              <a:rPr lang="en-US" altLang="zh-CN" sz="2000">
                <a:sym typeface="+mn-ea"/>
              </a:rPr>
              <a:t>Linux</a:t>
            </a:r>
            <a:r>
              <a:rPr lang="zh-CN" altLang="en-US" sz="2000">
                <a:sym typeface="+mn-ea"/>
              </a:rPr>
              <a:t>中，管道分为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无名和有名管道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en-US" altLang="zh-CN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有名管道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任意进程</a:t>
            </a:r>
            <a:r>
              <a:rPr lang="zh-CN" altLang="en-US" sz="2000">
                <a:sym typeface="+mn-ea"/>
              </a:rPr>
              <a:t>之间通讯的工具。任意进程均可创建有名管道，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FIFO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该管道将作为一个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特殊文件</a:t>
            </a:r>
            <a:r>
              <a:rPr lang="zh-CN" altLang="en-US" sz="2000">
                <a:sym typeface="+mn-ea"/>
              </a:rPr>
              <a:t>存在。此后，参与通信的进程可以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通过打开并读写该管道文件进行通讯。虽然有名管道允许多个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读者和写者，但多个写者之间存在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写交叉</a:t>
            </a:r>
            <a:r>
              <a:rPr lang="zh-CN" altLang="en-US" sz="2000">
                <a:sym typeface="+mn-ea"/>
              </a:rPr>
              <a:t>的风险。</a:t>
            </a:r>
            <a:endParaRPr lang="zh-CN" altLang="en-US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87045" y="3230245"/>
            <a:ext cx="8814435" cy="3169549"/>
            <a:chOff x="1813" y="2000"/>
            <a:chExt cx="11643" cy="5205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5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fd;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mkfifo(“/tmp/myfifo”, 0777);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fd = open(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“/tmp/myfifo”, O_WRONLY</a:t>
              </a: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);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write(fd, buf, len);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close(fd);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unlink(</a:t>
              </a:r>
              <a:r>
                <a:rPr lang="en-US" altLang="zh-CN" sz="2000" b="1">
                  <a:sym typeface="+mn-ea"/>
                </a:rPr>
                <a:t>“/tmp/myfifo”</a:t>
              </a:r>
              <a:r>
                <a:rPr lang="en-US" altLang="zh-CN" sz="2000" b="1">
                  <a:sym typeface="+mn-ea"/>
                </a:rPr>
                <a:t>);</a:t>
              </a:r>
              <a:endParaRPr lang="en-US" altLang="zh-CN" sz="2000" b="1"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891" y="2000"/>
              <a:ext cx="5565" cy="4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fd;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fd = open(“/tmp/myfifo”, O_RDONLY);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sz="2000" b="1">
                  <a:solidFill>
                    <a:srgbClr val="00B0F0"/>
                  </a:solidFill>
                  <a:sym typeface="+mn-ea"/>
                </a:rPr>
                <a:t>len = read(fd, buf, max);</a:t>
              </a:r>
              <a:endParaRPr 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sz="2000" b="1">
                  <a:solidFill>
                    <a:schemeClr val="tx1"/>
                  </a:solidFill>
                  <a:sym typeface="+mn-ea"/>
                </a:rPr>
                <a:t>close(fd);</a:t>
              </a:r>
              <a:endParaRPr lang="en-US" altLang="en-US" sz="2000" b="1">
                <a:solidFill>
                  <a:schemeClr val="tx1"/>
                </a:solidFill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 spd="med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信号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信号</a:t>
            </a:r>
            <a:r>
              <a:rPr lang="en-US" altLang="zh-CN" sz="2000">
                <a:sym typeface="+mn-ea"/>
              </a:rPr>
              <a:t>	Linux</a:t>
            </a:r>
            <a:r>
              <a:rPr lang="zh-CN" altLang="en-US" sz="2000">
                <a:sym typeface="+mn-ea"/>
              </a:rPr>
              <a:t>系统中的一种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回调函数</a:t>
            </a:r>
            <a:r>
              <a:rPr lang="zh-CN" altLang="en-US" sz="2000">
                <a:sym typeface="+mn-ea"/>
              </a:rPr>
              <a:t>机制，可以用来在不同进程之间或同一进程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Signal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的不同线程之间发送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轻量级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通知</a:t>
            </a:r>
            <a:r>
              <a:rPr lang="zh-CN" altLang="en-US" sz="2000">
                <a:sym typeface="+mn-ea"/>
              </a:rPr>
              <a:t>。当通知被送达时，线程暂停执行原程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序，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转去执行信号处理例程（Signal Handler）</a:t>
            </a:r>
            <a:r>
              <a:rPr lang="zh-CN" altLang="en-US" sz="2000">
                <a:sym typeface="+mn-ea"/>
              </a:rPr>
              <a:t>，然后再返回原程序继续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执行。</a:t>
            </a:r>
            <a:endParaRPr lang="zh-CN" altLang="en-US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87045" y="2911475"/>
            <a:ext cx="8814435" cy="2860963"/>
            <a:chOff x="1813" y="2000"/>
            <a:chExt cx="11643" cy="3689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3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pid;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pid = &lt;GET PID OF P1 SOMEHOW&gt;;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P0</a:t>
              </a: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D02F35"/>
                  </a:solidFill>
                  <a:sym typeface="+mn-ea"/>
                </a:rPr>
                <a:t>kill(pid, SIGUSR1);</a:t>
              </a:r>
              <a:endParaRPr lang="en-US" altLang="zh-CN" sz="2000" b="1">
                <a:solidFill>
                  <a:srgbClr val="D02F35"/>
                </a:solidFill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891" y="2000"/>
              <a:ext cx="5565" cy="3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void my_handler(int)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{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	printf(“Recv SIGUSR1 !\n”);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	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signal(SIGUSR1, my_handler);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}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signal(SIGUSR1, 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my_handler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);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 spd="med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信号量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zh-CN" sz="2000" b="1">
                <a:solidFill>
                  <a:srgbClr val="9C0B15"/>
                </a:solidFill>
                <a:sym typeface="+mn-ea"/>
              </a:rPr>
              <a:t>信号量</a:t>
            </a:r>
            <a:r>
              <a:rPr lang="en-US" altLang="zh-CN" sz="2000">
                <a:sym typeface="+mn-ea"/>
              </a:rPr>
              <a:t>		Linux</a:t>
            </a:r>
            <a:r>
              <a:rPr lang="zh-CN" altLang="en-US" sz="2000">
                <a:sym typeface="+mn-ea"/>
              </a:rPr>
              <a:t>系统提供的标准信号量接口，</a:t>
            </a:r>
            <a:r>
              <a:rPr lang="zh-CN" altLang="en-US" sz="2000" dirty="0">
                <a:sym typeface="+mn-ea"/>
              </a:rPr>
              <a:t>同时具备资源计数和等待两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Semaphore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种功能，非常适用于系统级编程中常见的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生产者-消费者关系</a:t>
            </a:r>
            <a:r>
              <a:rPr lang="zh-CN" altLang="en-US" sz="2000" dirty="0">
                <a:sym typeface="+mn-ea"/>
              </a:rPr>
              <a:t>，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或者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复数资源的计数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40080" y="2468245"/>
            <a:ext cx="8814435" cy="2553299"/>
            <a:chOff x="1813" y="2000"/>
            <a:chExt cx="11643" cy="4193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872" cy="4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sem_t s</a:t>
              </a:r>
              <a:r>
                <a:rPr lang="en-US" altLang="zh-CN" sz="2000" b="1">
                  <a:sym typeface="+mn-ea"/>
                </a:rPr>
                <a:t>emaphore;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sem_init(&amp;spin, 0,  0);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线程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T0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sem_post(&amp;semaphore);</a:t>
              </a:r>
              <a:endParaRPr lang="en-US" altLang="zh-CN" sz="2000" b="1">
                <a:solidFill>
                  <a:srgbClr val="C0000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sem_destroy(&amp;semaphore);</a:t>
              </a:r>
              <a:endParaRPr lang="en-US" altLang="zh-CN" sz="2000" b="1"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8332" y="2000"/>
              <a:ext cx="5124" cy="3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线程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T1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sem_wait(&amp;semaphore);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 spd="med"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消息队列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9C0B15"/>
                </a:solidFill>
                <a:sym typeface="+mn-ea"/>
              </a:rPr>
              <a:t>消息队列</a:t>
            </a:r>
            <a:r>
              <a:rPr lang="en-US" altLang="zh-CN" sz="2000">
                <a:sym typeface="+mn-ea"/>
              </a:rPr>
              <a:t>	Linux</a:t>
            </a:r>
            <a:r>
              <a:rPr lang="zh-CN" altLang="en-US" sz="2000">
                <a:sym typeface="+mn-ea"/>
              </a:rPr>
              <a:t>提供的标准消息队列机制，可以在不同进程之间传送信息。</a:t>
            </a:r>
            <a:br>
              <a:rPr lang="zh-CN" altLang="en-US" sz="2000">
                <a:sym typeface="+mn-ea"/>
              </a:rPr>
            </a:b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Message	</a:t>
            </a:r>
            <a:r>
              <a:rPr lang="zh-CN" altLang="en-US" sz="2000">
                <a:sym typeface="+mn-ea"/>
              </a:rPr>
              <a:t>和管道不同，消息队列允许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多个发送者和多个接收者</a:t>
            </a:r>
            <a:r>
              <a:rPr lang="zh-CN" altLang="en-US" sz="2000">
                <a:sym typeface="+mn-ea"/>
              </a:rPr>
              <a:t>，且收发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Queue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均以消息为单位，无需考虑数据交叠的问题</a:t>
            </a:r>
            <a:r>
              <a:rPr lang="zh-CN" altLang="en-US" sz="2000">
                <a:sym typeface="+mn-ea"/>
              </a:rPr>
              <a:t>。为了跨越地址空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间，</a:t>
            </a:r>
            <a:r>
              <a:rPr lang="en-US" altLang="zh-CN" sz="2000">
                <a:sym typeface="+mn-ea"/>
              </a:rPr>
              <a:t>Linux</a:t>
            </a:r>
            <a:r>
              <a:rPr lang="zh-CN" altLang="en-US" sz="2000">
                <a:sym typeface="+mn-ea"/>
              </a:rPr>
              <a:t>会先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将消息从发送者拷贝到内核</a:t>
            </a:r>
            <a:r>
              <a:rPr lang="zh-CN" altLang="en-US" sz="2000">
                <a:sym typeface="+mn-ea"/>
              </a:rPr>
              <a:t>，然后再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从内核拷贝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到接收者</a:t>
            </a:r>
            <a:r>
              <a:rPr lang="zh-CN" altLang="en-US" sz="2000">
                <a:sym typeface="+mn-ea"/>
              </a:rPr>
              <a:t>。</a:t>
            </a:r>
            <a:endParaRPr lang="en-US" altLang="zh-CN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15290" y="2468245"/>
            <a:ext cx="9149080" cy="4092838"/>
            <a:chOff x="1813" y="2000"/>
            <a:chExt cx="11643" cy="6721"/>
          </a:xfrm>
        </p:grpSpPr>
        <p:sp>
          <p:nvSpPr>
            <p:cNvPr id="15" name="文本框 14"/>
            <p:cNvSpPr txBox="1"/>
            <p:nvPr>
              <p:custDataLst>
                <p:tags r:id="rId2"/>
              </p:custDataLst>
            </p:nvPr>
          </p:nvSpPr>
          <p:spPr>
            <a:xfrm>
              <a:off x="1813" y="2000"/>
              <a:ext cx="5632" cy="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typedef struct msg_struct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{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	</a:t>
              </a:r>
              <a:r>
                <a:rPr lang="en-US" altLang="zh-CN" sz="2000" b="1">
                  <a:sym typeface="+mn-ea"/>
                </a:rPr>
                <a:t>long type;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	</a:t>
              </a:r>
              <a:r>
                <a:rPr lang="en-US" altLang="zh-CN" sz="2000" b="1">
                  <a:sym typeface="+mn-ea"/>
                </a:rPr>
                <a:t>char msg[MAXLEN];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} msg_t; msg_t msg;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mqid;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mqid = msgget(</a:t>
              </a:r>
              <a:r>
                <a:rPr lang="en-US" altLang="zh-CN" sz="2000" b="1">
                  <a:solidFill>
                    <a:srgbClr val="00B050"/>
                  </a:solidFill>
                  <a:sym typeface="+mn-ea"/>
                </a:rPr>
                <a:t>1234</a:t>
              </a:r>
              <a:r>
                <a:rPr lang="en-US" altLang="zh-CN" sz="2000" b="1">
                  <a:sym typeface="+mn-ea"/>
                </a:rPr>
                <a:t>, 0777|IPC_CREAT);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0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olidFill>
                  <a:srgbClr val="C0000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msgsnd(mqid, &amp;msg, sizeof(msg_t), 0);</a:t>
              </a:r>
              <a:endParaRPr lang="en-US" altLang="zh-CN" sz="2000" b="1">
                <a:solidFill>
                  <a:srgbClr val="C0000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msgctl(mqid, IPC_RMID, NULL);</a:t>
              </a:r>
              <a:endParaRPr lang="en-US" altLang="zh-CN" sz="2000" b="1"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733" y="2000"/>
              <a:ext cx="5723" cy="5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&lt;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SAME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AS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P0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&gt;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msgrcv(mqid, &amp;msg, 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sizeof(msg_t), 0, 0</a:t>
              </a:r>
              <a:r>
                <a:rPr lang="en-US" altLang="zh-CN" sz="2000" b="1">
                  <a:solidFill>
                    <a:srgbClr val="00B0F0"/>
                  </a:solidFill>
                  <a:sym typeface="+mn-ea"/>
                </a:rPr>
                <a:t>);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</p:txBody>
        </p:sp>
      </p:grpSp>
    </p:spTree>
    <p:custDataLst>
      <p:tags r:id="rId4"/>
    </p:custDataLst>
  </p:cSld>
  <p:clrMapOvr>
    <a:masterClrMapping/>
  </p:clrMapOvr>
  <p:transition spd="med"/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058" y="166370"/>
            <a:ext cx="91211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共享内存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共享内存	</a:t>
            </a:r>
            <a:r>
              <a:rPr lang="zh-CN" altLang="en-US" sz="2000">
                <a:sym typeface="+mn-ea"/>
              </a:rPr>
              <a:t>Linux提供的地址空间共享机制，可以使两个地址空间之间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共享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Shared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一段物理内存（虚拟地址未必要一致）</a:t>
            </a:r>
            <a:r>
              <a:rPr lang="zh-CN" altLang="en-US" sz="2000">
                <a:sym typeface="+mn-ea"/>
              </a:rPr>
              <a:t>。此种方法等于是将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裸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Memory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</a:t>
            </a:r>
            <a:r>
              <a:rPr lang="zh-CN" altLang="en-US" sz="2000">
                <a:sym typeface="+mn-ea"/>
              </a:rPr>
              <a:t>直接暴露给了通信的参与者，需要参与者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自行在共享内存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中组织合适的数据结构</a:t>
            </a:r>
            <a:r>
              <a:rPr lang="zh-CN" altLang="en-US" sz="2000">
                <a:sym typeface="+mn-ea"/>
              </a:rPr>
              <a:t>进行通信，内核不再介入数据传递。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333375" y="2250440"/>
          <a:ext cx="9134475" cy="2682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4715"/>
                <a:gridCol w="2383790"/>
                <a:gridCol w="5855970"/>
              </a:tblGrid>
              <a:tr h="335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类别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Linux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系统调用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描述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3528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创建与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销毁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shmget</a:t>
                      </a:r>
                      <a:endParaRPr lang="en-US" altLang="zh-CN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创建并初始化一块共享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内存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shmctl</a:t>
                      </a:r>
                      <a:endParaRPr lang="en-US" altLang="zh-CN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设置共享内存的属性，也可用来删除共享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内存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映射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shmat</a:t>
                      </a:r>
                      <a:endParaRPr lang="en-US" altLang="zh-CN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将共享内存映射到当前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进程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解除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shmdt</a:t>
                      </a:r>
                      <a:endParaRPr lang="en-US" altLang="zh-CN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将共享内存从当前进程解除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映射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" name="组合 8"/>
          <p:cNvGrpSpPr/>
          <p:nvPr/>
        </p:nvGrpSpPr>
        <p:grpSpPr>
          <a:xfrm>
            <a:off x="305435" y="4125595"/>
            <a:ext cx="9149080" cy="2553380"/>
            <a:chOff x="1813" y="2000"/>
            <a:chExt cx="11643" cy="4193"/>
          </a:xfrm>
        </p:grpSpPr>
        <p:sp>
          <p:nvSpPr>
            <p:cNvPr id="15" name="文本框 14"/>
            <p:cNvSpPr txBox="1"/>
            <p:nvPr>
              <p:custDataLst>
                <p:tags r:id="rId3"/>
              </p:custDataLst>
            </p:nvPr>
          </p:nvSpPr>
          <p:spPr>
            <a:xfrm>
              <a:off x="1813" y="2000"/>
              <a:ext cx="6810" cy="4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char* ptr;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int shmid;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shmid = shmget(</a:t>
              </a:r>
              <a:r>
                <a:rPr lang="en-US" altLang="zh-CN" sz="2000" b="1">
                  <a:solidFill>
                    <a:srgbClr val="00B050"/>
                  </a:solidFill>
                  <a:sym typeface="+mn-ea"/>
                </a:rPr>
                <a:t>1234</a:t>
              </a:r>
              <a:r>
                <a:rPr lang="en-US" altLang="zh-CN" sz="2000" b="1">
                  <a:sym typeface="+mn-ea"/>
                </a:rPr>
                <a:t>, </a:t>
              </a:r>
              <a:r>
                <a:rPr lang="en-US" altLang="zh-CN" sz="2000" b="1">
                  <a:solidFill>
                    <a:schemeClr val="accent2"/>
                  </a:solidFill>
                  <a:sym typeface="+mn-ea"/>
                </a:rPr>
                <a:t>1024</a:t>
              </a:r>
              <a:r>
                <a:rPr lang="en-US" altLang="zh-CN" sz="2000" b="1">
                  <a:sym typeface="+mn-ea"/>
                </a:rPr>
                <a:t>,</a:t>
              </a:r>
              <a:r>
                <a:rPr lang="en-US" altLang="zh-CN" sz="2000" b="1">
                  <a:sym typeface="+mn-ea"/>
                </a:rPr>
                <a:t> 0777|IPC_CREAT);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altLang="en-US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0</a:t>
              </a:r>
              <a:endParaRPr lang="zh-CN" altLang="en-US" sz="2000" b="1">
                <a:solidFill>
                  <a:srgbClr val="D02F3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ptr = shmat(shmid, NULL, 0);</a:t>
              </a:r>
              <a:endParaRPr lang="en-US" altLang="zh-CN" sz="2000" b="1">
                <a:solidFill>
                  <a:srgbClr val="C0000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...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shmdt(mqid, IPC_RMID, NULL);</a:t>
              </a:r>
              <a:endParaRPr lang="en-US" altLang="zh-CN" sz="2000" b="1">
                <a:sym typeface="+mn-ea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4"/>
              </p:custDataLst>
            </p:nvPr>
          </p:nvSpPr>
          <p:spPr>
            <a:xfrm>
              <a:off x="7733" y="2000"/>
              <a:ext cx="5723" cy="4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&lt;SAME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AS</a:t>
              </a:r>
              <a:endParaRPr lang="en-US" altLang="zh-CN" sz="2000" b="1"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P0&gt;</a:t>
              </a:r>
              <a:endParaRPr lang="en-US" altLang="zh-CN" sz="2000" b="1">
                <a:sym typeface="+mn-ea"/>
              </a:endParaRPr>
            </a:p>
            <a:p>
              <a:pPr algn="l">
                <a:buClrTx/>
                <a:buSzTx/>
                <a:buFontTx/>
              </a:pPr>
              <a:endParaRPr lang="zh-CN" sz="2000" b="1">
                <a:solidFill>
                  <a:srgbClr val="9C0B15"/>
                </a:solidFill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zh-CN" sz="2000" b="1">
                  <a:solidFill>
                    <a:srgbClr val="9C0B15"/>
                  </a:solidFill>
                  <a:sym typeface="+mn-ea"/>
                </a:rPr>
                <a:t>进程</a:t>
              </a:r>
              <a:r>
                <a:rPr lang="en-US" altLang="zh-CN" sz="2000" b="1">
                  <a:solidFill>
                    <a:srgbClr val="9C0B15"/>
                  </a:solidFill>
                  <a:sym typeface="+mn-ea"/>
                </a:rPr>
                <a:t>P1</a:t>
              </a:r>
              <a:endParaRPr lang="en-US" altLang="zh-CN" sz="2000" b="1">
                <a:solidFill>
                  <a:srgbClr val="9C0B15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ptr = shmat(shmid, NULL, 0);</a:t>
              </a:r>
              <a:endParaRPr lang="en-US" altLang="zh-CN" sz="2000" b="1">
                <a:solidFill>
                  <a:srgbClr val="C0000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olidFill>
                    <a:srgbClr val="C00000"/>
                  </a:solidFill>
                  <a:sym typeface="+mn-ea"/>
                </a:rPr>
                <a:t>...</a:t>
              </a:r>
              <a:endParaRPr lang="en-US" altLang="zh-CN" sz="2000" b="1">
                <a:solidFill>
                  <a:srgbClr val="00B0F0"/>
                </a:solidFill>
                <a:sym typeface="+mn-ea"/>
              </a:endParaRPr>
            </a:p>
            <a:p>
              <a:pPr algn="l">
                <a:buClrTx/>
                <a:buSzTx/>
                <a:buFontTx/>
              </a:pPr>
              <a:r>
                <a:rPr lang="en-US" altLang="zh-CN" sz="2000" b="1">
                  <a:sym typeface="+mn-ea"/>
                </a:rPr>
                <a:t>shmdt(mqid, IPC_RMID, NULL);</a:t>
              </a:r>
              <a:endParaRPr lang="en-US" altLang="zh-CN" sz="2000" b="1">
                <a:solidFill>
                  <a:schemeClr val="accent2"/>
                </a:solidFill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 spd="med"/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九、进程间通讯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rgbClr val="9C0B15"/>
                </a:solidFill>
              </a:rPr>
              <a:t>IPC</a:t>
            </a:r>
            <a:r>
              <a:rPr lang="zh-CN" altLang="en-US" sz="2000" b="1">
                <a:solidFill>
                  <a:srgbClr val="9C0B15"/>
                </a:solidFill>
              </a:rPr>
              <a:t>对比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为什么管道一般不用于跨线程通信？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为什么线程迁移虽然跨进程，但不跨线程？</a:t>
            </a:r>
            <a:endParaRPr lang="zh-CN" altLang="en-US" sz="2000">
              <a:sym typeface="+mn-ea"/>
            </a:endParaRPr>
          </a:p>
          <a:p>
            <a:pPr algn="l"/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为什么远程直接数据存取（RDMA）能实现共享内存，但远程过程调用（</a:t>
            </a:r>
            <a:r>
              <a:rPr lang="en-US" altLang="zh-CN" sz="2000">
                <a:sym typeface="+mn-ea"/>
              </a:rPr>
              <a:t>RPC</a:t>
            </a:r>
            <a:r>
              <a:rPr lang="zh-CN" altLang="en-US" sz="2000">
                <a:sym typeface="+mn-ea"/>
              </a:rPr>
              <a:t>）无法实现严格意义上的线程迁移？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320040" y="764540"/>
          <a:ext cx="9133840" cy="3352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12653"/>
                <a:gridCol w="1555750"/>
                <a:gridCol w="1555750"/>
                <a:gridCol w="1445260"/>
                <a:gridCol w="1642110"/>
                <a:gridCol w="1822317"/>
              </a:tblGrid>
              <a:tr h="335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IPC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类别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跨线程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跨父子进程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跨任意进程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跨机器边界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</a:rPr>
                        <a:t>跨服务组件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无名管道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有名管道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信号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信号量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消息队列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线程迁移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en-US" altLang="zh-CN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不可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共享内存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有</a:t>
                      </a:r>
                      <a:r>
                        <a:rPr lang="en-US" altLang="zh-CN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RDMA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则可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chemeClr val="accent2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可但很麻烦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chemeClr val="accent2">
                        <a:alpha val="25000"/>
                      </a:scheme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套接字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可但较麻烦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chemeClr val="accent2">
                        <a:alpha val="25000"/>
                      </a:schemeClr>
                    </a:solidFill>
                  </a:tcPr>
                </a:tc>
              </a:tr>
              <a:tr h="33528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消息总线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但没必要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F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6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可</a:t>
                      </a:r>
                      <a:endParaRPr lang="zh-CN" altLang="en-US" sz="16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00B050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进程间通讯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一、通讯的基本角色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1.1 指令流间通讯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1.2 线程间通讯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1.3 进程间通讯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1.4 应用程序间通讯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二、通讯的典型方式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2.1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管道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2.2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信号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2.3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信号量与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消息队列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2.4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线程迁移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2.5 </a:t>
                      </a:r>
                      <a:r>
                        <a:rPr lang="zh-CN" altLang="en-US" sz="1800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共享内存</a:t>
                      </a:r>
                      <a:endParaRPr lang="zh-CN" altLang="en-US" sz="1800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2.6 套接字及其他</a:t>
                      </a:r>
                      <a:endParaRPr lang="zh-CN" altLang="en-US" sz="1800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Text Box 2"/>
          <p:cNvSpPr txBox="1"/>
          <p:nvPr>
            <p:custDataLst>
              <p:tags r:id="rId2"/>
            </p:custDataLst>
          </p:nvPr>
        </p:nvSpPr>
        <p:spPr>
          <a:xfrm>
            <a:off x="554990" y="140335"/>
            <a:ext cx="8625205" cy="4325620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28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号测验：第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16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周第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1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节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altLang="en-US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sz="4400">
                <a:sym typeface="+mn-ea"/>
              </a:rPr>
              <a:t>死锁一旦发生，有什么方法可以加以破解？</a:t>
            </a:r>
            <a:endParaRPr lang="zh-CN" sz="4400">
              <a:sym typeface="+mn-ea"/>
            </a:endParaRPr>
          </a:p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altLang="en-US" sz="4400">
                <a:sym typeface="+mn-ea"/>
              </a:rPr>
              <a:t>（</a:t>
            </a:r>
            <a:r>
              <a:rPr lang="en-US" altLang="zh-CN" sz="4400">
                <a:sym typeface="+mn-ea"/>
              </a:rPr>
              <a:t>5</a:t>
            </a:r>
            <a:r>
              <a:rPr lang="zh-CN" altLang="en-US" sz="4400">
                <a:sym typeface="+mn-ea"/>
              </a:rPr>
              <a:t>分钟）</a:t>
            </a:r>
            <a:endParaRPr lang="zh-CN" altLang="en-US" sz="440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操作系统的结构：简单的设备</a:t>
            </a:r>
            <a:r>
              <a:rPr lang="en-US" altLang="zh-CN" sz="2000" b="1">
                <a:solidFill>
                  <a:srgbClr val="9C0B15"/>
                </a:solidFill>
              </a:rPr>
              <a:t>——</a:t>
            </a:r>
            <a:r>
              <a:rPr lang="zh-CN" altLang="en-US" sz="2000" b="1">
                <a:solidFill>
                  <a:srgbClr val="9C0B15"/>
                </a:solidFill>
              </a:rPr>
              <a:t>库结构（简要结构、单核</a:t>
            </a:r>
            <a:r>
              <a:rPr lang="zh-CN" altLang="en-US" sz="2000" b="1">
                <a:solidFill>
                  <a:srgbClr val="9C0B15"/>
                </a:solidFill>
              </a:rPr>
              <a:t>结构）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LibOS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Unikernel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“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RTOS”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无内核模式与用户模式的区分。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所有应用程序以及内核都在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同一个保护域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应用程序可以随时对任何资源做任何操作。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应用程序间为合作关系，操作系统的角色偏重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协调而非管理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适应场合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设备功能较简单、</a:t>
            </a:r>
            <a:r>
              <a:rPr lang="zh-CN" altLang="en-US" sz="2000">
                <a:sym typeface="+mn-ea"/>
              </a:rPr>
              <a:t>预算较低的场合。</a:t>
            </a:r>
            <a:endParaRPr lang="zh-CN" altLang="en-US" sz="2000">
              <a:sym typeface="+mn-ea"/>
            </a:endParaRPr>
          </a:p>
        </p:txBody>
      </p:sp>
      <p:sp>
        <p:nvSpPr>
          <p:cNvPr id="77" name="圆角矩形 76"/>
          <p:cNvSpPr/>
          <p:nvPr>
            <p:custDataLst>
              <p:tags r:id="rId2"/>
            </p:custDataLst>
          </p:nvPr>
        </p:nvSpPr>
        <p:spPr>
          <a:xfrm>
            <a:off x="2540000" y="676910"/>
            <a:ext cx="4707255" cy="2761615"/>
          </a:xfrm>
          <a:prstGeom prst="roundRect">
            <a:avLst>
              <a:gd name="adj" fmla="val 6415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0" name="圆角矩形 69"/>
          <p:cNvSpPr/>
          <p:nvPr>
            <p:custDataLst>
              <p:tags r:id="rId3"/>
            </p:custDataLst>
          </p:nvPr>
        </p:nvSpPr>
        <p:spPr>
          <a:xfrm>
            <a:off x="26460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文件系统</a:t>
            </a:r>
            <a:endParaRPr lang="zh-CN" altLang="en-US"/>
          </a:p>
        </p:txBody>
      </p:sp>
      <p:sp>
        <p:nvSpPr>
          <p:cNvPr id="71" name="圆角矩形 70"/>
          <p:cNvSpPr/>
          <p:nvPr>
            <p:custDataLst>
              <p:tags r:id="rId4"/>
            </p:custDataLst>
          </p:nvPr>
        </p:nvSpPr>
        <p:spPr>
          <a:xfrm>
            <a:off x="33254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内存管理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5"/>
            </p:custDataLst>
          </p:nvPr>
        </p:nvSpPr>
        <p:spPr>
          <a:xfrm>
            <a:off x="40049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进程调度</a:t>
            </a:r>
            <a:endParaRPr lang="zh-CN" altLang="en-US"/>
          </a:p>
        </p:txBody>
      </p:sp>
      <p:sp>
        <p:nvSpPr>
          <p:cNvPr id="5" name="圆角矩形 4"/>
          <p:cNvSpPr/>
          <p:nvPr>
            <p:custDataLst>
              <p:tags r:id="rId6"/>
            </p:custDataLst>
          </p:nvPr>
        </p:nvSpPr>
        <p:spPr>
          <a:xfrm>
            <a:off x="46843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驱动程序</a:t>
            </a:r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7"/>
            </p:custDataLst>
          </p:nvPr>
        </p:nvSpPr>
        <p:spPr>
          <a:xfrm>
            <a:off x="53638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网络通信</a:t>
            </a:r>
            <a:endParaRPr lang="zh-CN" altLang="en-US"/>
          </a:p>
        </p:txBody>
      </p:sp>
      <p:sp>
        <p:nvSpPr>
          <p:cNvPr id="75" name="圆角矩形 74"/>
          <p:cNvSpPr/>
          <p:nvPr>
            <p:custDataLst>
              <p:tags r:id="rId8"/>
            </p:custDataLst>
          </p:nvPr>
        </p:nvSpPr>
        <p:spPr>
          <a:xfrm>
            <a:off x="60432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图形界面</a:t>
            </a:r>
            <a:endParaRPr lang="zh-CN" altLang="en-US"/>
          </a:p>
        </p:txBody>
      </p:sp>
      <p:sp>
        <p:nvSpPr>
          <p:cNvPr id="76" name="圆角矩形 75"/>
          <p:cNvSpPr/>
          <p:nvPr>
            <p:custDataLst>
              <p:tags r:id="rId9"/>
            </p:custDataLst>
          </p:nvPr>
        </p:nvSpPr>
        <p:spPr>
          <a:xfrm>
            <a:off x="67227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实用组件</a:t>
            </a:r>
            <a:endParaRPr lang="zh-CN" altLang="en-US"/>
          </a:p>
        </p:txBody>
      </p:sp>
      <p:sp>
        <p:nvSpPr>
          <p:cNvPr id="6" name="圆角矩形 5"/>
          <p:cNvSpPr/>
          <p:nvPr>
            <p:custDataLst>
              <p:tags r:id="rId10"/>
            </p:custDataLst>
          </p:nvPr>
        </p:nvSpPr>
        <p:spPr>
          <a:xfrm>
            <a:off x="2646045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7" name="圆角矩形 6"/>
          <p:cNvSpPr/>
          <p:nvPr>
            <p:custDataLst>
              <p:tags r:id="rId11"/>
            </p:custDataLst>
          </p:nvPr>
        </p:nvSpPr>
        <p:spPr>
          <a:xfrm>
            <a:off x="4251325" y="794385"/>
            <a:ext cx="1285240" cy="3987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8" name="圆角矩形 7"/>
          <p:cNvSpPr/>
          <p:nvPr>
            <p:custDataLst>
              <p:tags r:id="rId12"/>
            </p:custDataLst>
          </p:nvPr>
        </p:nvSpPr>
        <p:spPr>
          <a:xfrm>
            <a:off x="5835015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4341495" y="307022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内核</a:t>
            </a:r>
            <a:r>
              <a:rPr lang="zh-CN" altLang="en-US"/>
              <a:t>模式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14"/>
            </p:custDataLst>
          </p:nvPr>
        </p:nvSpPr>
        <p:spPr>
          <a:xfrm>
            <a:off x="2646045" y="2683510"/>
            <a:ext cx="4474210" cy="38671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硬件资源</a:t>
            </a:r>
            <a:r>
              <a:rPr lang="zh-CN" altLang="en-US"/>
              <a:t>分配</a:t>
            </a:r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2922905" y="5420995"/>
            <a:ext cx="1203325" cy="130683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5446395" y="5422900"/>
            <a:ext cx="2211070" cy="1304925"/>
          </a:xfrm>
          <a:prstGeom prst="rect">
            <a:avLst/>
          </a:prstGeom>
        </p:spPr>
      </p:pic>
      <p:cxnSp>
        <p:nvCxnSpPr>
          <p:cNvPr id="83" name="直接连接符 82"/>
          <p:cNvCxnSpPr/>
          <p:nvPr>
            <p:custDataLst>
              <p:tags r:id="rId19"/>
            </p:custDataLst>
          </p:nvPr>
        </p:nvCxnSpPr>
        <p:spPr>
          <a:xfrm>
            <a:off x="2646045" y="2589530"/>
            <a:ext cx="4451350" cy="2540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>
            <p:custDataLst>
              <p:tags r:id="rId20"/>
            </p:custDataLst>
          </p:nvPr>
        </p:nvCxnSpPr>
        <p:spPr>
          <a:xfrm flipV="1">
            <a:off x="2646045" y="1289050"/>
            <a:ext cx="4469130" cy="63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9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操作系统的结构：通用的设备</a:t>
            </a:r>
            <a:r>
              <a:rPr lang="en-US" altLang="zh-CN" sz="2000" b="1">
                <a:solidFill>
                  <a:srgbClr val="9C0B15"/>
                </a:solidFill>
              </a:rPr>
              <a:t>——</a:t>
            </a:r>
            <a:r>
              <a:rPr lang="zh-CN" altLang="en-US" sz="2000" b="1">
                <a:solidFill>
                  <a:srgbClr val="9C0B15"/>
                </a:solidFill>
              </a:rPr>
              <a:t>宏内核</a:t>
            </a:r>
            <a:r>
              <a:rPr lang="zh-CN" altLang="en-US" sz="2000" b="1">
                <a:solidFill>
                  <a:srgbClr val="9C0B15"/>
                </a:solidFill>
              </a:rPr>
              <a:t>结构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Monolithic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Kernel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有内核模式与用户模式的区分。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每个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应用程序在不同的保护域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内核的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所有功能位于同一个保护域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应用程序必须请求内核完成敏感资源操作。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应用程序间为合作或竞争关系，操作系统的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协调和管理并重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适应场合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桌面计算等复杂度和性能要求适中</a:t>
            </a:r>
            <a:r>
              <a:rPr lang="zh-CN" altLang="en-US" sz="2000">
                <a:sym typeface="+mn-ea"/>
              </a:rPr>
              <a:t>的常规应用场合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最广泛使用的内核结构之一。</a:t>
            </a:r>
            <a:endParaRPr lang="zh-CN" altLang="en-US" sz="2000">
              <a:sym typeface="+mn-ea"/>
            </a:endParaRPr>
          </a:p>
        </p:txBody>
      </p:sp>
      <p:sp>
        <p:nvSpPr>
          <p:cNvPr id="77" name="圆角矩形 76"/>
          <p:cNvSpPr/>
          <p:nvPr>
            <p:custDataLst>
              <p:tags r:id="rId2"/>
            </p:custDataLst>
          </p:nvPr>
        </p:nvSpPr>
        <p:spPr>
          <a:xfrm>
            <a:off x="2540000" y="1287145"/>
            <a:ext cx="4707255" cy="2151380"/>
          </a:xfrm>
          <a:prstGeom prst="roundRect">
            <a:avLst>
              <a:gd name="adj" fmla="val 6415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0" name="圆角矩形 69"/>
          <p:cNvSpPr/>
          <p:nvPr>
            <p:custDataLst>
              <p:tags r:id="rId3"/>
            </p:custDataLst>
          </p:nvPr>
        </p:nvSpPr>
        <p:spPr>
          <a:xfrm>
            <a:off x="26460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文件系统</a:t>
            </a:r>
            <a:endParaRPr lang="zh-CN" altLang="en-US"/>
          </a:p>
        </p:txBody>
      </p:sp>
      <p:sp>
        <p:nvSpPr>
          <p:cNvPr id="71" name="圆角矩形 70"/>
          <p:cNvSpPr/>
          <p:nvPr>
            <p:custDataLst>
              <p:tags r:id="rId4"/>
            </p:custDataLst>
          </p:nvPr>
        </p:nvSpPr>
        <p:spPr>
          <a:xfrm>
            <a:off x="33254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内存管理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5"/>
            </p:custDataLst>
          </p:nvPr>
        </p:nvSpPr>
        <p:spPr>
          <a:xfrm>
            <a:off x="40049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进程调度</a:t>
            </a:r>
            <a:endParaRPr lang="zh-CN" altLang="en-US"/>
          </a:p>
        </p:txBody>
      </p:sp>
      <p:sp>
        <p:nvSpPr>
          <p:cNvPr id="5" name="圆角矩形 4"/>
          <p:cNvSpPr/>
          <p:nvPr>
            <p:custDataLst>
              <p:tags r:id="rId6"/>
            </p:custDataLst>
          </p:nvPr>
        </p:nvSpPr>
        <p:spPr>
          <a:xfrm>
            <a:off x="46843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驱动程序</a:t>
            </a:r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7"/>
            </p:custDataLst>
          </p:nvPr>
        </p:nvSpPr>
        <p:spPr>
          <a:xfrm>
            <a:off x="53638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网络通信</a:t>
            </a:r>
            <a:endParaRPr lang="zh-CN" altLang="en-US"/>
          </a:p>
        </p:txBody>
      </p:sp>
      <p:sp>
        <p:nvSpPr>
          <p:cNvPr id="75" name="圆角矩形 74"/>
          <p:cNvSpPr/>
          <p:nvPr>
            <p:custDataLst>
              <p:tags r:id="rId8"/>
            </p:custDataLst>
          </p:nvPr>
        </p:nvSpPr>
        <p:spPr>
          <a:xfrm>
            <a:off x="604329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图形界面</a:t>
            </a:r>
            <a:endParaRPr lang="zh-CN" altLang="en-US"/>
          </a:p>
        </p:txBody>
      </p:sp>
      <p:sp>
        <p:nvSpPr>
          <p:cNvPr id="76" name="圆角矩形 75"/>
          <p:cNvSpPr/>
          <p:nvPr>
            <p:custDataLst>
              <p:tags r:id="rId9"/>
            </p:custDataLst>
          </p:nvPr>
        </p:nvSpPr>
        <p:spPr>
          <a:xfrm>
            <a:off x="6722745" y="140335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实用组件</a:t>
            </a:r>
            <a:endParaRPr lang="zh-CN" altLang="en-US"/>
          </a:p>
        </p:txBody>
      </p:sp>
      <p:sp>
        <p:nvSpPr>
          <p:cNvPr id="6" name="圆角矩形 5"/>
          <p:cNvSpPr/>
          <p:nvPr>
            <p:custDataLst>
              <p:tags r:id="rId10"/>
            </p:custDataLst>
          </p:nvPr>
        </p:nvSpPr>
        <p:spPr>
          <a:xfrm>
            <a:off x="2646045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7" name="圆角矩形 6"/>
          <p:cNvSpPr/>
          <p:nvPr>
            <p:custDataLst>
              <p:tags r:id="rId11"/>
            </p:custDataLst>
          </p:nvPr>
        </p:nvSpPr>
        <p:spPr>
          <a:xfrm>
            <a:off x="4251325" y="794385"/>
            <a:ext cx="1285240" cy="3987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8" name="圆角矩形 7"/>
          <p:cNvSpPr/>
          <p:nvPr>
            <p:custDataLst>
              <p:tags r:id="rId12"/>
            </p:custDataLst>
          </p:nvPr>
        </p:nvSpPr>
        <p:spPr>
          <a:xfrm>
            <a:off x="5835015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4341495" y="307022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内核模式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14"/>
            </p:custDataLst>
          </p:nvPr>
        </p:nvSpPr>
        <p:spPr>
          <a:xfrm>
            <a:off x="2646045" y="2683510"/>
            <a:ext cx="4474210" cy="38671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硬件资源</a:t>
            </a:r>
            <a:r>
              <a:rPr lang="zh-CN" altLang="en-US"/>
              <a:t>分配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7990840" y="5394960"/>
            <a:ext cx="1583690" cy="1240155"/>
          </a:xfrm>
          <a:prstGeom prst="rect">
            <a:avLst/>
          </a:prstGeom>
        </p:spPr>
      </p:pic>
      <p:cxnSp>
        <p:nvCxnSpPr>
          <p:cNvPr id="83" name="直接连接符 82"/>
          <p:cNvCxnSpPr/>
          <p:nvPr>
            <p:custDataLst>
              <p:tags r:id="rId17"/>
            </p:custDataLst>
          </p:nvPr>
        </p:nvCxnSpPr>
        <p:spPr>
          <a:xfrm>
            <a:off x="2646045" y="2589530"/>
            <a:ext cx="4451350" cy="2540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8"/>
    </p:custData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操作系统的结构：灵活的设备</a:t>
            </a:r>
            <a:r>
              <a:rPr lang="en-US" altLang="zh-CN" sz="2000" b="1">
                <a:solidFill>
                  <a:srgbClr val="9C0B15"/>
                </a:solidFill>
              </a:rPr>
              <a:t>——</a:t>
            </a:r>
            <a:r>
              <a:rPr lang="zh-CN" altLang="en-US" sz="2000" b="1">
                <a:solidFill>
                  <a:srgbClr val="9C0B15"/>
                </a:solidFill>
              </a:rPr>
              <a:t>微内核结构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Microkernel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有内核模式与用户模式的区分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ym typeface="+mn-ea"/>
              </a:rPr>
              <a:t>每个应用程序在不同的保护域。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内核除基本功能外，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其它功能分别位于不同的用户模式进程中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应用程序必须请求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守护进程中的策略</a:t>
            </a:r>
            <a:r>
              <a:rPr lang="zh-CN" altLang="en-US" sz="2000">
                <a:sym typeface="+mn-ea"/>
              </a:rPr>
              <a:t>分配敏感资源。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守护进程则转而使用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内核提供的机制</a:t>
            </a:r>
            <a:r>
              <a:rPr lang="zh-CN" altLang="en-US" sz="2000">
                <a:sym typeface="+mn-ea"/>
              </a:rPr>
              <a:t>完成这些</a:t>
            </a:r>
            <a:r>
              <a:rPr lang="zh-CN" altLang="en-US" sz="2000">
                <a:sym typeface="+mn-ea"/>
              </a:rPr>
              <a:t>分配操作。</a:t>
            </a: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适应场合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高性能、高可靠性或高灵活性（</a:t>
            </a:r>
            <a:r>
              <a:rPr lang="zh-CN" altLang="en-US" sz="2000">
                <a:sym typeface="+mn-ea"/>
              </a:rPr>
              <a:t>策略定制）计算等应用场合。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嵌入式和</a:t>
            </a:r>
            <a:r>
              <a:rPr lang="zh-CN" altLang="en-US" sz="2000">
                <a:sym typeface="+mn-ea"/>
              </a:rPr>
              <a:t>非标领域最广泛使用的内核结构之一。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抗软件故障和攻击，操作系统的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一部分损坏不会影响其它部分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77" name="圆角矩形 76"/>
          <p:cNvSpPr/>
          <p:nvPr>
            <p:custDataLst>
              <p:tags r:id="rId2"/>
            </p:custDataLst>
          </p:nvPr>
        </p:nvSpPr>
        <p:spPr>
          <a:xfrm>
            <a:off x="2540000" y="2656205"/>
            <a:ext cx="4707255" cy="1327150"/>
          </a:xfrm>
          <a:prstGeom prst="roundRect">
            <a:avLst>
              <a:gd name="adj" fmla="val 6415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0" name="圆角矩形 69"/>
          <p:cNvSpPr/>
          <p:nvPr>
            <p:custDataLst>
              <p:tags r:id="rId3"/>
            </p:custDataLst>
          </p:nvPr>
        </p:nvSpPr>
        <p:spPr>
          <a:xfrm>
            <a:off x="5534660" y="1440180"/>
            <a:ext cx="7150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文件系统</a:t>
            </a:r>
            <a:r>
              <a:rPr lang="zh-CN" altLang="en-US">
                <a:sym typeface="+mn-ea"/>
              </a:rPr>
              <a:t>守护进程</a:t>
            </a:r>
            <a:endParaRPr lang="zh-CN" altLang="en-US"/>
          </a:p>
        </p:txBody>
      </p:sp>
      <p:sp>
        <p:nvSpPr>
          <p:cNvPr id="71" name="圆角矩形 70"/>
          <p:cNvSpPr/>
          <p:nvPr>
            <p:custDataLst>
              <p:tags r:id="rId4"/>
            </p:custDataLst>
          </p:nvPr>
        </p:nvSpPr>
        <p:spPr>
          <a:xfrm>
            <a:off x="4991100" y="2757805"/>
            <a:ext cx="2129155" cy="37020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内存管理</a:t>
            </a:r>
            <a:r>
              <a:rPr lang="zh-CN" altLang="en-US"/>
              <a:t>原语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5"/>
            </p:custDataLst>
          </p:nvPr>
        </p:nvSpPr>
        <p:spPr>
          <a:xfrm>
            <a:off x="2646045" y="2757805"/>
            <a:ext cx="2195830" cy="37020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进程调度</a:t>
            </a:r>
            <a:r>
              <a:rPr lang="zh-CN" altLang="en-US"/>
              <a:t>原语</a:t>
            </a:r>
            <a:endParaRPr lang="zh-CN" altLang="en-US"/>
          </a:p>
        </p:txBody>
      </p:sp>
      <p:sp>
        <p:nvSpPr>
          <p:cNvPr id="5" name="圆角矩形 4"/>
          <p:cNvSpPr/>
          <p:nvPr>
            <p:custDataLst>
              <p:tags r:id="rId6"/>
            </p:custDataLst>
          </p:nvPr>
        </p:nvSpPr>
        <p:spPr>
          <a:xfrm>
            <a:off x="4536440" y="1440180"/>
            <a:ext cx="7150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驱动程序</a:t>
            </a:r>
            <a:r>
              <a:rPr lang="zh-CN" altLang="en-US">
                <a:sym typeface="+mn-ea"/>
              </a:rPr>
              <a:t>守护进程</a:t>
            </a:r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7"/>
            </p:custDataLst>
          </p:nvPr>
        </p:nvSpPr>
        <p:spPr>
          <a:xfrm>
            <a:off x="3538220" y="1440180"/>
            <a:ext cx="7150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网络通信</a:t>
            </a:r>
            <a:r>
              <a:rPr lang="zh-CN" altLang="en-US">
                <a:sym typeface="+mn-ea"/>
              </a:rPr>
              <a:t>守护进程</a:t>
            </a:r>
            <a:endParaRPr lang="zh-CN" altLang="en-US"/>
          </a:p>
        </p:txBody>
      </p:sp>
      <p:sp>
        <p:nvSpPr>
          <p:cNvPr id="75" name="圆角矩形 74"/>
          <p:cNvSpPr/>
          <p:nvPr>
            <p:custDataLst>
              <p:tags r:id="rId8"/>
            </p:custDataLst>
          </p:nvPr>
        </p:nvSpPr>
        <p:spPr>
          <a:xfrm>
            <a:off x="2540000" y="1440180"/>
            <a:ext cx="7150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图形界面</a:t>
            </a:r>
            <a:endParaRPr lang="zh-CN" altLang="en-US"/>
          </a:p>
          <a:p>
            <a:pPr algn="ctr"/>
            <a:r>
              <a:rPr lang="zh-CN" altLang="en-US"/>
              <a:t>守护进程</a:t>
            </a:r>
            <a:endParaRPr lang="zh-CN" altLang="en-US"/>
          </a:p>
        </p:txBody>
      </p:sp>
      <p:sp>
        <p:nvSpPr>
          <p:cNvPr id="76" name="圆角矩形 75"/>
          <p:cNvSpPr/>
          <p:nvPr>
            <p:custDataLst>
              <p:tags r:id="rId9"/>
            </p:custDataLst>
          </p:nvPr>
        </p:nvSpPr>
        <p:spPr>
          <a:xfrm>
            <a:off x="6532880" y="1440180"/>
            <a:ext cx="7150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实用组件</a:t>
            </a:r>
            <a:r>
              <a:rPr lang="zh-CN" altLang="en-US">
                <a:sym typeface="+mn-ea"/>
              </a:rPr>
              <a:t>守护进程</a:t>
            </a:r>
            <a:endParaRPr lang="zh-CN" altLang="en-US"/>
          </a:p>
        </p:txBody>
      </p:sp>
      <p:sp>
        <p:nvSpPr>
          <p:cNvPr id="6" name="圆角矩形 5"/>
          <p:cNvSpPr/>
          <p:nvPr>
            <p:custDataLst>
              <p:tags r:id="rId10"/>
            </p:custDataLst>
          </p:nvPr>
        </p:nvSpPr>
        <p:spPr>
          <a:xfrm>
            <a:off x="2540000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7" name="圆角矩形 6"/>
          <p:cNvSpPr/>
          <p:nvPr>
            <p:custDataLst>
              <p:tags r:id="rId11"/>
            </p:custDataLst>
          </p:nvPr>
        </p:nvSpPr>
        <p:spPr>
          <a:xfrm>
            <a:off x="4251325" y="794385"/>
            <a:ext cx="1285240" cy="3987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8" name="圆角矩形 7"/>
          <p:cNvSpPr/>
          <p:nvPr>
            <p:custDataLst>
              <p:tags r:id="rId12"/>
            </p:custDataLst>
          </p:nvPr>
        </p:nvSpPr>
        <p:spPr>
          <a:xfrm>
            <a:off x="5962015" y="794385"/>
            <a:ext cx="1285240" cy="39814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4341495" y="361505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内核</a:t>
            </a:r>
            <a:r>
              <a:rPr lang="zh-CN" altLang="en-US"/>
              <a:t>模式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14"/>
            </p:custDataLst>
          </p:nvPr>
        </p:nvSpPr>
        <p:spPr>
          <a:xfrm>
            <a:off x="2646045" y="3228340"/>
            <a:ext cx="4474210" cy="38671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硬件资源</a:t>
            </a:r>
            <a:r>
              <a:rPr lang="zh-CN" altLang="en-US"/>
              <a:t>分配</a:t>
            </a:r>
            <a:endParaRPr lang="zh-CN" altLang="en-US"/>
          </a:p>
        </p:txBody>
      </p:sp>
      <p:cxnSp>
        <p:nvCxnSpPr>
          <p:cNvPr id="83" name="直接连接符 82"/>
          <p:cNvCxnSpPr/>
          <p:nvPr>
            <p:custDataLst>
              <p:tags r:id="rId15"/>
            </p:custDataLst>
          </p:nvPr>
        </p:nvCxnSpPr>
        <p:spPr>
          <a:xfrm>
            <a:off x="2540000" y="1328420"/>
            <a:ext cx="4690110" cy="2540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左箭头标注 1"/>
          <p:cNvSpPr/>
          <p:nvPr/>
        </p:nvSpPr>
        <p:spPr>
          <a:xfrm>
            <a:off x="7743190" y="2066925"/>
            <a:ext cx="1711325" cy="914400"/>
          </a:xfrm>
          <a:prstGeom prst="lef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强调机制与策略的</a:t>
            </a:r>
            <a:r>
              <a:rPr lang="zh-CN" altLang="en-US"/>
              <a:t>高度分离</a:t>
            </a:r>
            <a:endParaRPr lang="zh-CN" altLang="en-US"/>
          </a:p>
        </p:txBody>
      </p:sp>
    </p:spTree>
    <p:custDataLst>
      <p:tags r:id="rId16"/>
    </p:custData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操作系统的结构：高效的设备</a:t>
            </a:r>
            <a:r>
              <a:rPr lang="en-US" altLang="zh-CN" sz="2000" b="1">
                <a:solidFill>
                  <a:srgbClr val="9C0B15"/>
                </a:solidFill>
              </a:rPr>
              <a:t>——</a:t>
            </a:r>
            <a:r>
              <a:rPr lang="zh-CN" altLang="en-US" sz="2000" b="1">
                <a:solidFill>
                  <a:srgbClr val="9C0B15"/>
                </a:solidFill>
              </a:rPr>
              <a:t>外核结构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Exokernel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Nanokernel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Picokernel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ctr"/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有内核模式与用户模式的区分，每个应用程序在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不同的保护域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内核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仅负责硬件资源的安全分配与管理功能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应用程序必须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自行和被分配的硬件资源打交道完成功能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去抽象化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将硬件资源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直接暴露给应用程序</a:t>
            </a:r>
            <a:r>
              <a:rPr lang="zh-CN" altLang="en-US" sz="2000">
                <a:sym typeface="+mn-ea"/>
              </a:rPr>
              <a:t>以获得最大性能增益。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适应场合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高性能或高灵活性计算等应用场合。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现在被微内核挤压，因为微内核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也是越做越小</a:t>
            </a:r>
            <a:r>
              <a:rPr lang="zh-CN" altLang="en-US" sz="2000">
                <a:sym typeface="+mn-ea"/>
              </a:rPr>
              <a:t>，和外核已经非		常相似。与外核相似，现代微内核的内存分配和进程调度也可		以以极高的</a:t>
            </a:r>
            <a:r>
              <a:rPr lang="zh-CN" altLang="en-US" sz="2000">
                <a:sym typeface="+mn-ea"/>
              </a:rPr>
              <a:t>效率放到用户态甚至应用程序中</a:t>
            </a:r>
            <a:r>
              <a:rPr lang="zh-CN" altLang="en-US" sz="2000">
                <a:sym typeface="+mn-ea"/>
              </a:rPr>
              <a:t>去。</a:t>
            </a:r>
            <a:endParaRPr lang="zh-CN" altLang="en-US" sz="2000">
              <a:sym typeface="+mn-ea"/>
            </a:endParaRPr>
          </a:p>
        </p:txBody>
      </p:sp>
      <p:sp>
        <p:nvSpPr>
          <p:cNvPr id="77" name="圆角矩形 76"/>
          <p:cNvSpPr/>
          <p:nvPr>
            <p:custDataLst>
              <p:tags r:id="rId2"/>
            </p:custDataLst>
          </p:nvPr>
        </p:nvSpPr>
        <p:spPr>
          <a:xfrm>
            <a:off x="2540000" y="2506980"/>
            <a:ext cx="4707255" cy="855345"/>
          </a:xfrm>
          <a:prstGeom prst="roundRect">
            <a:avLst>
              <a:gd name="adj" fmla="val 6415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3"/>
            </p:custDataLst>
          </p:nvPr>
        </p:nvSpPr>
        <p:spPr>
          <a:xfrm>
            <a:off x="4341495" y="299402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内核</a:t>
            </a:r>
            <a:r>
              <a:rPr lang="zh-CN" altLang="en-US"/>
              <a:t>模式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4"/>
            </p:custDataLst>
          </p:nvPr>
        </p:nvSpPr>
        <p:spPr>
          <a:xfrm>
            <a:off x="2646045" y="2607310"/>
            <a:ext cx="4474210" cy="38671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硬件资源</a:t>
            </a:r>
            <a:r>
              <a:rPr lang="zh-CN" altLang="en-US"/>
              <a:t>分配</a:t>
            </a:r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2540000" y="794385"/>
            <a:ext cx="1451610" cy="1549400"/>
            <a:chOff x="4000" y="1251"/>
            <a:chExt cx="2286" cy="2440"/>
          </a:xfrm>
        </p:grpSpPr>
        <p:sp>
          <p:nvSpPr>
            <p:cNvPr id="2" name="圆角矩形 1"/>
            <p:cNvSpPr/>
            <p:nvPr>
              <p:custDataLst>
                <p:tags r:id="rId5"/>
              </p:custDataLst>
            </p:nvPr>
          </p:nvSpPr>
          <p:spPr>
            <a:xfrm>
              <a:off x="4000" y="1251"/>
              <a:ext cx="2287" cy="2440"/>
            </a:xfrm>
            <a:prstGeom prst="roundRect">
              <a:avLst>
                <a:gd name="adj" fmla="val 6415"/>
              </a:avLst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buClrTx/>
                <a:buSzTx/>
                <a:buFontTx/>
              </a:pPr>
              <a:r>
                <a:rPr lang="zh-CN" altLang="en-US">
                  <a:solidFill>
                    <a:schemeClr val="tx1"/>
                  </a:solidFill>
                </a:rPr>
                <a:t>应用程序1</a:t>
              </a: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圆角矩形 3"/>
            <p:cNvSpPr/>
            <p:nvPr>
              <p:custDataLst>
                <p:tags r:id="rId6"/>
              </p:custDataLst>
            </p:nvPr>
          </p:nvSpPr>
          <p:spPr>
            <a:xfrm>
              <a:off x="4167" y="2520"/>
              <a:ext cx="1947" cy="971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应用程序</a:t>
              </a:r>
              <a:r>
                <a:rPr lang="zh-CN" altLang="en-US"/>
                <a:t>支持库</a:t>
              </a:r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167505" y="794385"/>
            <a:ext cx="1451610" cy="1549400"/>
            <a:chOff x="4000" y="1251"/>
            <a:chExt cx="2286" cy="2440"/>
          </a:xfrm>
        </p:grpSpPr>
        <p:sp>
          <p:nvSpPr>
            <p:cNvPr id="28" name="圆角矩形 27"/>
            <p:cNvSpPr/>
            <p:nvPr>
              <p:custDataLst>
                <p:tags r:id="rId7"/>
              </p:custDataLst>
            </p:nvPr>
          </p:nvSpPr>
          <p:spPr>
            <a:xfrm>
              <a:off x="4000" y="1251"/>
              <a:ext cx="2287" cy="2440"/>
            </a:xfrm>
            <a:prstGeom prst="roundRect">
              <a:avLst>
                <a:gd name="adj" fmla="val 6415"/>
              </a:avLst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buClrTx/>
                <a:buSzTx/>
                <a:buFontTx/>
              </a:pPr>
              <a:r>
                <a:rPr lang="zh-CN" altLang="en-US">
                  <a:solidFill>
                    <a:schemeClr val="tx1"/>
                  </a:solidFill>
                </a:rPr>
                <a:t>应用程序</a:t>
              </a:r>
              <a:r>
                <a:rPr lang="en-US" altLang="zh-CN">
                  <a:solidFill>
                    <a:schemeClr val="tx1"/>
                  </a:solidFill>
                </a:rPr>
                <a:t>2</a:t>
              </a: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圆角矩形 59"/>
            <p:cNvSpPr/>
            <p:nvPr>
              <p:custDataLst>
                <p:tags r:id="rId8"/>
              </p:custDataLst>
            </p:nvPr>
          </p:nvSpPr>
          <p:spPr>
            <a:xfrm>
              <a:off x="4167" y="2520"/>
              <a:ext cx="1947" cy="971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应用程序</a:t>
              </a:r>
              <a:r>
                <a:rPr lang="zh-CN" altLang="en-US"/>
                <a:t>支持库</a:t>
              </a:r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795010" y="794385"/>
            <a:ext cx="1451610" cy="1549400"/>
            <a:chOff x="4000" y="1251"/>
            <a:chExt cx="2286" cy="2440"/>
          </a:xfrm>
        </p:grpSpPr>
        <p:sp>
          <p:nvSpPr>
            <p:cNvPr id="62" name="圆角矩形 61"/>
            <p:cNvSpPr/>
            <p:nvPr>
              <p:custDataLst>
                <p:tags r:id="rId9"/>
              </p:custDataLst>
            </p:nvPr>
          </p:nvSpPr>
          <p:spPr>
            <a:xfrm>
              <a:off x="4000" y="1251"/>
              <a:ext cx="2287" cy="2440"/>
            </a:xfrm>
            <a:prstGeom prst="roundRect">
              <a:avLst>
                <a:gd name="adj" fmla="val 6415"/>
              </a:avLst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buClrTx/>
                <a:buSzTx/>
                <a:buFontTx/>
              </a:pPr>
              <a:r>
                <a:rPr lang="zh-CN" altLang="en-US">
                  <a:solidFill>
                    <a:schemeClr val="tx1"/>
                  </a:solidFill>
                </a:rPr>
                <a:t>应用程序</a:t>
              </a:r>
              <a:r>
                <a:rPr lang="en-US" altLang="zh-CN">
                  <a:solidFill>
                    <a:schemeClr val="tx1"/>
                  </a:solidFill>
                </a:rPr>
                <a:t>3</a:t>
              </a: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  <a:p>
              <a:pPr algn="ctr">
                <a:buClrTx/>
                <a:buSzTx/>
                <a:buFontTx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3" name="圆角矩形 62"/>
            <p:cNvSpPr/>
            <p:nvPr>
              <p:custDataLst>
                <p:tags r:id="rId10"/>
              </p:custDataLst>
            </p:nvPr>
          </p:nvSpPr>
          <p:spPr>
            <a:xfrm>
              <a:off x="4167" y="2520"/>
              <a:ext cx="1947" cy="971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应用程序</a:t>
              </a:r>
              <a:r>
                <a:rPr lang="zh-CN" altLang="en-US"/>
                <a:t>支持库</a:t>
              </a:r>
              <a:endParaRPr lang="zh-CN" altLang="en-US"/>
            </a:p>
          </p:txBody>
        </p:sp>
      </p:grpSp>
      <p:sp>
        <p:nvSpPr>
          <p:cNvPr id="64" name="左箭头标注 63"/>
          <p:cNvSpPr/>
          <p:nvPr>
            <p:custDataLst>
              <p:tags r:id="rId11"/>
            </p:custDataLst>
          </p:nvPr>
        </p:nvSpPr>
        <p:spPr>
          <a:xfrm>
            <a:off x="7743190" y="1692910"/>
            <a:ext cx="1711325" cy="914400"/>
          </a:xfrm>
          <a:prstGeom prst="lef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强调</a:t>
            </a:r>
            <a:endParaRPr lang="zh-CN" altLang="en-US"/>
          </a:p>
          <a:p>
            <a:pPr algn="ctr"/>
            <a:r>
              <a:rPr lang="zh-CN" altLang="en-US"/>
              <a:t>去抽象化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运行时视图简介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运行时视图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程序在执行时的主存储器布局。也叫运行时布局。</a:t>
            </a:r>
            <a:endParaRPr lang="zh-CN" sz="2000"/>
          </a:p>
        </p:txBody>
      </p:sp>
      <p:sp>
        <p:nvSpPr>
          <p:cNvPr id="2" name="矩形 1"/>
          <p:cNvSpPr/>
          <p:nvPr/>
        </p:nvSpPr>
        <p:spPr>
          <a:xfrm>
            <a:off x="3861435" y="1268730"/>
            <a:ext cx="1930400" cy="117729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3861435" y="2446020"/>
            <a:ext cx="1930400" cy="47752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61435" y="3815080"/>
            <a:ext cx="1930400" cy="80010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61435" y="4615180"/>
            <a:ext cx="1930400" cy="59944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5"/>
            </p:custDataLst>
          </p:nvPr>
        </p:nvSpPr>
        <p:spPr>
          <a:xfrm>
            <a:off x="3861435" y="5214620"/>
            <a:ext cx="1930400" cy="70421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861435" y="5918835"/>
            <a:ext cx="1930400" cy="70421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1931035" y="1268730"/>
            <a:ext cx="1930400" cy="1177290"/>
          </a:xfrm>
          <a:prstGeom prst="rect">
            <a:avLst/>
          </a:prstGeom>
          <a:solidFill>
            <a:srgbClr val="D02F35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代码段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Code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1931035" y="2446655"/>
            <a:ext cx="1930400" cy="2767965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数据段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Data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1931035" y="5214620"/>
            <a:ext cx="1930400" cy="1408430"/>
          </a:xfrm>
          <a:prstGeom prst="rect">
            <a:avLst/>
          </a:prstGeom>
          <a:solidFill>
            <a:schemeClr val="accent6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堆段与栈段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Heap/Stack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10"/>
            </p:custDataLst>
          </p:nvPr>
        </p:nvSpPr>
        <p:spPr>
          <a:xfrm>
            <a:off x="5791835" y="1268730"/>
            <a:ext cx="1930400" cy="1655445"/>
          </a:xfrm>
          <a:prstGeom prst="rect">
            <a:avLst/>
          </a:prstGeom>
          <a:solidFill>
            <a:schemeClr val="accent2">
              <a:alpha val="75000"/>
            </a:scheme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0x08000000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只读段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0x083FFFFF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3" name="矩形 62"/>
          <p:cNvSpPr/>
          <p:nvPr>
            <p:custDataLst>
              <p:tags r:id="rId11"/>
            </p:custDataLst>
          </p:nvPr>
        </p:nvSpPr>
        <p:spPr>
          <a:xfrm>
            <a:off x="5791835" y="3815080"/>
            <a:ext cx="1930400" cy="2808605"/>
          </a:xfrm>
          <a:prstGeom prst="rect">
            <a:avLst/>
          </a:prstGeom>
          <a:solidFill>
            <a:srgbClr val="7030A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0x20000000</a:t>
            </a:r>
            <a:endParaRPr lang="en-US" altLang="zh-CN">
              <a:solidFill>
                <a:schemeClr val="tx1"/>
              </a:solidFill>
            </a:endParaRPr>
          </a:p>
          <a:p>
            <a:pPr algn="ctr"/>
            <a:endParaRPr lang="en-US" altLang="zh-CN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读写段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en-US" altLang="zh-CN">
                <a:solidFill>
                  <a:schemeClr val="tx1"/>
                </a:solidFill>
              </a:rPr>
              <a:t>0x207FFFFF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5" name="矩形 64"/>
          <p:cNvSpPr/>
          <p:nvPr>
            <p:custDataLst>
              <p:tags r:id="rId12"/>
            </p:custDataLst>
          </p:nvPr>
        </p:nvSpPr>
        <p:spPr>
          <a:xfrm>
            <a:off x="334010" y="1269365"/>
            <a:ext cx="1597025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逻辑布局（Logical View）设计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6" name="矩形 65"/>
          <p:cNvSpPr/>
          <p:nvPr>
            <p:custDataLst>
              <p:tags r:id="rId13"/>
            </p:custDataLst>
          </p:nvPr>
        </p:nvSpPr>
        <p:spPr>
          <a:xfrm>
            <a:off x="7722235" y="1269365"/>
            <a:ext cx="1732280" cy="535495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运行时布局（</a:t>
            </a:r>
            <a:r>
              <a:rPr lang="en-US" altLang="zh-CN">
                <a:solidFill>
                  <a:schemeClr val="tx1"/>
                </a:solidFill>
              </a:rPr>
              <a:t>Runtime </a:t>
            </a:r>
            <a:r>
              <a:rPr lang="zh-CN" altLang="en-US">
                <a:solidFill>
                  <a:schemeClr val="tx1"/>
                </a:solidFill>
              </a:rPr>
              <a:t>View）实现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4"/>
    </p:custData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1857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可执行文件（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Executable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可执行文件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程序在外存上的储存方式，本质是保存了程序的逻辑布局的描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述。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程序的装入</a:t>
            </a:r>
            <a:r>
              <a:rPr lang="en-US" altLang="zh-CN" sz="2000"/>
              <a:t>	</a:t>
            </a:r>
            <a:r>
              <a:rPr lang="zh-CN" altLang="en-US" sz="2000"/>
              <a:t>操作系统读取外存上的可执行文件中对程序逻辑布局的</a:t>
            </a:r>
            <a:r>
              <a:rPr lang="zh-CN" altLang="en-US" sz="2000">
                <a:solidFill>
                  <a:srgbClr val="9C0B15"/>
                </a:solidFill>
              </a:rPr>
              <a:t>描述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</a:t>
            </a:r>
            <a:r>
              <a:rPr lang="en-US" altLang="zh-CN" sz="2000">
                <a:solidFill>
                  <a:srgbClr val="9C0B15"/>
                </a:solidFill>
              </a:rPr>
              <a:t>Description</a:t>
            </a:r>
            <a:r>
              <a:rPr lang="zh-CN" altLang="en-US" sz="2000">
                <a:solidFill>
                  <a:srgbClr val="9C0B15"/>
                </a:solidFill>
              </a:rPr>
              <a:t>）</a:t>
            </a:r>
            <a:r>
              <a:rPr lang="zh-CN" altLang="en-US" sz="2000"/>
              <a:t>，在内存中生成程序的物理布局的</a:t>
            </a:r>
            <a:r>
              <a:rPr lang="zh-CN" altLang="en-US" sz="2000">
                <a:sym typeface="+mn-ea"/>
              </a:rPr>
              <a:t>一个</a:t>
            </a:r>
            <a:r>
              <a:rPr lang="zh-CN" altLang="en-US" sz="2000">
                <a:solidFill>
                  <a:srgbClr val="9C0B15"/>
                </a:solidFill>
              </a:rPr>
              <a:t>实例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</a:t>
            </a:r>
            <a:r>
              <a:rPr lang="en-US" altLang="zh-CN" sz="2000">
                <a:solidFill>
                  <a:srgbClr val="9C0B15"/>
                </a:solidFill>
              </a:rPr>
              <a:t>Instance</a:t>
            </a:r>
            <a:r>
              <a:rPr lang="zh-CN" altLang="en-US" sz="2000">
                <a:solidFill>
                  <a:srgbClr val="9C0B15"/>
                </a:solidFill>
              </a:rPr>
              <a:t>）</a:t>
            </a:r>
            <a:r>
              <a:rPr lang="zh-CN" altLang="en-US" sz="2000"/>
              <a:t>的过程。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可执行文件头</a:t>
            </a:r>
            <a:r>
              <a:rPr lang="en-US" altLang="zh-CN" sz="2000"/>
              <a:t>	</a:t>
            </a:r>
            <a:r>
              <a:rPr lang="zh-CN" altLang="en-US" sz="2000"/>
              <a:t>描述程序运行时布局的元数据，一般附加在可执行文件头部。</a:t>
            </a:r>
            <a:endParaRPr lang="zh-CN" altLang="en-US" sz="2000"/>
          </a:p>
        </p:txBody>
      </p:sp>
      <p:sp>
        <p:nvSpPr>
          <p:cNvPr id="70" name="矩形 69"/>
          <p:cNvSpPr/>
          <p:nvPr>
            <p:custDataLst>
              <p:tags r:id="rId2"/>
            </p:custDataLst>
          </p:nvPr>
        </p:nvSpPr>
        <p:spPr>
          <a:xfrm>
            <a:off x="727075" y="4537710"/>
            <a:ext cx="1930400" cy="92773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71" name="矩形 70"/>
          <p:cNvSpPr/>
          <p:nvPr>
            <p:custDataLst>
              <p:tags r:id="rId3"/>
            </p:custDataLst>
          </p:nvPr>
        </p:nvSpPr>
        <p:spPr>
          <a:xfrm>
            <a:off x="727075" y="5465445"/>
            <a:ext cx="1930400" cy="37655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72" name="矩形 71"/>
          <p:cNvSpPr/>
          <p:nvPr>
            <p:custDataLst>
              <p:tags r:id="rId4"/>
            </p:custDataLst>
          </p:nvPr>
        </p:nvSpPr>
        <p:spPr>
          <a:xfrm>
            <a:off x="727075" y="5842000"/>
            <a:ext cx="1930400" cy="63055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727075" y="4130040"/>
            <a:ext cx="1930400" cy="407670"/>
          </a:xfrm>
          <a:prstGeom prst="rect">
            <a:avLst/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.head</a:t>
            </a:r>
            <a:endParaRPr lang="en-US" altLang="zh-CN"/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3875405" y="3472180"/>
            <a:ext cx="1350645" cy="431165"/>
          </a:xfrm>
          <a:prstGeom prst="rect">
            <a:avLst/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Section</a:t>
            </a:r>
            <a:endParaRPr lang="en-US" altLang="zh-CN"/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5226050" y="3472180"/>
            <a:ext cx="1263015" cy="431165"/>
          </a:xfrm>
          <a:prstGeom prst="rect">
            <a:avLst/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Offset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6489065" y="3472180"/>
            <a:ext cx="1263015" cy="431165"/>
          </a:xfrm>
          <a:prstGeom prst="rect">
            <a:avLst/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Size</a:t>
            </a:r>
            <a:endParaRPr lang="en-US" altLang="zh-CN"/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7752080" y="3472180"/>
            <a:ext cx="1566545" cy="431165"/>
          </a:xfrm>
          <a:prstGeom prst="rect">
            <a:avLst/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Load</a:t>
            </a:r>
            <a:endParaRPr lang="en-US" altLang="zh-CN"/>
          </a:p>
        </p:txBody>
      </p: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3875405" y="3903345"/>
            <a:ext cx="1350645" cy="43116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</a:t>
            </a:r>
            <a:endParaRPr lang="en-US" altLang="zh-CN"/>
          </a:p>
        </p:txBody>
      </p:sp>
      <p:sp>
        <p:nvSpPr>
          <p:cNvPr id="26" name="矩形 25"/>
          <p:cNvSpPr/>
          <p:nvPr>
            <p:custDataLst>
              <p:tags r:id="rId11"/>
            </p:custDataLst>
          </p:nvPr>
        </p:nvSpPr>
        <p:spPr>
          <a:xfrm>
            <a:off x="5226050" y="3903345"/>
            <a:ext cx="1263015" cy="43116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28" name="矩形 27"/>
          <p:cNvSpPr/>
          <p:nvPr>
            <p:custDataLst>
              <p:tags r:id="rId12"/>
            </p:custDataLst>
          </p:nvPr>
        </p:nvSpPr>
        <p:spPr>
          <a:xfrm>
            <a:off x="6489065" y="3903345"/>
            <a:ext cx="1263015" cy="43116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0x300000</a:t>
            </a:r>
            <a:endParaRPr lang="en-US" altLang="zh-CN"/>
          </a:p>
        </p:txBody>
      </p:sp>
      <p:sp>
        <p:nvSpPr>
          <p:cNvPr id="60" name="矩形 59"/>
          <p:cNvSpPr/>
          <p:nvPr>
            <p:custDataLst>
              <p:tags r:id="rId13"/>
            </p:custDataLst>
          </p:nvPr>
        </p:nvSpPr>
        <p:spPr>
          <a:xfrm>
            <a:off x="7752080" y="3903345"/>
            <a:ext cx="1567180" cy="43116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0x08000000</a:t>
            </a:r>
            <a:endParaRPr lang="en-US" altLang="zh-CN"/>
          </a:p>
        </p:txBody>
      </p:sp>
      <p:sp>
        <p:nvSpPr>
          <p:cNvPr id="61" name="矩形 60"/>
          <p:cNvSpPr/>
          <p:nvPr>
            <p:custDataLst>
              <p:tags r:id="rId14"/>
            </p:custDataLst>
          </p:nvPr>
        </p:nvSpPr>
        <p:spPr>
          <a:xfrm>
            <a:off x="3875405" y="4334510"/>
            <a:ext cx="1350645" cy="4311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</a:t>
            </a:r>
            <a:endParaRPr lang="en-US" altLang="zh-CN"/>
          </a:p>
        </p:txBody>
      </p:sp>
      <p:sp>
        <p:nvSpPr>
          <p:cNvPr id="62" name="矩形 61"/>
          <p:cNvSpPr/>
          <p:nvPr>
            <p:custDataLst>
              <p:tags r:id="rId15"/>
            </p:custDataLst>
          </p:nvPr>
        </p:nvSpPr>
        <p:spPr>
          <a:xfrm>
            <a:off x="5226050" y="4334510"/>
            <a:ext cx="1263015" cy="4311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0x300000</a:t>
            </a:r>
            <a:endParaRPr lang="en-US" altLang="zh-CN"/>
          </a:p>
        </p:txBody>
      </p:sp>
      <p:sp>
        <p:nvSpPr>
          <p:cNvPr id="63" name="矩形 62"/>
          <p:cNvSpPr/>
          <p:nvPr>
            <p:custDataLst>
              <p:tags r:id="rId16"/>
            </p:custDataLst>
          </p:nvPr>
        </p:nvSpPr>
        <p:spPr>
          <a:xfrm>
            <a:off x="6489065" y="4334510"/>
            <a:ext cx="1263015" cy="4311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0x100000</a:t>
            </a:r>
            <a:endParaRPr lang="en-US" altLang="zh-CN"/>
          </a:p>
        </p:txBody>
      </p:sp>
      <p:sp>
        <p:nvSpPr>
          <p:cNvPr id="64" name="矩形 63"/>
          <p:cNvSpPr/>
          <p:nvPr>
            <p:custDataLst>
              <p:tags r:id="rId17"/>
            </p:custDataLst>
          </p:nvPr>
        </p:nvSpPr>
        <p:spPr>
          <a:xfrm>
            <a:off x="7752080" y="4334510"/>
            <a:ext cx="1567180" cy="43116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0x08300000</a:t>
            </a:r>
            <a:endParaRPr lang="en-US" altLang="zh-CN"/>
          </a:p>
        </p:txBody>
      </p:sp>
      <p:sp>
        <p:nvSpPr>
          <p:cNvPr id="65" name="矩形 64"/>
          <p:cNvSpPr/>
          <p:nvPr>
            <p:custDataLst>
              <p:tags r:id="rId18"/>
            </p:custDataLst>
          </p:nvPr>
        </p:nvSpPr>
        <p:spPr>
          <a:xfrm>
            <a:off x="3875405" y="4765675"/>
            <a:ext cx="1350645" cy="43116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</a:t>
            </a:r>
            <a:endParaRPr lang="en-US" altLang="zh-CN"/>
          </a:p>
        </p:txBody>
      </p:sp>
      <p:sp>
        <p:nvSpPr>
          <p:cNvPr id="66" name="矩形 65"/>
          <p:cNvSpPr/>
          <p:nvPr>
            <p:custDataLst>
              <p:tags r:id="rId19"/>
            </p:custDataLst>
          </p:nvPr>
        </p:nvSpPr>
        <p:spPr>
          <a:xfrm>
            <a:off x="5226050" y="4765675"/>
            <a:ext cx="1263015" cy="43116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0x400000</a:t>
            </a:r>
            <a:endParaRPr lang="en-US" altLang="zh-CN"/>
          </a:p>
        </p:txBody>
      </p:sp>
      <p:sp>
        <p:nvSpPr>
          <p:cNvPr id="67" name="矩形 66"/>
          <p:cNvSpPr/>
          <p:nvPr>
            <p:custDataLst>
              <p:tags r:id="rId20"/>
            </p:custDataLst>
          </p:nvPr>
        </p:nvSpPr>
        <p:spPr>
          <a:xfrm>
            <a:off x="6489065" y="4765675"/>
            <a:ext cx="1263015" cy="43116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0x200000</a:t>
            </a:r>
            <a:endParaRPr lang="en-US" altLang="zh-CN"/>
          </a:p>
        </p:txBody>
      </p:sp>
      <p:sp>
        <p:nvSpPr>
          <p:cNvPr id="68" name="矩形 67"/>
          <p:cNvSpPr/>
          <p:nvPr>
            <p:custDataLst>
              <p:tags r:id="rId21"/>
            </p:custDataLst>
          </p:nvPr>
        </p:nvSpPr>
        <p:spPr>
          <a:xfrm>
            <a:off x="7752080" y="4765675"/>
            <a:ext cx="1567180" cy="43116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0x20000000</a:t>
            </a:r>
            <a:endParaRPr lang="en-US" altLang="zh-CN"/>
          </a:p>
        </p:txBody>
      </p:sp>
      <p:sp>
        <p:nvSpPr>
          <p:cNvPr id="69" name="矩形 68"/>
          <p:cNvSpPr/>
          <p:nvPr>
            <p:custDataLst>
              <p:tags r:id="rId22"/>
            </p:custDataLst>
          </p:nvPr>
        </p:nvSpPr>
        <p:spPr>
          <a:xfrm>
            <a:off x="3875405" y="5196840"/>
            <a:ext cx="1350645" cy="4311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</a:t>
            </a:r>
            <a:endParaRPr lang="en-US" altLang="zh-CN"/>
          </a:p>
        </p:txBody>
      </p:sp>
      <p:sp>
        <p:nvSpPr>
          <p:cNvPr id="83" name="矩形 82"/>
          <p:cNvSpPr/>
          <p:nvPr>
            <p:custDataLst>
              <p:tags r:id="rId23"/>
            </p:custDataLst>
          </p:nvPr>
        </p:nvSpPr>
        <p:spPr>
          <a:xfrm>
            <a:off x="5226050" y="5196840"/>
            <a:ext cx="1263015" cy="4311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84" name="矩形 83"/>
          <p:cNvSpPr/>
          <p:nvPr>
            <p:custDataLst>
              <p:tags r:id="rId24"/>
            </p:custDataLst>
          </p:nvPr>
        </p:nvSpPr>
        <p:spPr>
          <a:xfrm>
            <a:off x="6489065" y="5196840"/>
            <a:ext cx="1263015" cy="4311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0x100000</a:t>
            </a:r>
            <a:endParaRPr lang="en-US" altLang="zh-CN"/>
          </a:p>
        </p:txBody>
      </p:sp>
      <p:sp>
        <p:nvSpPr>
          <p:cNvPr id="85" name="矩形 84"/>
          <p:cNvSpPr/>
          <p:nvPr>
            <p:custDataLst>
              <p:tags r:id="rId25"/>
            </p:custDataLst>
          </p:nvPr>
        </p:nvSpPr>
        <p:spPr>
          <a:xfrm>
            <a:off x="7752080" y="5196840"/>
            <a:ext cx="1566545" cy="4311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0x20200000</a:t>
            </a:r>
            <a:endParaRPr lang="en-US" altLang="zh-CN"/>
          </a:p>
        </p:txBody>
      </p:sp>
      <p:sp>
        <p:nvSpPr>
          <p:cNvPr id="86" name="矩形 85"/>
          <p:cNvSpPr/>
          <p:nvPr>
            <p:custDataLst>
              <p:tags r:id="rId26"/>
            </p:custDataLst>
          </p:nvPr>
        </p:nvSpPr>
        <p:spPr>
          <a:xfrm>
            <a:off x="3875405" y="5628005"/>
            <a:ext cx="1350645" cy="43116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</a:t>
            </a:r>
            <a:endParaRPr lang="en-US" altLang="zh-CN"/>
          </a:p>
        </p:txBody>
      </p:sp>
      <p:sp>
        <p:nvSpPr>
          <p:cNvPr id="87" name="矩形 86"/>
          <p:cNvSpPr/>
          <p:nvPr>
            <p:custDataLst>
              <p:tags r:id="rId27"/>
            </p:custDataLst>
          </p:nvPr>
        </p:nvSpPr>
        <p:spPr>
          <a:xfrm>
            <a:off x="5226050" y="5628005"/>
            <a:ext cx="1263015" cy="43116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88" name="矩形 87"/>
          <p:cNvSpPr/>
          <p:nvPr>
            <p:custDataLst>
              <p:tags r:id="rId28"/>
            </p:custDataLst>
          </p:nvPr>
        </p:nvSpPr>
        <p:spPr>
          <a:xfrm>
            <a:off x="6489065" y="5628005"/>
            <a:ext cx="1263015" cy="43116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0x400000</a:t>
            </a:r>
            <a:endParaRPr lang="en-US" altLang="zh-CN"/>
          </a:p>
        </p:txBody>
      </p:sp>
      <p:sp>
        <p:nvSpPr>
          <p:cNvPr id="89" name="矩形 88"/>
          <p:cNvSpPr/>
          <p:nvPr>
            <p:custDataLst>
              <p:tags r:id="rId29"/>
            </p:custDataLst>
          </p:nvPr>
        </p:nvSpPr>
        <p:spPr>
          <a:xfrm>
            <a:off x="7752080" y="5628005"/>
            <a:ext cx="1567180" cy="431165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0x20300000</a:t>
            </a:r>
            <a:endParaRPr lang="en-US" altLang="zh-CN"/>
          </a:p>
        </p:txBody>
      </p:sp>
      <p:sp>
        <p:nvSpPr>
          <p:cNvPr id="90" name="矩形 89"/>
          <p:cNvSpPr/>
          <p:nvPr>
            <p:custDataLst>
              <p:tags r:id="rId30"/>
            </p:custDataLst>
          </p:nvPr>
        </p:nvSpPr>
        <p:spPr>
          <a:xfrm>
            <a:off x="3875405" y="6059170"/>
            <a:ext cx="1350645" cy="43116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</a:t>
            </a:r>
            <a:endParaRPr lang="en-US" altLang="zh-CN"/>
          </a:p>
        </p:txBody>
      </p:sp>
      <p:sp>
        <p:nvSpPr>
          <p:cNvPr id="91" name="矩形 90"/>
          <p:cNvSpPr/>
          <p:nvPr>
            <p:custDataLst>
              <p:tags r:id="rId31"/>
            </p:custDataLst>
          </p:nvPr>
        </p:nvSpPr>
        <p:spPr>
          <a:xfrm>
            <a:off x="5226050" y="6059170"/>
            <a:ext cx="1263015" cy="43116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endParaRPr lang="en-US" altLang="zh-CN"/>
          </a:p>
        </p:txBody>
      </p:sp>
      <p:sp>
        <p:nvSpPr>
          <p:cNvPr id="92" name="矩形 91"/>
          <p:cNvSpPr/>
          <p:nvPr>
            <p:custDataLst>
              <p:tags r:id="rId32"/>
            </p:custDataLst>
          </p:nvPr>
        </p:nvSpPr>
        <p:spPr>
          <a:xfrm>
            <a:off x="6489065" y="6059170"/>
            <a:ext cx="1263015" cy="43116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0x100000</a:t>
            </a:r>
            <a:endParaRPr lang="en-US" altLang="zh-CN"/>
          </a:p>
        </p:txBody>
      </p:sp>
      <p:sp>
        <p:nvSpPr>
          <p:cNvPr id="93" name="矩形 92"/>
          <p:cNvSpPr/>
          <p:nvPr>
            <p:custDataLst>
              <p:tags r:id="rId33"/>
            </p:custDataLst>
          </p:nvPr>
        </p:nvSpPr>
        <p:spPr>
          <a:xfrm>
            <a:off x="7752080" y="6059170"/>
            <a:ext cx="1567180" cy="43116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0x20700000</a:t>
            </a:r>
            <a:endParaRPr lang="en-US" altLang="zh-CN"/>
          </a:p>
        </p:txBody>
      </p:sp>
      <p:cxnSp>
        <p:nvCxnSpPr>
          <p:cNvPr id="95" name="直接连接符 94"/>
          <p:cNvCxnSpPr/>
          <p:nvPr/>
        </p:nvCxnSpPr>
        <p:spPr>
          <a:xfrm flipV="1">
            <a:off x="2662555" y="3467735"/>
            <a:ext cx="1186815" cy="637540"/>
          </a:xfrm>
          <a:prstGeom prst="line">
            <a:avLst/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>
            <p:custDataLst>
              <p:tags r:id="rId34"/>
            </p:custDataLst>
          </p:nvPr>
        </p:nvCxnSpPr>
        <p:spPr>
          <a:xfrm>
            <a:off x="2657475" y="4540885"/>
            <a:ext cx="1211580" cy="1957705"/>
          </a:xfrm>
          <a:prstGeom prst="line">
            <a:avLst/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1507490" y="923925"/>
            <a:ext cx="1216025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数字逻辑</a:t>
            </a:r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5126990" y="923925"/>
            <a:ext cx="1216025" cy="57912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系统</a:t>
            </a:r>
            <a:r>
              <a:rPr lang="zh-CN" altLang="en-US"/>
              <a:t>软件</a:t>
            </a:r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6960870" y="168910"/>
            <a:ext cx="1216025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中间件</a:t>
            </a:r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3274060" y="923925"/>
            <a:ext cx="1216025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体系结构</a:t>
            </a:r>
            <a:endParaRPr lang="zh-CN" altLang="en-US"/>
          </a:p>
          <a:p>
            <a:pPr algn="ctr"/>
            <a:r>
              <a:rPr lang="zh-CN" altLang="en-US"/>
              <a:t>汇编语言</a:t>
            </a:r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6960870" y="1695450"/>
            <a:ext cx="1216025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应用程序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18465" y="2383155"/>
            <a:ext cx="9333865" cy="439991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地位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作为一切计算机软件的基石，</a:t>
            </a:r>
            <a:r>
              <a:rPr lang="zh-CN" altLang="en-US" sz="2000"/>
              <a:t>统筹、协调和管理计算机系统中各类</a:t>
            </a:r>
            <a:r>
              <a:rPr lang="zh-CN" altLang="en-US" sz="2000"/>
              <a:t>资源。</a:t>
            </a:r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现状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创新仍然持续：有资源的进步，就有资源协调</a:t>
            </a:r>
            <a:r>
              <a:rPr lang="zh-CN" altLang="en-US" sz="2000"/>
              <a:t>和管理的</a:t>
            </a:r>
            <a:r>
              <a:rPr lang="zh-CN" altLang="en-US" sz="2000"/>
              <a:t>进步。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内容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本课程重点讲解</a:t>
            </a:r>
            <a:r>
              <a:rPr lang="en-US" altLang="zh-CN" sz="2000"/>
              <a:t>Linux</a:t>
            </a:r>
            <a:r>
              <a:rPr lang="zh-CN" altLang="en-US" sz="2000"/>
              <a:t>（和</a:t>
            </a:r>
            <a:r>
              <a:rPr lang="en-US" altLang="zh-CN" sz="2000"/>
              <a:t>Windows</a:t>
            </a:r>
            <a:r>
              <a:rPr lang="zh-CN" altLang="en-US" sz="2000"/>
              <a:t>）。因为它</a:t>
            </a:r>
            <a:r>
              <a:rPr lang="zh-CN" altLang="en-US" sz="2000"/>
              <a:t>们（</a:t>
            </a:r>
            <a:r>
              <a:rPr lang="en-US" altLang="zh-CN" sz="2000"/>
              <a:t>1</a:t>
            </a:r>
            <a:r>
              <a:rPr lang="zh-CN" altLang="en-US" sz="2000"/>
              <a:t>）涵盖了主要知识点，</a:t>
            </a:r>
            <a:endParaRPr lang="zh-CN" altLang="en-US" sz="2000"/>
          </a:p>
          <a:p>
            <a:pPr marL="0" lvl="0" indent="0" algn="l">
              <a:buNone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（2）实验器材人手一份</a:t>
            </a:r>
            <a:r>
              <a:rPr lang="zh-CN" altLang="en-US" sz="2000"/>
              <a:t>，</a:t>
            </a:r>
            <a:r>
              <a:rPr lang="zh-CN" altLang="en-US" sz="2000">
                <a:solidFill>
                  <a:srgbClr val="9C0B15"/>
                </a:solidFill>
              </a:rPr>
              <a:t>（</a:t>
            </a:r>
            <a:r>
              <a:rPr lang="en-US" altLang="zh-CN" sz="2000">
                <a:solidFill>
                  <a:srgbClr val="9C0B15"/>
                </a:solidFill>
              </a:rPr>
              <a:t>3</a:t>
            </a:r>
            <a:r>
              <a:rPr lang="zh-CN" altLang="en-US" sz="2000">
                <a:solidFill>
                  <a:srgbClr val="9C0B15"/>
                </a:solidFill>
              </a:rPr>
              <a:t>）其设计和演变过程能给我们提供重要的经</a:t>
            </a:r>
            <a:endParaRPr lang="zh-CN" altLang="en-US" sz="2000">
              <a:solidFill>
                <a:srgbClr val="9C0B15"/>
              </a:solidFill>
            </a:endParaRPr>
          </a:p>
          <a:p>
            <a:pPr marL="0" lvl="0" indent="0" algn="l">
              <a:buNone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验和教训</a:t>
            </a:r>
            <a:r>
              <a:rPr lang="zh-CN" altLang="en-US" sz="2000"/>
              <a:t>。其它非常规操作系统也会介绍但</a:t>
            </a:r>
            <a:r>
              <a:rPr lang="zh-CN" altLang="en-US" sz="2000">
                <a:solidFill>
                  <a:srgbClr val="9C0B15"/>
                </a:solidFill>
              </a:rPr>
              <a:t>基本不做考察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特点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操作系统概念</a:t>
            </a:r>
            <a:r>
              <a:rPr lang="en-US" altLang="zh-CN" sz="2000"/>
              <a:t>+Linux</a:t>
            </a:r>
            <a:r>
              <a:rPr lang="zh-CN" altLang="en-US" sz="2000"/>
              <a:t>操作系统</a:t>
            </a:r>
            <a:r>
              <a:rPr lang="en-US" altLang="zh-CN" sz="2000"/>
              <a:t>API</a:t>
            </a:r>
            <a:r>
              <a:rPr lang="zh-CN" altLang="en-US" sz="2000"/>
              <a:t>编程。</a:t>
            </a:r>
            <a:r>
              <a:rPr lang="en-US" altLang="zh-CN" sz="2000"/>
              <a:t>Windows</a:t>
            </a:r>
            <a:r>
              <a:rPr lang="zh-CN" altLang="en-US" sz="2000"/>
              <a:t>编程</a:t>
            </a:r>
            <a:r>
              <a:rPr lang="zh-CN" altLang="en-US" sz="2000"/>
              <a:t>会介绍不要求</a:t>
            </a:r>
            <a:r>
              <a:rPr lang="zh-CN" altLang="en-US" sz="2000"/>
              <a:t>掌握。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建议</a:t>
            </a:r>
            <a:r>
              <a:rPr lang="en-US" altLang="zh-CN" sz="2000"/>
              <a:t>	</a:t>
            </a:r>
            <a:r>
              <a:rPr lang="zh-CN" altLang="en-US" sz="2000"/>
              <a:t>多追问、多思考，培养</a:t>
            </a:r>
            <a:r>
              <a:rPr lang="zh-CN" altLang="en-US" sz="2000">
                <a:solidFill>
                  <a:srgbClr val="9C0B15"/>
                </a:solidFill>
              </a:rPr>
              <a:t>“系统思维”、“抽象思维”和“底层思维”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学起来感觉像</a:t>
            </a:r>
            <a:r>
              <a:rPr lang="zh-CN" altLang="en-US" sz="2000">
                <a:solidFill>
                  <a:srgbClr val="9C0B15"/>
                </a:solidFill>
              </a:rPr>
              <a:t>文科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坏的文科比坏的理科要简单，但</a:t>
            </a:r>
            <a:r>
              <a:rPr lang="zh-CN" altLang="en-US" sz="2000">
                <a:solidFill>
                  <a:srgbClr val="9C0B15"/>
                </a:solidFill>
              </a:rPr>
              <a:t>好的文科比好的理科要难得多得多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不要停留在背记概念</a:t>
            </a:r>
            <a:r>
              <a:rPr lang="zh-CN" altLang="en-US" sz="2000"/>
              <a:t>。反正你们最迟到考完研就会忘掉</a:t>
            </a:r>
            <a:r>
              <a:rPr lang="zh-CN" altLang="en-US" sz="2000"/>
              <a:t>那些；概念是怎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么来的，</a:t>
            </a:r>
            <a:r>
              <a:rPr lang="zh-CN" altLang="en-US" sz="2000">
                <a:solidFill>
                  <a:srgbClr val="9C0B15"/>
                </a:solidFill>
              </a:rPr>
              <a:t>反映了什么普遍的客观规律，它对应的实现是什么</a:t>
            </a:r>
            <a:r>
              <a:rPr lang="zh-CN" altLang="en-US" sz="2000"/>
              <a:t>，更重要。</a:t>
            </a:r>
            <a:endParaRPr lang="zh-CN" altLang="en-US" sz="2000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2723515" y="1213485"/>
            <a:ext cx="550545" cy="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endCxn id="4" idx="1"/>
          </p:cNvCxnSpPr>
          <p:nvPr/>
        </p:nvCxnSpPr>
        <p:spPr>
          <a:xfrm>
            <a:off x="4490085" y="1213485"/>
            <a:ext cx="636905" cy="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4" idx="3"/>
            <a:endCxn id="5" idx="1"/>
          </p:cNvCxnSpPr>
          <p:nvPr/>
        </p:nvCxnSpPr>
        <p:spPr>
          <a:xfrm flipV="1">
            <a:off x="6343015" y="458470"/>
            <a:ext cx="617855" cy="75501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4" idx="3"/>
            <a:endCxn id="8" idx="1"/>
          </p:cNvCxnSpPr>
          <p:nvPr/>
        </p:nvCxnSpPr>
        <p:spPr>
          <a:xfrm>
            <a:off x="6343015" y="1213485"/>
            <a:ext cx="617855" cy="77152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418465" y="101409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>
                <a:solidFill>
                  <a:srgbClr val="9C0B15"/>
                </a:solidFill>
              </a:rPr>
              <a:t>硬件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556625" y="101663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>
                <a:solidFill>
                  <a:srgbClr val="9C0B15"/>
                </a:solidFill>
              </a:rPr>
              <a:t>软件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cxnSp>
        <p:nvCxnSpPr>
          <p:cNvPr id="60" name="直接箭头连接符 59"/>
          <p:cNvCxnSpPr>
            <a:stCxn id="5" idx="2"/>
            <a:endCxn id="8" idx="0"/>
          </p:cNvCxnSpPr>
          <p:nvPr>
            <p:custDataLst>
              <p:tags r:id="rId2"/>
            </p:custDataLst>
          </p:nvPr>
        </p:nvCxnSpPr>
        <p:spPr>
          <a:xfrm>
            <a:off x="7569200" y="748030"/>
            <a:ext cx="0" cy="94742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46380" y="676910"/>
            <a:ext cx="9178290" cy="6092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编译器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高级语言</a:t>
            </a:r>
            <a:r>
              <a:rPr lang="zh-CN" altLang="en-US" sz="2000">
                <a:sym typeface="+mn-ea"/>
              </a:rPr>
              <a:t>源程序翻译成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机器语言</a:t>
            </a:r>
            <a:r>
              <a:rPr lang="zh-CN" altLang="en-US" sz="2000">
                <a:sym typeface="+mn-ea"/>
              </a:rPr>
              <a:t>程序。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有时也先翻译成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汇编语言</a:t>
            </a:r>
            <a:r>
              <a:rPr lang="zh-CN" altLang="en-US" sz="2000">
                <a:sym typeface="+mn-ea"/>
              </a:rPr>
              <a:t>源程序，然后调用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汇编器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如：</a:t>
            </a:r>
            <a:r>
              <a:rPr lang="en-US" altLang="zh-CN" sz="2000">
                <a:sym typeface="+mn-ea"/>
              </a:rPr>
              <a:t>GCC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C++</a:t>
            </a:r>
            <a:r>
              <a:rPr lang="zh-CN" altLang="en-US" sz="2000">
                <a:sym typeface="+mn-ea"/>
              </a:rPr>
              <a:t>等）、</a:t>
            </a:r>
            <a:r>
              <a:rPr lang="en-US" altLang="zh-CN" sz="2000">
                <a:sym typeface="+mn-ea"/>
              </a:rPr>
              <a:t>MSVC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C++</a:t>
            </a:r>
            <a:r>
              <a:rPr lang="zh-CN" altLang="en-US" sz="2000">
                <a:sym typeface="+mn-ea"/>
              </a:rPr>
              <a:t>等）。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汇编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汇编语言</a:t>
            </a:r>
            <a:r>
              <a:rPr lang="zh-CN" altLang="en-US" sz="2000">
                <a:sym typeface="+mn-ea"/>
              </a:rPr>
              <a:t>源程序翻译成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机器语言</a:t>
            </a:r>
            <a:r>
              <a:rPr lang="zh-CN" altLang="en-US" sz="2000">
                <a:sym typeface="+mn-ea"/>
              </a:rPr>
              <a:t>程序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如：</a:t>
            </a:r>
            <a:r>
              <a:rPr lang="en-US" altLang="zh-CN" sz="2000">
                <a:sym typeface="+mn-ea"/>
              </a:rPr>
              <a:t>AS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MASM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TASM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链接器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将机器语言程序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中间文件</a:t>
            </a:r>
            <a:r>
              <a:rPr lang="zh-CN" altLang="en-US" sz="2000">
                <a:sym typeface="+mn-ea"/>
              </a:rPr>
              <a:t>与系统运行库链接生成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可执行的</a:t>
            </a:r>
            <a:r>
              <a:rPr lang="zh-CN" altLang="en-US" sz="2000">
                <a:sym typeface="+mn-ea"/>
              </a:rPr>
              <a:t>机器语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言程序。可能重定位各个段的位置。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如：LD，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LINK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spcBef>
                <a:spcPct val="5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调试器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系统提供给用户的能监督和控制用户程序的一种工具，可以装入、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修改、显示或逐条执行一个程序。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如：</a:t>
            </a:r>
            <a:r>
              <a:rPr lang="en-US" altLang="zh-CN" sz="2000">
                <a:sym typeface="+mn-ea"/>
              </a:rPr>
              <a:t>GDB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DEBUG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解释器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直接</a:t>
            </a:r>
            <a:r>
              <a:rPr lang="zh-CN" altLang="en-US" sz="2000">
                <a:sym typeface="+mn-ea"/>
              </a:rPr>
              <a:t>在机器上解释并执行</a:t>
            </a:r>
            <a:r>
              <a:rPr lang="zh-CN" altLang="en-US" sz="2000">
                <a:sym typeface="+mn-ea"/>
              </a:rPr>
              <a:t>高级语言</a:t>
            </a:r>
            <a:r>
              <a:rPr lang="zh-CN" altLang="en-US" sz="2000">
                <a:sym typeface="+mn-ea"/>
              </a:rPr>
              <a:t>源程序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也不排斥使用编译器技术</a:t>
            </a:r>
            <a:r>
              <a:rPr lang="zh-CN" altLang="en-US" sz="2000">
                <a:sym typeface="+mn-ea"/>
              </a:rPr>
              <a:t>，内部先生成机器语言程序再执行。但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是，解释器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一般不会生成可独立运行的机器语言程序文件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如：Lua、JavaScript、</a:t>
            </a:r>
            <a:r>
              <a:rPr lang="en-US" altLang="zh-CN" sz="2000">
                <a:sym typeface="+mn-ea"/>
              </a:rPr>
              <a:t>Python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66950" y="180340"/>
            <a:ext cx="55295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编译器、</a:t>
            </a:r>
            <a:r>
              <a:rPr lang="zh-CN" altLang="en-US" sz="2000" b="1">
                <a:solidFill>
                  <a:srgbClr val="9C0B15"/>
                </a:solidFill>
              </a:rPr>
              <a:t>汇编器、</a:t>
            </a:r>
            <a:r>
              <a:rPr lang="zh-CN" altLang="en-US" sz="2000" b="1">
                <a:solidFill>
                  <a:srgbClr val="9C0B15"/>
                </a:solidFill>
              </a:rPr>
              <a:t>链接器、调试器与解释器</a:t>
            </a:r>
            <a:r>
              <a:rPr lang="zh-CN" altLang="en-US" sz="2000" b="1">
                <a:solidFill>
                  <a:srgbClr val="9C0B15"/>
                </a:solidFill>
              </a:rPr>
              <a:t>程序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直接回填法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>
              <a:sym typeface="+mn-ea"/>
            </a:endParaRPr>
          </a:p>
          <a:p>
            <a:r>
              <a:rPr lang="zh-CN" altLang="en-US" sz="2000" b="1">
                <a:solidFill>
                  <a:srgbClr val="9C0B15"/>
                </a:solidFill>
                <a:sym typeface="+mn-ea"/>
              </a:rPr>
              <a:t>直接回填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链接器生成所有符号的地址后，直接修改</a:t>
            </a:r>
            <a:r>
              <a:rPr lang="en-US" altLang="zh-CN" sz="2000">
                <a:sym typeface="+mn-ea"/>
              </a:rPr>
              <a:t>.text</a:t>
            </a:r>
            <a:r>
              <a:rPr lang="zh-CN" altLang="en-US" sz="2000">
                <a:sym typeface="+mn-ea"/>
              </a:rPr>
              <a:t>段中对这些符号的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引用，将正确的地址填写到那些引用中去，这样生成的代码就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可以访问那些符号了。</a:t>
            </a:r>
            <a:endParaRPr lang="zh-CN" altLang="en-US" sz="2000">
              <a:sym typeface="+mn-ea"/>
            </a:endParaRPr>
          </a:p>
          <a:p>
            <a:endParaRPr lang="zh-CN" altLang="en-US" sz="2000">
              <a:sym typeface="+mn-ea"/>
            </a:endParaRPr>
          </a:p>
          <a:p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直接回填法会</a:t>
            </a:r>
            <a:r>
              <a:rPr lang="en-US" altLang="zh-CN" sz="2000">
                <a:solidFill>
                  <a:srgbClr val="C00000"/>
                </a:solidFill>
                <a:sym typeface="+mn-ea"/>
              </a:rPr>
              <a:t>修改.text段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2"/>
            </p:custDataLst>
          </p:nvPr>
        </p:nvSpPr>
        <p:spPr>
          <a:xfrm>
            <a:off x="189230" y="3224530"/>
            <a:ext cx="4232275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	PROC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MOV	AX, [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?OFFSET VARC?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CALL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?PROCB?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7030A0"/>
                </a:solidFill>
                <a:sym typeface="+mn-ea"/>
              </a:rPr>
              <a:t>RET</a:t>
            </a:r>
            <a:endParaRPr lang="zh-CN" altLang="en-US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ENDP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6089650" y="3224530"/>
            <a:ext cx="367411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	PROC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MOV	AX, [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0850H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CALL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CF20H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7030A0"/>
                </a:solidFill>
                <a:sym typeface="+mn-ea"/>
              </a:rPr>
              <a:t>RET</a:t>
            </a:r>
            <a:endParaRPr lang="zh-CN" altLang="en-US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ENDP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</p:txBody>
      </p:sp>
      <p:cxnSp>
        <p:nvCxnSpPr>
          <p:cNvPr id="71" name="直接箭头连接符 70"/>
          <p:cNvCxnSpPr/>
          <p:nvPr>
            <p:custDataLst>
              <p:tags r:id="rId4"/>
            </p:custDataLst>
          </p:nvPr>
        </p:nvCxnSpPr>
        <p:spPr>
          <a:xfrm>
            <a:off x="4599305" y="4346575"/>
            <a:ext cx="991870" cy="63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间接地址法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间接地址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编译器或汇编器生成目标文件时，在</a:t>
            </a:r>
            <a:r>
              <a:rPr lang="en-US" altLang="zh-CN" sz="2000">
                <a:sym typeface="+mn-ea"/>
              </a:rPr>
              <a:t>.rwdata</a:t>
            </a:r>
            <a:r>
              <a:rPr lang="zh-CN" altLang="en-US" sz="2000">
                <a:sym typeface="+mn-ea"/>
              </a:rPr>
              <a:t>段留出一个表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格，</a:t>
            </a:r>
            <a:r>
              <a:rPr lang="en-US" altLang="zh-CN" sz="2000">
                <a:sym typeface="+mn-ea"/>
              </a:rPr>
              <a:t>.text</a:t>
            </a:r>
            <a:r>
              <a:rPr lang="zh-CN" altLang="en-US" sz="2000">
                <a:sym typeface="+mn-ea"/>
              </a:rPr>
              <a:t>段中的代码对其它符号的引用均通过这个表格进行。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间接地址法不会修改</a:t>
            </a:r>
            <a:r>
              <a:rPr lang="en-US" altLang="zh-CN" sz="2000">
                <a:sym typeface="+mn-ea"/>
              </a:rPr>
              <a:t>.text</a:t>
            </a:r>
            <a:r>
              <a:rPr lang="zh-CN" altLang="en-US" sz="2000">
                <a:sym typeface="+mn-ea"/>
              </a:rPr>
              <a:t>段，但会</a:t>
            </a:r>
            <a:r>
              <a:rPr lang="en-US" altLang="zh-CN" sz="2000">
                <a:solidFill>
                  <a:srgbClr val="C00000"/>
                </a:solidFill>
                <a:sym typeface="+mn-ea"/>
              </a:rPr>
              <a:t>修改.rwdata段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2"/>
            </p:custDataLst>
          </p:nvPr>
        </p:nvSpPr>
        <p:spPr>
          <a:xfrm>
            <a:off x="5439410" y="2331085"/>
            <a:ext cx="4438650" cy="43205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lvl="1" algn="l">
              <a:buClrTx/>
              <a:buSzTx/>
              <a:buFontTx/>
            </a:pPr>
            <a:r>
              <a:rPr lang="en-US" altLang="zh-CN" sz="2000" b="1">
                <a:solidFill>
                  <a:srgbClr val="FFC000"/>
                </a:solidFill>
                <a:sym typeface="+mn-ea"/>
              </a:rPr>
              <a:t>DATA	SEGMENT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...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	DW 	183AH, 0850H, CF20H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...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marL="0" lvl="1" algn="l">
              <a:buClrTx/>
              <a:buSzTx/>
              <a:buFontTx/>
            </a:pPr>
            <a:r>
              <a:rPr lang="en-US" altLang="zh-CN" sz="2000" b="1">
                <a:solidFill>
                  <a:srgbClr val="FFC000"/>
                </a:solidFill>
                <a:sym typeface="+mn-ea"/>
              </a:rPr>
              <a:t>DATA	ENDS</a:t>
            </a:r>
            <a:endParaRPr lang="en-US" altLang="zh-CN" sz="2000" b="1">
              <a:solidFill>
                <a:srgbClr val="FFC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	PROC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MOV	DX, 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[1]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MOV	AX, [DX]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CALL	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[2]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7030A0"/>
                </a:solidFill>
                <a:sym typeface="+mn-ea"/>
              </a:rPr>
              <a:t>RET</a:t>
            </a:r>
            <a:endParaRPr lang="zh-CN" altLang="en-US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ENDP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92075" y="2331085"/>
            <a:ext cx="4340225" cy="43205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lvl="1" algn="l">
              <a:buClrTx/>
              <a:buSzTx/>
              <a:buFontTx/>
            </a:pPr>
            <a:r>
              <a:rPr lang="en-US" altLang="zh-CN" sz="2000" b="1">
                <a:solidFill>
                  <a:srgbClr val="FFC000"/>
                </a:solidFill>
                <a:sym typeface="+mn-ea"/>
              </a:rPr>
              <a:t>DATA	SEGMENT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...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	DW 	16 DUP(0)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2D050"/>
                </a:solidFill>
                <a:sym typeface="+mn-ea"/>
              </a:rPr>
              <a:t>...</a:t>
            </a:r>
            <a:endParaRPr lang="en-US" altLang="zh-CN" sz="2000" b="1">
              <a:solidFill>
                <a:srgbClr val="92D050"/>
              </a:solidFill>
              <a:sym typeface="+mn-ea"/>
            </a:endParaRPr>
          </a:p>
          <a:p>
            <a:pPr marL="0" lvl="1" algn="l">
              <a:buClrTx/>
              <a:buSzTx/>
              <a:buFontTx/>
            </a:pPr>
            <a:r>
              <a:rPr lang="en-US" altLang="zh-CN" sz="2000" b="1">
                <a:solidFill>
                  <a:srgbClr val="FFC000"/>
                </a:solidFill>
                <a:sym typeface="+mn-ea"/>
              </a:rPr>
              <a:t>DATA	ENDS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	PROC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MOV	DX, 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[1]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MOV	AX, [DX]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CALL	</a:t>
            </a:r>
            <a:r>
              <a:rPr lang="en-US" altLang="zh-CN" sz="2000" b="1">
                <a:solidFill>
                  <a:srgbClr val="92D050"/>
                </a:solidFill>
                <a:sym typeface="+mn-ea"/>
              </a:rPr>
              <a:t>OFFTBL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[2]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...</a:t>
            </a:r>
            <a:endParaRPr lang="en-US" altLang="zh-CN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7030A0"/>
                </a:solidFill>
                <a:sym typeface="+mn-ea"/>
              </a:rPr>
              <a:t>RET</a:t>
            </a:r>
            <a:endParaRPr lang="zh-CN" altLang="en-US" sz="2000" b="1">
              <a:solidFill>
                <a:srgbClr val="00B0F0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C00000"/>
                </a:solidFill>
                <a:sym typeface="+mn-ea"/>
              </a:rPr>
              <a:t>PROCA</a:t>
            </a:r>
            <a:r>
              <a:rPr lang="en-US" altLang="zh-CN" sz="2000" b="1">
                <a:solidFill>
                  <a:srgbClr val="00B0F0"/>
                </a:solidFill>
                <a:sym typeface="+mn-ea"/>
              </a:rPr>
              <a:t>	</a:t>
            </a:r>
            <a:r>
              <a:rPr lang="en-US" altLang="zh-CN" sz="2000" b="1">
                <a:solidFill>
                  <a:srgbClr val="C00000"/>
                </a:solidFill>
                <a:sym typeface="+mn-ea"/>
              </a:rPr>
              <a:t>ENDP</a:t>
            </a:r>
            <a:endParaRPr lang="en-US" altLang="zh-CN" sz="2000" b="1">
              <a:solidFill>
                <a:srgbClr val="C00000"/>
              </a:solidFill>
              <a:sym typeface="+mn-ea"/>
            </a:endParaRPr>
          </a:p>
        </p:txBody>
      </p:sp>
      <p:cxnSp>
        <p:nvCxnSpPr>
          <p:cNvPr id="71" name="直接箭头连接符 70"/>
          <p:cNvCxnSpPr/>
          <p:nvPr>
            <p:custDataLst>
              <p:tags r:id="rId4"/>
            </p:custDataLst>
          </p:nvPr>
        </p:nvCxnSpPr>
        <p:spPr>
          <a:xfrm>
            <a:off x="4049395" y="4490720"/>
            <a:ext cx="991870" cy="63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过程（</a:t>
            </a:r>
            <a:r>
              <a:rPr lang="zh-CN" altLang="en-US" sz="2000" b="1">
                <a:solidFill>
                  <a:srgbClr val="9C0B15"/>
                </a:solidFill>
              </a:rPr>
              <a:t>子程序）结构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程序指针可能在中途反复跳转到同一段过程执行，完</a:t>
            </a:r>
            <a:r>
              <a:rPr lang="zh-CN" altLang="en-US" sz="2000">
                <a:sym typeface="+mn-ea"/>
              </a:rPr>
              <a:t>毕后返回原处</a:t>
            </a:r>
            <a:r>
              <a:rPr lang="zh-CN" altLang="en-US" sz="2000">
                <a:sym typeface="+mn-ea"/>
              </a:rPr>
              <a:t>继续执行。</a:t>
            </a:r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比循环结构更强大，因为过程的尾递归可以实现循环。</a:t>
            </a:r>
            <a:r>
              <a:rPr lang="zh-CN" altLang="en-US" sz="2000">
                <a:sym typeface="+mn-ea"/>
              </a:rPr>
              <a:t>过程还可以</a:t>
            </a:r>
            <a:r>
              <a:rPr lang="zh-CN" altLang="en-US" sz="2000">
                <a:sym typeface="+mn-ea"/>
              </a:rPr>
              <a:t>嵌套。</a:t>
            </a:r>
            <a:endParaRPr lang="zh-CN" altLang="en-US" sz="2000">
              <a:sym typeface="+mn-ea"/>
            </a:endParaRPr>
          </a:p>
        </p:txBody>
      </p:sp>
      <p:sp>
        <p:nvSpPr>
          <p:cNvPr id="8" name="流程图: 终止 7"/>
          <p:cNvSpPr/>
          <p:nvPr/>
        </p:nvSpPr>
        <p:spPr>
          <a:xfrm>
            <a:off x="2781300" y="1646555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开始</a:t>
            </a:r>
            <a:endParaRPr lang="zh-CN" altLang="en-US"/>
          </a:p>
        </p:txBody>
      </p:sp>
      <p:sp>
        <p:nvSpPr>
          <p:cNvPr id="62" name="流程图: 终止 61"/>
          <p:cNvSpPr/>
          <p:nvPr/>
        </p:nvSpPr>
        <p:spPr>
          <a:xfrm>
            <a:off x="2781300" y="5873115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结束</a:t>
            </a:r>
            <a:endParaRPr lang="zh-CN" altLang="en-US"/>
          </a:p>
        </p:txBody>
      </p:sp>
      <p:cxnSp>
        <p:nvCxnSpPr>
          <p:cNvPr id="63" name="直接箭头连接符 62"/>
          <p:cNvCxnSpPr>
            <a:stCxn id="8" idx="2"/>
          </p:cNvCxnSpPr>
          <p:nvPr/>
        </p:nvCxnSpPr>
        <p:spPr>
          <a:xfrm>
            <a:off x="3378200" y="2150110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>
            <a:off x="3378835" y="3206750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>
            <a:off x="3378835" y="4263390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流程图: 过程 4"/>
          <p:cNvSpPr/>
          <p:nvPr/>
        </p:nvSpPr>
        <p:spPr>
          <a:xfrm>
            <a:off x="6123305" y="3684270"/>
            <a:ext cx="119380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流程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>
            <a:off x="6720205" y="4187825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流程图: 终止 6"/>
          <p:cNvSpPr/>
          <p:nvPr/>
        </p:nvSpPr>
        <p:spPr>
          <a:xfrm>
            <a:off x="6123305" y="2703195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开始</a:t>
            </a:r>
            <a:endParaRPr lang="zh-CN" altLang="en-US"/>
          </a:p>
        </p:txBody>
      </p:sp>
      <p:cxnSp>
        <p:nvCxnSpPr>
          <p:cNvPr id="9" name="直接箭头连接符 8"/>
          <p:cNvCxnSpPr>
            <a:stCxn id="7" idx="2"/>
          </p:cNvCxnSpPr>
          <p:nvPr/>
        </p:nvCxnSpPr>
        <p:spPr>
          <a:xfrm>
            <a:off x="6720205" y="3206750"/>
            <a:ext cx="0" cy="499110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流程图: 终止 14"/>
          <p:cNvSpPr/>
          <p:nvPr/>
        </p:nvSpPr>
        <p:spPr>
          <a:xfrm>
            <a:off x="6123305" y="4740910"/>
            <a:ext cx="1193800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返回</a:t>
            </a:r>
            <a:endParaRPr lang="zh-CN" altLang="en-US"/>
          </a:p>
        </p:txBody>
      </p:sp>
      <p:sp>
        <p:nvSpPr>
          <p:cNvPr id="17" name="流程图: 预定义过程 16"/>
          <p:cNvSpPr/>
          <p:nvPr/>
        </p:nvSpPr>
        <p:spPr>
          <a:xfrm>
            <a:off x="2819400" y="2723515"/>
            <a:ext cx="1116965" cy="462915"/>
          </a:xfrm>
          <a:prstGeom prst="flowChartPredefinedProcess">
            <a:avLst/>
          </a:prstGeom>
          <a:noFill/>
          <a:ln w="635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C00000"/>
                </a:solidFill>
              </a:rPr>
              <a:t>过程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5" name="流程图: 预定义过程 24"/>
          <p:cNvSpPr/>
          <p:nvPr/>
        </p:nvSpPr>
        <p:spPr>
          <a:xfrm>
            <a:off x="2820670" y="3759835"/>
            <a:ext cx="1116965" cy="462915"/>
          </a:xfrm>
          <a:prstGeom prst="flowChartPredefinedProcess">
            <a:avLst/>
          </a:prstGeom>
          <a:noFill/>
          <a:ln w="635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C00000"/>
                </a:solidFill>
              </a:rPr>
              <a:t>过程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6" name="流程图: 预定义过程 25"/>
          <p:cNvSpPr/>
          <p:nvPr/>
        </p:nvSpPr>
        <p:spPr>
          <a:xfrm>
            <a:off x="2820670" y="4816475"/>
            <a:ext cx="1116965" cy="462915"/>
          </a:xfrm>
          <a:prstGeom prst="flowChartPredefinedProcess">
            <a:avLst/>
          </a:prstGeom>
          <a:noFill/>
          <a:ln w="635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C00000"/>
                </a:solidFill>
              </a:rPr>
              <a:t>过程</a:t>
            </a:r>
            <a:endParaRPr lang="zh-CN" altLang="en-US">
              <a:solidFill>
                <a:srgbClr val="C00000"/>
              </a:solidFill>
            </a:endParaRPr>
          </a:p>
        </p:txBody>
      </p:sp>
      <p:cxnSp>
        <p:nvCxnSpPr>
          <p:cNvPr id="60" name="直接箭头连接符 59"/>
          <p:cNvCxnSpPr/>
          <p:nvPr/>
        </p:nvCxnSpPr>
        <p:spPr>
          <a:xfrm>
            <a:off x="3379470" y="5320030"/>
            <a:ext cx="0" cy="553085"/>
          </a:xfrm>
          <a:prstGeom prst="straightConnector1">
            <a:avLst/>
          </a:prstGeom>
          <a:ln w="63500">
            <a:solidFill>
              <a:srgbClr val="9C0B1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>
            <a:endCxn id="7" idx="1"/>
          </p:cNvCxnSpPr>
          <p:nvPr/>
        </p:nvCxnSpPr>
        <p:spPr>
          <a:xfrm>
            <a:off x="3935095" y="2719705"/>
            <a:ext cx="2188210" cy="23558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15" idx="1"/>
          </p:cNvCxnSpPr>
          <p:nvPr/>
        </p:nvCxnSpPr>
        <p:spPr>
          <a:xfrm flipH="1" flipV="1">
            <a:off x="3947795" y="3195955"/>
            <a:ext cx="2175510" cy="179705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585335" y="2462530"/>
            <a:ext cx="8870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rgbClr val="C00000"/>
                </a:solidFill>
                <a:sym typeface="+mn-ea"/>
              </a:rPr>
              <a:t>参数</a:t>
            </a:r>
            <a:endParaRPr lang="zh-CN" altLang="en-US">
              <a:solidFill>
                <a:srgbClr val="C0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592320" y="4355465"/>
            <a:ext cx="8870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rgbClr val="C00000"/>
                </a:solidFill>
                <a:sym typeface="+mn-ea"/>
              </a:rPr>
              <a:t>返回值</a:t>
            </a:r>
            <a:endParaRPr lang="zh-CN" altLang="en-US">
              <a:solidFill>
                <a:srgbClr val="C00000"/>
              </a:solidFill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过程执行的全景（</a:t>
            </a:r>
            <a:r>
              <a:rPr lang="en-US" altLang="zh-CN" sz="2000" b="1">
                <a:solidFill>
                  <a:srgbClr val="9C0B15"/>
                </a:solidFill>
              </a:rPr>
              <a:t>STDCALL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序言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Prologue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真正的运算操作开始之前所做的准备工作，如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CALL指令、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保存寄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存器、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读取参数、初始化局部变量</a:t>
            </a:r>
            <a:r>
              <a:rPr lang="en-US" altLang="zh-CN" sz="2000">
                <a:sym typeface="+mn-ea"/>
              </a:rPr>
              <a:t>等称为过程的序言。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在某些说法中，序言仅包括</a:t>
            </a:r>
            <a:r>
              <a:rPr lang="zh-CN" altLang="en-US" sz="2000">
                <a:sym typeface="+mn-ea"/>
              </a:rPr>
              <a:t>后三项。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尾声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Epilogue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真正的运算操作结束之后所</a:t>
            </a:r>
            <a:r>
              <a:rPr lang="zh-CN" altLang="en-US" sz="2000">
                <a:sym typeface="+mn-ea"/>
              </a:rPr>
              <a:t>做</a:t>
            </a:r>
            <a:r>
              <a:rPr lang="en-US" altLang="zh-CN" sz="2000">
                <a:sym typeface="+mn-ea"/>
              </a:rPr>
              <a:t>的收尾工作，如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恢复寄存器、调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整栈框、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RET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</a:t>
            </a:r>
            <a:r>
              <a:rPr lang="en-US" altLang="zh-CN" sz="2000">
                <a:sym typeface="+mn-ea"/>
              </a:rPr>
              <a:t>等称为过程的尾声。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在某些说法中，尾声仅包括前两项。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开销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过程调用的开销就是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序言和尾声之和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sp>
        <p:nvSpPr>
          <p:cNvPr id="5" name="流程图: 过程 4"/>
          <p:cNvSpPr/>
          <p:nvPr/>
        </p:nvSpPr>
        <p:spPr>
          <a:xfrm>
            <a:off x="2739390" y="4558030"/>
            <a:ext cx="182626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保存</a:t>
            </a:r>
            <a:r>
              <a:rPr lang="zh-CN" altLang="en-US"/>
              <a:t>寄存器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056130" y="4808855"/>
            <a:ext cx="677545" cy="1905"/>
          </a:xfrm>
          <a:prstGeom prst="straightConnector1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流程图: 终止 6"/>
          <p:cNvSpPr/>
          <p:nvPr/>
        </p:nvSpPr>
        <p:spPr>
          <a:xfrm>
            <a:off x="229235" y="4558030"/>
            <a:ext cx="1826895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调用</a:t>
            </a:r>
            <a:endParaRPr lang="zh-CN" altLang="en-US"/>
          </a:p>
        </p:txBody>
      </p:sp>
      <p:cxnSp>
        <p:nvCxnSpPr>
          <p:cNvPr id="9" name="肘形连接符 8"/>
          <p:cNvCxnSpPr>
            <a:stCxn id="67" idx="2"/>
            <a:endCxn id="72" idx="3"/>
          </p:cNvCxnSpPr>
          <p:nvPr/>
        </p:nvCxnSpPr>
        <p:spPr>
          <a:xfrm rot="5400000">
            <a:off x="6982778" y="3885883"/>
            <a:ext cx="513080" cy="2864485"/>
          </a:xfrm>
          <a:prstGeom prst="bentConnector2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流程图: 终止 14"/>
          <p:cNvSpPr/>
          <p:nvPr/>
        </p:nvSpPr>
        <p:spPr>
          <a:xfrm>
            <a:off x="7758430" y="6071870"/>
            <a:ext cx="1826895" cy="503555"/>
          </a:xfrm>
          <a:prstGeom prst="flowChartTerminator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返回</a:t>
            </a:r>
            <a:endParaRPr lang="zh-CN" altLang="en-US"/>
          </a:p>
        </p:txBody>
      </p:sp>
      <p:sp>
        <p:nvSpPr>
          <p:cNvPr id="61" name="流程图: 过程 60"/>
          <p:cNvSpPr/>
          <p:nvPr/>
        </p:nvSpPr>
        <p:spPr>
          <a:xfrm>
            <a:off x="5248910" y="4558030"/>
            <a:ext cx="182626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读取参数</a:t>
            </a:r>
            <a:endParaRPr lang="zh-CN" altLang="en-US"/>
          </a:p>
        </p:txBody>
      </p:sp>
      <p:sp>
        <p:nvSpPr>
          <p:cNvPr id="67" name="流程图: 过程 66"/>
          <p:cNvSpPr/>
          <p:nvPr/>
        </p:nvSpPr>
        <p:spPr>
          <a:xfrm>
            <a:off x="7758430" y="4558030"/>
            <a:ext cx="182626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初始化</a:t>
            </a:r>
            <a:r>
              <a:rPr lang="zh-CN" altLang="en-US"/>
              <a:t>局部变量</a:t>
            </a:r>
            <a:endParaRPr lang="zh-CN" altLang="en-US"/>
          </a:p>
        </p:txBody>
      </p:sp>
      <p:sp>
        <p:nvSpPr>
          <p:cNvPr id="69" name="流程图: 过程 68"/>
          <p:cNvSpPr/>
          <p:nvPr/>
        </p:nvSpPr>
        <p:spPr>
          <a:xfrm>
            <a:off x="229235" y="6071870"/>
            <a:ext cx="182753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恢复寄存器</a:t>
            </a:r>
            <a:endParaRPr lang="zh-CN" altLang="en-US"/>
          </a:p>
        </p:txBody>
      </p:sp>
      <p:sp>
        <p:nvSpPr>
          <p:cNvPr id="71" name="流程图: 过程 70"/>
          <p:cNvSpPr/>
          <p:nvPr/>
        </p:nvSpPr>
        <p:spPr>
          <a:xfrm>
            <a:off x="3980180" y="6071870"/>
            <a:ext cx="1825625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调整栈框</a:t>
            </a:r>
            <a:endParaRPr lang="zh-CN" altLang="en-US"/>
          </a:p>
        </p:txBody>
      </p:sp>
      <p:sp>
        <p:nvSpPr>
          <p:cNvPr id="72" name="流程图: 过程 71"/>
          <p:cNvSpPr/>
          <p:nvPr/>
        </p:nvSpPr>
        <p:spPr>
          <a:xfrm>
            <a:off x="3980815" y="5322570"/>
            <a:ext cx="1826260" cy="503555"/>
          </a:xfrm>
          <a:prstGeom prst="flowChartProces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真正的运算</a:t>
            </a:r>
            <a:r>
              <a:rPr lang="zh-CN" altLang="en-US"/>
              <a:t>操作</a:t>
            </a:r>
            <a:endParaRPr lang="zh-CN" altLang="en-US"/>
          </a:p>
        </p:txBody>
      </p:sp>
      <p:cxnSp>
        <p:nvCxnSpPr>
          <p:cNvPr id="73" name="直接箭头连接符 72"/>
          <p:cNvCxnSpPr/>
          <p:nvPr/>
        </p:nvCxnSpPr>
        <p:spPr>
          <a:xfrm flipV="1">
            <a:off x="4554220" y="4806950"/>
            <a:ext cx="677545" cy="1905"/>
          </a:xfrm>
          <a:prstGeom prst="straightConnector1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/>
          <p:nvPr/>
        </p:nvCxnSpPr>
        <p:spPr>
          <a:xfrm flipV="1">
            <a:off x="7086600" y="4805045"/>
            <a:ext cx="677545" cy="1905"/>
          </a:xfrm>
          <a:prstGeom prst="straightConnector1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肘形连接符 74"/>
          <p:cNvCxnSpPr>
            <a:stCxn id="72" idx="1"/>
            <a:endCxn id="69" idx="0"/>
          </p:cNvCxnSpPr>
          <p:nvPr/>
        </p:nvCxnSpPr>
        <p:spPr>
          <a:xfrm rot="10800000" flipV="1">
            <a:off x="1143000" y="5574665"/>
            <a:ext cx="2837815" cy="497205"/>
          </a:xfrm>
          <a:prstGeom prst="bentConnector2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69" idx="3"/>
            <a:endCxn id="71" idx="1"/>
          </p:cNvCxnSpPr>
          <p:nvPr/>
        </p:nvCxnSpPr>
        <p:spPr>
          <a:xfrm>
            <a:off x="2056765" y="6323965"/>
            <a:ext cx="1923415" cy="0"/>
          </a:xfrm>
          <a:prstGeom prst="straightConnector1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/>
          <p:cNvCxnSpPr>
            <a:stCxn id="71" idx="3"/>
          </p:cNvCxnSpPr>
          <p:nvPr/>
        </p:nvCxnSpPr>
        <p:spPr>
          <a:xfrm>
            <a:off x="5805805" y="6323965"/>
            <a:ext cx="1958340" cy="2540"/>
          </a:xfrm>
          <a:prstGeom prst="straightConnector1">
            <a:avLst/>
          </a:prstGeom>
          <a:ln w="63500">
            <a:solidFill>
              <a:srgbClr val="9C0B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语言运行时库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编程语言的库文件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编程语言的作者逐渐发现，在一门高级语言中，有大量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基础功能是必备的，</a:t>
            </a:r>
            <a:r>
              <a:rPr lang="zh-CN" altLang="en-US" sz="2000">
                <a:solidFill>
                  <a:srgbClr val="9C0B15"/>
                </a:solidFill>
              </a:rPr>
              <a:t>在所有程序中都很常用</a:t>
            </a:r>
            <a:r>
              <a:rPr lang="zh-CN" altLang="en-US" sz="2000"/>
              <a:t>。于是他们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将含有这些基础功能的文件</a:t>
            </a:r>
            <a:r>
              <a:rPr lang="zh-CN" altLang="en-US" sz="2000">
                <a:solidFill>
                  <a:srgbClr val="9C0B15"/>
                </a:solidFill>
              </a:rPr>
              <a:t>预先编译好</a:t>
            </a:r>
            <a:r>
              <a:rPr lang="zh-CN" altLang="en-US" sz="2000"/>
              <a:t>，形成大量的目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标文件，程序员只要在生成程序的时候链接他们就可以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了，可以</a:t>
            </a:r>
            <a:r>
              <a:rPr lang="zh-CN" altLang="en-US" sz="2000">
                <a:solidFill>
                  <a:srgbClr val="9C0B15"/>
                </a:solidFill>
              </a:rPr>
              <a:t>省去自己的时间，也方便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程序的</a:t>
            </a:r>
            <a:r>
              <a:rPr lang="zh-CN" altLang="en-US" sz="2000">
                <a:solidFill>
                  <a:srgbClr val="9C0B15"/>
                </a:solidFill>
              </a:rPr>
              <a:t>移植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C语言标准库</a:t>
            </a:r>
            <a:r>
              <a:rPr lang="en-US" altLang="zh-CN" sz="2000"/>
              <a:t>		C</a:t>
            </a:r>
            <a:r>
              <a:rPr lang="zh-CN" altLang="en-US" sz="2000"/>
              <a:t>语言提供的标准库。具备如下几个头文件：</a:t>
            </a:r>
            <a:endParaRPr lang="zh-CN" altLang="en-US" sz="2000"/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20345" y="3097530"/>
          <a:ext cx="9346565" cy="3566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7710"/>
                <a:gridCol w="2670810"/>
                <a:gridCol w="1967865"/>
                <a:gridCol w="2710180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头文件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作用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头文件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作用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stdio.h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输入输出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float.h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描述浮点数特性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string.h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字符串处理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limits.h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描述整形数特性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memory.h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内存管理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assert.h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诊断程序出错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math.h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数学函数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locale.h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程序的本地化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stddef.h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常用定义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setjmp.h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异常处理与返回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ctype.h</a:t>
                      </a:r>
                      <a:endParaRPr 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字符处理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signal.h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信号处理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stdlib.h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实用函数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time.h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日期和时间处理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errno.h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错误号定义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complex.h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复数处理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后话：从运行时库到运行时环境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运行时环境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随着高级语言的发展，部分编程语言如Java等还要求</a:t>
            </a:r>
            <a:r>
              <a:rPr lang="zh-CN" altLang="en-US" sz="2000">
                <a:solidFill>
                  <a:srgbClr val="9C0B15"/>
                </a:solidFill>
              </a:rPr>
              <a:t>垃圾回收、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虚拟机管理、即时编译</a:t>
            </a:r>
            <a:r>
              <a:rPr lang="zh-CN" altLang="en-US" sz="2000"/>
              <a:t>等功能，这些功能已经不由用户直接进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行调用了，但它们仍然为语言运行提供</a:t>
            </a:r>
            <a:r>
              <a:rPr lang="zh-CN" altLang="en-US" sz="2000">
                <a:solidFill>
                  <a:srgbClr val="9C0B15"/>
                </a:solidFill>
              </a:rPr>
              <a:t>基础的、关键的</a:t>
            </a:r>
            <a:r>
              <a:rPr lang="zh-CN" altLang="en-US" sz="2000"/>
              <a:t>支持，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必须</a:t>
            </a:r>
            <a:r>
              <a:rPr lang="zh-CN" altLang="en-US" sz="2000">
                <a:solidFill>
                  <a:srgbClr val="9C0B15"/>
                </a:solidFill>
              </a:rPr>
              <a:t>随着程序的加载而被加载</a:t>
            </a:r>
            <a:r>
              <a:rPr lang="zh-CN" altLang="en-US" sz="2000"/>
              <a:t>。因此，现代高级语言的运行时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实际上是一种</a:t>
            </a:r>
            <a:r>
              <a:rPr lang="zh-CN" altLang="en-US" sz="2000">
                <a:solidFill>
                  <a:srgbClr val="9C0B15"/>
                </a:solidFill>
              </a:rPr>
              <a:t>环境</a:t>
            </a:r>
            <a:r>
              <a:rPr lang="zh-CN" altLang="en-US" sz="2000"/>
              <a:t>，不仅仅是库本身。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运行时环境</a:t>
            </a:r>
            <a:r>
              <a:rPr lang="zh-CN" altLang="en-US" sz="2000">
                <a:sym typeface="+mn-ea"/>
              </a:rPr>
              <a:t>运行在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用户态</a:t>
            </a:r>
            <a:r>
              <a:rPr lang="zh-CN" altLang="en-US" sz="2000">
                <a:sym typeface="+mn-ea"/>
              </a:rPr>
              <a:t>，它们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也会使</a:t>
            </a:r>
            <a:r>
              <a:rPr lang="zh-CN" altLang="en-US" sz="2000">
                <a:solidFill>
                  <a:srgbClr val="9C0B15"/>
                </a:solidFill>
              </a:rPr>
              <a:t>用系统调用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垃圾回收</a:t>
            </a:r>
            <a:r>
              <a:rPr lang="en-US" altLang="zh-CN" sz="2000"/>
              <a:t>	</a:t>
            </a:r>
            <a:r>
              <a:rPr lang="zh-CN" altLang="en-US" sz="2000"/>
              <a:t>在</a:t>
            </a:r>
            <a:r>
              <a:rPr lang="en-US" altLang="zh-CN" sz="2000"/>
              <a:t>C</a:t>
            </a:r>
            <a:r>
              <a:rPr lang="zh-CN" altLang="en-US" sz="2000"/>
              <a:t>与</a:t>
            </a:r>
            <a:r>
              <a:rPr lang="en-US" altLang="zh-CN" sz="2000"/>
              <a:t>C++</a:t>
            </a:r>
            <a:r>
              <a:rPr lang="zh-CN" altLang="en-US" sz="2000"/>
              <a:t>语言中，分配给任何对象的内存都要程序员手动释放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程序员的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心智负担太高</a:t>
            </a:r>
            <a:r>
              <a:rPr lang="zh-CN" altLang="en-US" sz="2000"/>
              <a:t>，容易造成内存泄露。因此，</a:t>
            </a:r>
            <a:r>
              <a:rPr lang="en-US" altLang="zh-CN" sz="2000"/>
              <a:t>Java</a:t>
            </a:r>
            <a:r>
              <a:rPr lang="zh-CN" altLang="en-US" sz="2000"/>
              <a:t>等语</a:t>
            </a:r>
            <a:r>
              <a:rPr lang="zh-CN" altLang="en-US" sz="2000">
                <a:sym typeface="+mn-ea"/>
              </a:rPr>
              <a:t>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的运行时</a:t>
            </a:r>
            <a:r>
              <a:rPr lang="zh-CN" altLang="en-US" sz="2000"/>
              <a:t>环境会</a:t>
            </a:r>
            <a:r>
              <a:rPr lang="zh-CN" altLang="en-US" sz="2000">
                <a:solidFill>
                  <a:srgbClr val="9C0B15"/>
                </a:solidFill>
              </a:rPr>
              <a:t>自动探测哪些对象已经被废弃</a:t>
            </a:r>
            <a:r>
              <a:rPr lang="zh-CN" altLang="en-US" sz="2000"/>
              <a:t>并释放它们。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虚拟机管理</a:t>
            </a:r>
            <a:r>
              <a:rPr lang="en-US" altLang="zh-CN" sz="2000"/>
              <a:t>	Java</a:t>
            </a:r>
            <a:r>
              <a:rPr lang="zh-CN" altLang="en-US" sz="2000"/>
              <a:t>等语言的可执行文件是字节码，无法直接交给处理器进行执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行，必须</a:t>
            </a:r>
            <a:r>
              <a:rPr lang="zh-CN" altLang="en-US" sz="2000">
                <a:solidFill>
                  <a:srgbClr val="9C0B15"/>
                </a:solidFill>
              </a:rPr>
              <a:t>由虚拟机代为解析执行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即时编译</a:t>
            </a:r>
            <a:r>
              <a:rPr lang="en-US" altLang="zh-CN" sz="2000"/>
              <a:t>	</a:t>
            </a:r>
            <a:r>
              <a:rPr lang="zh-CN" altLang="en-US" sz="2000"/>
              <a:t>虚拟机字节码的解释执行效率是很低的。此时，即时编译器可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以针对当前架构，</a:t>
            </a:r>
            <a:r>
              <a:rPr lang="zh-CN" altLang="en-US" sz="2000">
                <a:solidFill>
                  <a:srgbClr val="9C0B15"/>
                </a:solidFill>
              </a:rPr>
              <a:t>将热点部分的字节码临场转译成原生二进制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代码，在CPU上直接执行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解释型语言的性能和编译型语言的性能哪个好？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静态</a:t>
            </a:r>
            <a:r>
              <a:rPr lang="zh-CN" altLang="en-US" sz="2000" b="1">
                <a:solidFill>
                  <a:srgbClr val="9C0B15"/>
                </a:solidFill>
              </a:rPr>
              <a:t>链接库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静态链接库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*.OBJ文件</a:t>
            </a:r>
            <a:r>
              <a:rPr lang="zh-CN" sz="2000"/>
              <a:t>的简单合集</a:t>
            </a:r>
            <a:r>
              <a:rPr lang="zh-CN" altLang="en-US" sz="2000"/>
              <a:t>。它通常是将一堆</a:t>
            </a:r>
            <a:r>
              <a:rPr lang="en-US" altLang="zh-CN" sz="2000"/>
              <a:t>*.OBJ</a:t>
            </a:r>
            <a:r>
              <a:rPr lang="zh-CN" altLang="en-US" sz="2000"/>
              <a:t>文件的</a:t>
            </a:r>
            <a:r>
              <a:rPr lang="zh-CN" altLang="en-US" sz="2000">
                <a:solidFill>
                  <a:srgbClr val="9C0B15"/>
                </a:solidFill>
              </a:rPr>
              <a:t>内容合并在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一起成为一个文件</a:t>
            </a:r>
            <a:r>
              <a:rPr lang="zh-CN" altLang="en-US" sz="2000"/>
              <a:t>，包括这些</a:t>
            </a:r>
            <a:r>
              <a:rPr lang="zh-CN" altLang="en-US" sz="2000">
                <a:sym typeface="+mn-ea"/>
              </a:rPr>
              <a:t>*.OBJ文件中包含的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各个符号，以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及各个符号的内容</a:t>
            </a:r>
            <a:r>
              <a:rPr lang="zh-CN" altLang="en-US" sz="2000">
                <a:sym typeface="+mn-ea"/>
              </a:rPr>
              <a:t>。静态链接库的后缀名一般是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*.A或*.LIB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这样，在引用运行时库或第三方程序库时就可以直接引用这个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链接库本身，由链接器去解析这个库，来得省事。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对比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与可执行文件相比，静态链接库相当于将各个</a:t>
            </a:r>
            <a:r>
              <a:rPr lang="en-US" altLang="zh-CN" sz="2000">
                <a:sym typeface="+mn-ea"/>
              </a:rPr>
              <a:t>*.OBJ</a:t>
            </a:r>
            <a:r>
              <a:rPr lang="zh-CN" altLang="en-US" sz="2000">
                <a:sym typeface="+mn-ea"/>
              </a:rPr>
              <a:t>文件直接打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了个包，并没有进行符号引用的链接。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存储压缩</a:t>
            </a:r>
            <a:r>
              <a:rPr lang="en-US" altLang="zh-CN" sz="2000"/>
              <a:t>	</a:t>
            </a:r>
            <a:r>
              <a:rPr lang="zh-CN" altLang="en-US" sz="2000"/>
              <a:t>除了将</a:t>
            </a:r>
            <a:r>
              <a:rPr lang="en-US" altLang="zh-CN" sz="2000"/>
              <a:t>*.OBJ</a:t>
            </a:r>
            <a:r>
              <a:rPr lang="zh-CN" altLang="en-US" sz="2000"/>
              <a:t>做简单合集之外，</a:t>
            </a:r>
            <a:r>
              <a:rPr lang="en-US" altLang="zh-CN" sz="2000"/>
              <a:t>*.A</a:t>
            </a:r>
            <a:r>
              <a:rPr lang="zh-CN" altLang="en-US" sz="2000"/>
              <a:t>文件往往还会使用一定的压缩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算法。这是因为现代库（尤其是</a:t>
            </a:r>
            <a:r>
              <a:rPr lang="en-US" altLang="zh-CN" sz="2000"/>
              <a:t>wxWidgets</a:t>
            </a:r>
            <a:r>
              <a:rPr lang="zh-CN" altLang="en-US" sz="2000"/>
              <a:t>、</a:t>
            </a:r>
            <a:r>
              <a:rPr lang="en-US" altLang="zh-CN" sz="2000"/>
              <a:t>Qt</a:t>
            </a:r>
            <a:r>
              <a:rPr lang="zh-CN" altLang="en-US" sz="2000"/>
              <a:t>等图形界面库）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en-US" altLang="zh-CN" sz="2000">
                <a:sym typeface="+mn-ea"/>
              </a:rPr>
              <a:t>*.OBJ</a:t>
            </a:r>
            <a:r>
              <a:rPr lang="zh-CN" altLang="en-US" sz="2000">
                <a:sym typeface="+mn-ea"/>
              </a:rPr>
              <a:t>总量实在是太大了，单库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动辄几十甚至几百MB</a:t>
            </a:r>
            <a:r>
              <a:rPr lang="zh-CN" altLang="en-US" sz="2000">
                <a:sym typeface="+mn-ea"/>
              </a:rPr>
              <a:t>，占用存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储空间实在太多，因此干脆像真正的压缩文件那样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使用压缩算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法</a:t>
            </a:r>
            <a:r>
              <a:rPr lang="zh-CN" altLang="en-US" sz="2000">
                <a:sym typeface="+mn-ea"/>
              </a:rPr>
              <a:t>来保存它们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正因如此，你甚至可以</a:t>
            </a:r>
            <a:r>
              <a:rPr lang="zh-CN" altLang="en-US" sz="2000">
                <a:solidFill>
                  <a:srgbClr val="9C0B15"/>
                </a:solidFill>
              </a:rPr>
              <a:t>用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7z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等解压缩软件来解</a:t>
            </a:r>
            <a:r>
              <a:rPr lang="zh-CN" altLang="en-US" sz="2000">
                <a:solidFill>
                  <a:srgbClr val="9C0B15"/>
                </a:solidFill>
              </a:rPr>
              <a:t>压静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态链接库</a:t>
            </a:r>
            <a:r>
              <a:rPr lang="zh-CN" altLang="en-US" sz="2000"/>
              <a:t>。猜猜看你会得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到什么？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r="23832"/>
          <a:stretch>
            <a:fillRect/>
          </a:stretch>
        </p:blipFill>
        <p:spPr>
          <a:xfrm>
            <a:off x="5441950" y="4928870"/>
            <a:ext cx="3890645" cy="14846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动态链接库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动态链接库</a:t>
            </a:r>
            <a:r>
              <a:rPr lang="en-US" altLang="zh-CN" sz="2000"/>
              <a:t>	</a:t>
            </a:r>
            <a:r>
              <a:rPr lang="zh-CN" altLang="en-US" sz="2000"/>
              <a:t>在可执行程序被加载时，作为</a:t>
            </a:r>
            <a:r>
              <a:rPr lang="zh-CN" altLang="en-US" sz="2000">
                <a:solidFill>
                  <a:srgbClr val="9C0B15"/>
                </a:solidFill>
              </a:rPr>
              <a:t>独立文件单独加载</a:t>
            </a:r>
            <a:r>
              <a:rPr lang="zh-CN" altLang="en-US" sz="2000"/>
              <a:t>的库文件。它不包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含在可执行文件之内；可执行文件将在</a:t>
            </a:r>
            <a:r>
              <a:rPr lang="zh-CN" altLang="en-US" sz="2000">
                <a:solidFill>
                  <a:srgbClr val="9C0B15"/>
                </a:solidFill>
              </a:rPr>
              <a:t>需要它们的时候加载它们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动态链接库的后缀名一般是</a:t>
            </a:r>
            <a:r>
              <a:rPr lang="en-US" altLang="zh-CN" sz="2000"/>
              <a:t>*.SO</a:t>
            </a:r>
            <a:r>
              <a:rPr lang="zh-CN" altLang="en-US" sz="2000"/>
              <a:t>（</a:t>
            </a:r>
            <a:r>
              <a:rPr lang="en-US" altLang="zh-CN" sz="2000"/>
              <a:t>Shared Object</a:t>
            </a:r>
            <a:r>
              <a:rPr lang="zh-CN" altLang="en-US" sz="2000"/>
              <a:t>）、</a:t>
            </a:r>
            <a:r>
              <a:rPr lang="en-US" altLang="zh-CN" sz="2000"/>
              <a:t>*.DYLIB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（</a:t>
            </a:r>
            <a:r>
              <a:rPr lang="en-US" altLang="zh-CN" sz="2000"/>
              <a:t>Dynamic Library</a:t>
            </a:r>
            <a:r>
              <a:rPr lang="zh-CN" altLang="en-US" sz="2000"/>
              <a:t>）或</a:t>
            </a:r>
            <a:r>
              <a:rPr lang="en-US" altLang="zh-CN" sz="2000"/>
              <a:t>*.DLL</a:t>
            </a:r>
            <a:r>
              <a:rPr lang="zh-CN" altLang="en-US" sz="2000"/>
              <a:t>（</a:t>
            </a:r>
            <a:r>
              <a:rPr lang="en-US" altLang="zh-CN" sz="2000"/>
              <a:t>Dynamic-Link Library</a:t>
            </a:r>
            <a:r>
              <a:rPr lang="zh-CN" altLang="en-US" sz="2000"/>
              <a:t>）。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外存的库共享</a:t>
            </a:r>
            <a:r>
              <a:rPr lang="en-US" altLang="zh-CN" sz="2000"/>
              <a:t>	</a:t>
            </a:r>
            <a:r>
              <a:rPr lang="zh-CN" altLang="en-US" sz="2000"/>
              <a:t>可执行文件中</a:t>
            </a:r>
            <a:r>
              <a:rPr lang="zh-CN" altLang="en-US" sz="2000">
                <a:solidFill>
                  <a:srgbClr val="9C0B15"/>
                </a:solidFill>
              </a:rPr>
              <a:t>不再包含库文件</a:t>
            </a:r>
            <a:r>
              <a:rPr lang="zh-CN" altLang="en-US" sz="2000"/>
              <a:t>。这样，库文件就只要在外存中存在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一份。这个特征是动态链接库的</a:t>
            </a:r>
            <a:r>
              <a:rPr lang="zh-CN" altLang="en-US" sz="2000">
                <a:solidFill>
                  <a:srgbClr val="9C0B15"/>
                </a:solidFill>
              </a:rPr>
              <a:t>根本特征</a:t>
            </a:r>
            <a:r>
              <a:rPr lang="zh-CN" altLang="en-US" sz="2000"/>
              <a:t>；判断一个库是不是动态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链接库，就看</a:t>
            </a:r>
            <a:r>
              <a:rPr lang="zh-CN" altLang="en-US" sz="2000">
                <a:solidFill>
                  <a:srgbClr val="9C0B15"/>
                </a:solidFill>
              </a:rPr>
              <a:t>调用它的可执行文件中是否包含它的内容</a:t>
            </a:r>
            <a:r>
              <a:rPr lang="zh-CN" altLang="en-US" sz="2000"/>
              <a:t>。如果</a:t>
            </a:r>
            <a:r>
              <a:rPr lang="zh-CN" altLang="en-US" sz="2000">
                <a:solidFill>
                  <a:srgbClr val="9C0B15"/>
                </a:solidFill>
              </a:rPr>
              <a:t>不包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含，它就是动态链接库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内存的库共享</a:t>
            </a:r>
            <a:r>
              <a:rPr lang="en-US" altLang="zh-CN" sz="2000"/>
              <a:t>	</a:t>
            </a:r>
            <a:r>
              <a:rPr lang="zh-CN" altLang="en-US" sz="2000"/>
              <a:t>物理地址空间中</a:t>
            </a:r>
            <a:r>
              <a:rPr lang="zh-CN" altLang="en-US" sz="2000">
                <a:solidFill>
                  <a:srgbClr val="9C0B15"/>
                </a:solidFill>
              </a:rPr>
              <a:t>仅包含库文件（的代码段）的一个副本</a:t>
            </a:r>
            <a:r>
              <a:rPr lang="zh-CN" altLang="en-US" sz="2000"/>
              <a:t>。这样，即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便库文件被多个虚拟地址空间中被使用，它也只会占用一份物理内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存，减少了内存用量，也减轻了缓存</a:t>
            </a:r>
            <a:r>
              <a:rPr lang="zh-CN" altLang="en-US" sz="2000"/>
              <a:t>负担。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动态链接器	</a:t>
            </a:r>
            <a:r>
              <a:rPr lang="zh-CN" altLang="en-US" sz="2000">
                <a:sym typeface="+mn-ea"/>
              </a:rPr>
              <a:t>加载动态链接库并将其与应用程序相链接的链接器。它在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可执行文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件加载时或应用程序运行时才运行</a:t>
            </a:r>
            <a:r>
              <a:rPr lang="zh-CN" altLang="en-US" sz="2000">
                <a:sym typeface="+mn-ea"/>
              </a:rPr>
              <a:t>。（静态链接器：在生成可执行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文件时运行）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指令流间的执行</a:t>
            </a:r>
            <a:r>
              <a:rPr lang="zh-CN" altLang="en-US" sz="2000" b="1">
                <a:solidFill>
                  <a:srgbClr val="9C0B15"/>
                </a:solidFill>
              </a:rPr>
              <a:t>顺序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顺序执行</a:t>
            </a:r>
            <a:r>
              <a:rPr lang="en-US" altLang="zh-CN" sz="2000"/>
              <a:t>	</a:t>
            </a:r>
            <a:r>
              <a:rPr lang="zh-CN" altLang="en-US" sz="2000"/>
              <a:t>一个指令流</a:t>
            </a:r>
            <a:r>
              <a:rPr lang="zh-CN" altLang="en-US" sz="2000">
                <a:solidFill>
                  <a:srgbClr val="9C0B15"/>
                </a:solidFill>
              </a:rPr>
              <a:t>执行完成</a:t>
            </a:r>
            <a:r>
              <a:rPr lang="zh-CN" altLang="en-US" sz="2000"/>
              <a:t>后，再去执行另一个</a:t>
            </a:r>
            <a:r>
              <a:rPr lang="zh-CN" altLang="en-US" sz="2000"/>
              <a:t>指令流。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合作执行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将每个指令流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打断成多份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每一份之内都顺序执行</a:t>
            </a:r>
            <a:r>
              <a:rPr lang="zh-CN" altLang="en-US" sz="2000">
                <a:sym typeface="+mn-ea"/>
              </a:rPr>
              <a:t>，但背靠背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执行的两份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不一定来自同一个指令流</a:t>
            </a:r>
            <a:r>
              <a:rPr lang="zh-CN" altLang="en-US" sz="2000">
                <a:sym typeface="+mn-ea"/>
              </a:rPr>
              <a:t>。在每份指令流的末尾，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都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通知操作系统主动放弃CPU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将转去执行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下一份指令流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并发执行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将合作执行的条件放宽一点，允许一个指令流在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任何时候被打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断</a:t>
            </a:r>
            <a:r>
              <a:rPr lang="zh-CN" altLang="en-US" sz="2000">
                <a:sym typeface="+mn-ea"/>
              </a:rPr>
              <a:t>，并且新的指令流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插入</a:t>
            </a:r>
            <a:r>
              <a:rPr lang="zh-CN" altLang="en-US" sz="2000">
                <a:sym typeface="+mn-ea"/>
              </a:rPr>
              <a:t>进来。又叫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抢占式执行</a:t>
            </a:r>
            <a:r>
              <a:rPr lang="zh-CN" altLang="en-US" sz="2000">
                <a:sym typeface="+mn-ea"/>
              </a:rPr>
              <a:t>。每个指令流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都在自己的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虚拟CPU</a:t>
            </a:r>
            <a:r>
              <a:rPr lang="zh-CN" altLang="en-US" sz="2000">
                <a:sym typeface="+mn-ea"/>
              </a:rPr>
              <a:t>上执行，而且虚拟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先后没法预测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并行执行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多个指令流依附于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多个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位于不同物理处理器上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线程</a:t>
            </a:r>
            <a:r>
              <a:rPr lang="zh-CN" altLang="en-US" sz="2000">
                <a:sym typeface="+mn-ea"/>
              </a:rPr>
              <a:t>，做到了多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个指令流的真正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同时执行</a:t>
            </a:r>
            <a:r>
              <a:rPr lang="zh-CN" altLang="en-US" sz="2000">
                <a:sym typeface="+mn-ea"/>
              </a:rPr>
              <a:t>。并发是并行的一种特殊场合，它只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有在多核处理器上才有可能实现。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并发与并行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并</a:t>
            </a:r>
            <a:r>
              <a:rPr lang="zh-CN" altLang="en-US" sz="2000">
                <a:sym typeface="+mn-ea"/>
              </a:rPr>
              <a:t>行是并发的一种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具体实现</a:t>
            </a:r>
            <a:r>
              <a:rPr lang="zh-CN" altLang="en-US" sz="2000">
                <a:sym typeface="+mn-ea"/>
              </a:rPr>
              <a:t>，在并行环境中，不仅并发程序的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各个指令流的指令执行的先后顺序无法预测，而且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这些指令流		实现了真正的同时、一齐执行</a:t>
            </a:r>
            <a:r>
              <a:rPr lang="zh-CN" altLang="en-US" sz="2000">
                <a:sym typeface="+mn-ea"/>
              </a:rPr>
              <a:t>。在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单核处理器的并发环境中，		无法实现并行</a:t>
            </a:r>
            <a:r>
              <a:rPr lang="zh-CN" altLang="en-US" sz="2000">
                <a:sym typeface="+mn-ea"/>
              </a:rPr>
              <a:t>，因为只有一个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，不可能同时执行多道程序，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仅仅是交替执行多道程序让它们看上去在同时运行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Text Box 2"/>
          <p:cNvSpPr txBox="1"/>
          <p:nvPr>
            <p:custDataLst>
              <p:tags r:id="rId2"/>
            </p:custDataLst>
          </p:nvPr>
        </p:nvSpPr>
        <p:spPr>
          <a:xfrm>
            <a:off x="428625" y="248920"/>
            <a:ext cx="8930640" cy="398780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ctr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适用于不同领域的系统，要求往往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也不同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341630" y="710565"/>
          <a:ext cx="9277985" cy="60071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07235"/>
                <a:gridCol w="1482090"/>
                <a:gridCol w="4135120"/>
                <a:gridCol w="1653540"/>
              </a:tblGrid>
              <a:tr h="6146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类别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典型用途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需求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与指标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典型案例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8216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桌面操作系统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个人计算机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交互性好、运行流畅、生态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完善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适合娱乐和轻度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生产力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Windows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MacOS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153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云操作系统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服务器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集群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资源利用效率高、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信息安全性好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Linux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8794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移动操作系统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手机、平板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低功耗、低资源占用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前后台综合优化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Android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iOS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8794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物联网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小家电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等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极低资源占用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良好的网络连接能力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一定程度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的信息安全性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Zephyr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RT-Thread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10566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实时操作系统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轨道交通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等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极高的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实时性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极高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的功能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安全性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极高的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容错性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FreeRTOS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μC/OS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ThreadX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10134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安全操作系统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政府国防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等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极高的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信息安全性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自主可控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可审计</a:t>
                      </a: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性</a:t>
                      </a:r>
                      <a:endParaRPr lang="zh-CN" altLang="en-US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seL4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统信</a:t>
                      </a:r>
                      <a:r>
                        <a:rPr lang="en-US" altLang="zh-CN" sz="2000" b="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uOS</a:t>
                      </a:r>
                      <a:endParaRPr lang="en-US" altLang="zh-CN" sz="2000" b="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椭圆 64"/>
          <p:cNvSpPr/>
          <p:nvPr/>
        </p:nvSpPr>
        <p:spPr>
          <a:xfrm>
            <a:off x="1166495" y="4175125"/>
            <a:ext cx="7349490" cy="2388870"/>
          </a:xfrm>
          <a:prstGeom prst="ellipse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9C0B1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sz="3200" b="1">
                <a:solidFill>
                  <a:schemeClr val="tx1"/>
                </a:solidFill>
              </a:rPr>
              <a:t>不运行</a:t>
            </a:r>
            <a:endParaRPr lang="zh-CN" altLang="en-US" sz="3200" b="1">
              <a:solidFill>
                <a:schemeClr val="tx1"/>
              </a:solidFill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指令流的三个</a:t>
            </a:r>
            <a:r>
              <a:rPr lang="zh-CN" altLang="en-US" sz="2000" b="1">
                <a:solidFill>
                  <a:srgbClr val="9C0B15"/>
                </a:solidFill>
              </a:rPr>
              <a:t>基本状态</a:t>
            </a:r>
            <a:endParaRPr lang="zh-CN" altLang="en-US" sz="2000">
              <a:sym typeface="+mn-ea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236085" y="911860"/>
            <a:ext cx="1314450" cy="1314450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/>
              <a:t>运行</a:t>
            </a:r>
            <a:endParaRPr lang="zh-CN" altLang="en-US" sz="2800" b="1"/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1708785" y="4692650"/>
            <a:ext cx="1337945" cy="1337945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2800" b="1"/>
              <a:t>就绪</a:t>
            </a:r>
            <a:endParaRPr lang="zh-CN" altLang="en-US" sz="2800" b="1"/>
          </a:p>
        </p:txBody>
      </p:sp>
      <p:sp>
        <p:nvSpPr>
          <p:cNvPr id="5" name="椭圆 4"/>
          <p:cNvSpPr/>
          <p:nvPr>
            <p:custDataLst>
              <p:tags r:id="rId3"/>
            </p:custDataLst>
          </p:nvPr>
        </p:nvSpPr>
        <p:spPr>
          <a:xfrm>
            <a:off x="6635115" y="4716145"/>
            <a:ext cx="1314450" cy="1314450"/>
          </a:xfrm>
          <a:prstGeom prst="ellipse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/>
              <a:t>阻塞</a:t>
            </a:r>
            <a:endParaRPr lang="zh-CN" altLang="en-US"/>
          </a:p>
        </p:txBody>
      </p:sp>
      <p:cxnSp>
        <p:nvCxnSpPr>
          <p:cNvPr id="6" name="直接箭头连接符 5"/>
          <p:cNvCxnSpPr>
            <a:stCxn id="2" idx="3"/>
          </p:cNvCxnSpPr>
          <p:nvPr>
            <p:custDataLst>
              <p:tags r:id="rId4"/>
            </p:custDataLst>
          </p:nvPr>
        </p:nvCxnSpPr>
        <p:spPr>
          <a:xfrm flipH="1">
            <a:off x="2587625" y="2033905"/>
            <a:ext cx="1840865" cy="2666365"/>
          </a:xfrm>
          <a:prstGeom prst="straightConnector1">
            <a:avLst/>
          </a:prstGeom>
          <a:ln w="76200">
            <a:solidFill>
              <a:srgbClr val="D02F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2" idx="5"/>
            <a:endCxn id="5" idx="1"/>
          </p:cNvCxnSpPr>
          <p:nvPr>
            <p:custDataLst>
              <p:tags r:id="rId5"/>
            </p:custDataLst>
          </p:nvPr>
        </p:nvCxnSpPr>
        <p:spPr>
          <a:xfrm>
            <a:off x="5358130" y="2033905"/>
            <a:ext cx="1469390" cy="2874645"/>
          </a:xfrm>
          <a:prstGeom prst="straightConnector1">
            <a:avLst/>
          </a:prstGeom>
          <a:ln w="76200">
            <a:solidFill>
              <a:srgbClr val="D02F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5" idx="2"/>
            <a:endCxn id="4" idx="6"/>
          </p:cNvCxnSpPr>
          <p:nvPr>
            <p:custDataLst>
              <p:tags r:id="rId6"/>
            </p:custDataLst>
          </p:nvPr>
        </p:nvCxnSpPr>
        <p:spPr>
          <a:xfrm flipH="1" flipV="1">
            <a:off x="3046730" y="5361940"/>
            <a:ext cx="3588385" cy="11430"/>
          </a:xfrm>
          <a:prstGeom prst="straightConnector1">
            <a:avLst/>
          </a:prstGeom>
          <a:ln w="76200">
            <a:solidFill>
              <a:srgbClr val="D02F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4" idx="7"/>
          </p:cNvCxnSpPr>
          <p:nvPr>
            <p:custDataLst>
              <p:tags r:id="rId7"/>
            </p:custDataLst>
          </p:nvPr>
        </p:nvCxnSpPr>
        <p:spPr>
          <a:xfrm flipV="1">
            <a:off x="2850515" y="2195195"/>
            <a:ext cx="1803400" cy="2693670"/>
          </a:xfrm>
          <a:prstGeom prst="straightConnector1">
            <a:avLst/>
          </a:prstGeom>
          <a:ln w="76200">
            <a:solidFill>
              <a:srgbClr val="D02F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右箭头标注 60"/>
          <p:cNvSpPr/>
          <p:nvPr/>
        </p:nvSpPr>
        <p:spPr>
          <a:xfrm>
            <a:off x="1913890" y="2608580"/>
            <a:ext cx="171894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放弃</a:t>
            </a:r>
            <a:r>
              <a:rPr lang="en-US" altLang="zh-CN" b="1"/>
              <a:t>CPU</a:t>
            </a:r>
            <a:endParaRPr lang="en-US" altLang="zh-CN" b="1"/>
          </a:p>
          <a:p>
            <a:pPr algn="ctr"/>
            <a:r>
              <a:rPr lang="zh-CN" altLang="en-US" b="1"/>
              <a:t>（自愿或非自愿）</a:t>
            </a:r>
            <a:endParaRPr lang="zh-CN" altLang="en-US" b="1"/>
          </a:p>
        </p:txBody>
      </p:sp>
      <p:sp>
        <p:nvSpPr>
          <p:cNvPr id="62" name="右箭头标注 61"/>
          <p:cNvSpPr/>
          <p:nvPr>
            <p:custDataLst>
              <p:tags r:id="rId8"/>
            </p:custDataLst>
          </p:nvPr>
        </p:nvSpPr>
        <p:spPr>
          <a:xfrm flipH="1">
            <a:off x="3825240" y="3171190"/>
            <a:ext cx="172529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得到</a:t>
            </a:r>
            <a:r>
              <a:rPr lang="en-US" altLang="zh-CN" b="1"/>
              <a:t>CPU</a:t>
            </a:r>
            <a:endParaRPr lang="en-US" altLang="zh-CN" b="1"/>
          </a:p>
          <a:p>
            <a:pPr algn="ctr"/>
            <a:r>
              <a:rPr lang="zh-CN" altLang="en-US" b="1"/>
              <a:t>（根据某种</a:t>
            </a:r>
            <a:r>
              <a:rPr lang="zh-CN" altLang="en-US" b="1"/>
              <a:t>规则）</a:t>
            </a:r>
            <a:endParaRPr lang="zh-CN" altLang="en-US" b="1"/>
          </a:p>
        </p:txBody>
      </p:sp>
      <p:sp>
        <p:nvSpPr>
          <p:cNvPr id="63" name="上箭头标注 62"/>
          <p:cNvSpPr/>
          <p:nvPr/>
        </p:nvSpPr>
        <p:spPr>
          <a:xfrm>
            <a:off x="4236085" y="5488305"/>
            <a:ext cx="1166495" cy="914400"/>
          </a:xfrm>
          <a:prstGeom prst="up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等待结束</a:t>
            </a:r>
            <a:endParaRPr lang="zh-CN" altLang="en-US" b="1"/>
          </a:p>
        </p:txBody>
      </p:sp>
      <p:sp>
        <p:nvSpPr>
          <p:cNvPr id="64" name="右箭头标注 63"/>
          <p:cNvSpPr/>
          <p:nvPr>
            <p:custDataLst>
              <p:tags r:id="rId9"/>
            </p:custDataLst>
          </p:nvPr>
        </p:nvSpPr>
        <p:spPr>
          <a:xfrm flipH="1">
            <a:off x="6004560" y="2641600"/>
            <a:ext cx="172529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需要等待</a:t>
            </a:r>
            <a:endParaRPr lang="en-US" altLang="zh-CN" b="1"/>
          </a:p>
          <a:p>
            <a:pPr algn="ctr"/>
            <a:r>
              <a:rPr lang="zh-CN" altLang="en-US" b="1"/>
              <a:t>（因为某些</a:t>
            </a:r>
            <a:r>
              <a:rPr lang="zh-CN" altLang="en-US" b="1"/>
              <a:t>原因）</a:t>
            </a:r>
            <a:endParaRPr lang="zh-CN" altLang="en-US" b="1"/>
          </a:p>
        </p:txBody>
      </p:sp>
    </p:spTree>
    <p:custDataLst>
      <p:tags r:id="rId10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处理器时间的</a:t>
            </a:r>
            <a:r>
              <a:rPr lang="zh-CN" altLang="en-US" sz="2000" b="1">
                <a:solidFill>
                  <a:srgbClr val="9C0B15"/>
                </a:solidFill>
              </a:rPr>
              <a:t>分配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指令流与时间</a:t>
            </a:r>
            <a:r>
              <a:rPr lang="en-US" altLang="zh-CN" sz="2000"/>
              <a:t>	</a:t>
            </a:r>
            <a:r>
              <a:rPr lang="zh-CN" altLang="en-US" sz="2000"/>
              <a:t>操作系统需要给指令流</a:t>
            </a:r>
            <a:r>
              <a:rPr lang="zh-CN" altLang="en-US" sz="2000">
                <a:solidFill>
                  <a:srgbClr val="9C0B15"/>
                </a:solidFill>
              </a:rPr>
              <a:t>分配</a:t>
            </a:r>
            <a:r>
              <a:rPr lang="en-US" altLang="zh-CN" sz="2000">
                <a:solidFill>
                  <a:srgbClr val="9C0B15"/>
                </a:solidFill>
              </a:rPr>
              <a:t>CPU</a:t>
            </a:r>
            <a:r>
              <a:rPr lang="zh-CN" altLang="en-US" sz="2000">
                <a:solidFill>
                  <a:srgbClr val="9C0B15"/>
                </a:solidFill>
              </a:rPr>
              <a:t>时间</a:t>
            </a:r>
            <a:r>
              <a:rPr lang="zh-CN" altLang="en-US" sz="2000"/>
              <a:t>，然后让指令流拿着这个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</a:rPr>
              <a:t>CPU</a:t>
            </a:r>
            <a:r>
              <a:rPr lang="zh-CN" altLang="en-US" sz="2000">
                <a:solidFill>
                  <a:srgbClr val="9C0B15"/>
                </a:solidFill>
              </a:rPr>
              <a:t>时间配额</a:t>
            </a:r>
            <a:r>
              <a:rPr lang="zh-CN" altLang="en-US" sz="2000"/>
              <a:t>去运行。但是，指令流是用户程序的逻辑组成部分，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操作系统</a:t>
            </a:r>
            <a:r>
              <a:rPr lang="en-US" altLang="zh-CN" sz="2000">
                <a:solidFill>
                  <a:srgbClr val="9C0B15"/>
                </a:solidFill>
              </a:rPr>
              <a:t>并不知道</a:t>
            </a:r>
            <a:r>
              <a:rPr lang="zh-CN" altLang="en-US" sz="2000"/>
              <a:t>用户程序里面有几条指令流。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线程</a:t>
            </a:r>
            <a:r>
              <a:rPr lang="en-US" altLang="zh-CN" sz="2000"/>
              <a:t>		</a:t>
            </a:r>
            <a:r>
              <a:rPr lang="zh-CN" altLang="en-US" sz="2000"/>
              <a:t>操作系统提供给应用程序的一种对</a:t>
            </a:r>
            <a:r>
              <a:rPr lang="en-US" altLang="zh-CN" sz="2000">
                <a:solidFill>
                  <a:srgbClr val="9C0B15"/>
                </a:solidFill>
              </a:rPr>
              <a:t>CPU时间</a:t>
            </a:r>
            <a:r>
              <a:rPr lang="zh-CN" altLang="en-US" sz="2000"/>
              <a:t>的</a:t>
            </a:r>
            <a:r>
              <a:rPr lang="en-US" altLang="zh-CN" sz="2000">
                <a:solidFill>
                  <a:srgbClr val="9C0B15"/>
                </a:solidFill>
              </a:rPr>
              <a:t>抽象机制</a:t>
            </a:r>
            <a:r>
              <a:rPr lang="zh-CN" altLang="en-US" sz="2000"/>
              <a:t>。</a:t>
            </a:r>
            <a:r>
              <a:rPr lang="zh-CN" altLang="en-US" sz="2000"/>
              <a:t>它是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Thread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CPU时间分配的</a:t>
            </a:r>
            <a:r>
              <a:rPr lang="en-US" altLang="zh-CN" sz="2000">
                <a:solidFill>
                  <a:srgbClr val="9C0B15"/>
                </a:solidFill>
              </a:rPr>
              <a:t>基本对象</a:t>
            </a:r>
            <a:r>
              <a:rPr lang="zh-CN" altLang="en-US" sz="2000"/>
              <a:t>。应用程序通过</a:t>
            </a:r>
            <a:r>
              <a:rPr lang="en-US" altLang="zh-CN" sz="2000">
                <a:solidFill>
                  <a:srgbClr val="9C0B15"/>
                </a:solidFill>
              </a:rPr>
              <a:t>将自己的指令流与线程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</a:rPr>
              <a:t>对应起来</a:t>
            </a:r>
            <a:r>
              <a:rPr lang="zh-CN" altLang="en-US" sz="2000"/>
              <a:t>，使指令流获得</a:t>
            </a:r>
            <a:r>
              <a:rPr lang="en-US" altLang="zh-CN" sz="2000">
                <a:solidFill>
                  <a:srgbClr val="9C0B15"/>
                </a:solidFill>
              </a:rPr>
              <a:t>CPU时间分配</a:t>
            </a:r>
            <a:r>
              <a:rPr lang="zh-CN" altLang="en-US" sz="2000"/>
              <a:t>。操作系统通过运行线程，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来运行依附在这个线程上的</a:t>
            </a:r>
            <a:r>
              <a:rPr lang="zh-CN" altLang="en-US" sz="2000"/>
              <a:t>指令流。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也可以说，</a:t>
            </a:r>
            <a:r>
              <a:rPr lang="en-US" altLang="zh-CN" sz="2000">
                <a:solidFill>
                  <a:srgbClr val="9C0B15"/>
                </a:solidFill>
              </a:rPr>
              <a:t>指令流通过依附于线程，获得了在CPU上</a:t>
            </a:r>
            <a:r>
              <a:rPr lang="zh-CN" altLang="en-US" sz="2000">
                <a:solidFill>
                  <a:srgbClr val="9C0B15"/>
                </a:solidFill>
              </a:rPr>
              <a:t>运行</a:t>
            </a:r>
            <a:r>
              <a:rPr lang="en-US" altLang="zh-CN" sz="2000">
                <a:solidFill>
                  <a:srgbClr val="9C0B15"/>
                </a:solidFill>
              </a:rPr>
              <a:t>的权利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应用程序视角</a:t>
            </a:r>
            <a:r>
              <a:rPr lang="en-US" altLang="zh-CN" sz="2000"/>
              <a:t>	</a:t>
            </a:r>
            <a:r>
              <a:rPr lang="zh-CN" altLang="en-US" sz="2000"/>
              <a:t>在应用程序看来，自己的逻辑组织是</a:t>
            </a:r>
            <a:r>
              <a:rPr lang="en-US" altLang="zh-CN" sz="2000">
                <a:solidFill>
                  <a:srgbClr val="9C0B15"/>
                </a:solidFill>
              </a:rPr>
              <a:t>一系列并发执行的指令流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操作系统视角</a:t>
            </a:r>
            <a:r>
              <a:rPr lang="en-US" altLang="zh-CN" sz="2000"/>
              <a:t>	</a:t>
            </a:r>
            <a:r>
              <a:rPr lang="zh-CN" altLang="en-US" sz="2000"/>
              <a:t>在操作系统看来，应用程序的运行组织是</a:t>
            </a:r>
            <a:r>
              <a:rPr lang="en-US" altLang="zh-CN" sz="2000">
                <a:solidFill>
                  <a:srgbClr val="9C0B15"/>
                </a:solidFill>
              </a:rPr>
              <a:t>一系列被分配了CPU时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</a:rPr>
              <a:t>间的线程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相比于指令流，线程的描述要包括什么</a:t>
            </a:r>
            <a:r>
              <a:rPr lang="zh-CN" altLang="en-US" sz="2000"/>
              <a:t>数据呢？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线程的描述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时间预算</a:t>
            </a:r>
            <a:r>
              <a:rPr lang="en-US" altLang="zh-CN" sz="2000"/>
              <a:t>	</a:t>
            </a:r>
            <a:r>
              <a:rPr lang="zh-CN" altLang="en-US" sz="2000"/>
              <a:t>线程是时间分配的基本对象，那线程必然有一个参数描述它被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分配了多少时间。这个数值称为</a:t>
            </a:r>
            <a:r>
              <a:rPr lang="zh-CN" altLang="en-US" sz="2000">
                <a:solidFill>
                  <a:srgbClr val="9C0B15"/>
                </a:solidFill>
              </a:rPr>
              <a:t>时间预算，可以是一个有限的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数值，也可以是一个无限的数值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操作系统在运行线程时会时刻关注线程的</a:t>
            </a:r>
            <a:r>
              <a:rPr lang="zh-CN" altLang="en-US" sz="2000">
                <a:solidFill>
                  <a:srgbClr val="9C0B15"/>
                </a:solidFill>
              </a:rPr>
              <a:t>时间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预算</a:t>
            </a:r>
            <a:r>
              <a:rPr lang="zh-CN" altLang="en-US" sz="2000">
                <a:solidFill>
                  <a:srgbClr val="9C0B15"/>
                </a:solidFill>
              </a:rPr>
              <a:t>是否耗尽</a:t>
            </a:r>
            <a:r>
              <a:rPr lang="zh-CN" altLang="en-US" sz="2000"/>
              <a:t>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如果耗尽，操作系统就</a:t>
            </a:r>
            <a:r>
              <a:rPr lang="zh-CN" altLang="en-US" sz="2000">
                <a:solidFill>
                  <a:srgbClr val="9C0B15"/>
                </a:solidFill>
              </a:rPr>
              <a:t>切换到其它有时间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预算</a:t>
            </a:r>
            <a:r>
              <a:rPr lang="zh-CN" altLang="en-US" sz="2000">
                <a:solidFill>
                  <a:srgbClr val="9C0B15"/>
                </a:solidFill>
              </a:rPr>
              <a:t>的线程</a:t>
            </a:r>
            <a:r>
              <a:rPr lang="zh-CN" altLang="en-US" sz="2000"/>
              <a:t>去</a:t>
            </a:r>
            <a:r>
              <a:rPr lang="zh-CN" altLang="en-US" sz="2000"/>
              <a:t>执行。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优先级</a:t>
            </a:r>
            <a:r>
              <a:rPr lang="en-US" altLang="zh-CN" sz="2000"/>
              <a:t>		</a:t>
            </a:r>
            <a:r>
              <a:rPr lang="zh-CN" altLang="en-US" sz="2000"/>
              <a:t>系统中有</a:t>
            </a:r>
            <a:r>
              <a:rPr lang="zh-CN" altLang="en-US" sz="2000">
                <a:solidFill>
                  <a:srgbClr val="9C0B15"/>
                </a:solidFill>
              </a:rPr>
              <a:t>多个线程同时具备非零的时间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预算</a:t>
            </a:r>
            <a:r>
              <a:rPr lang="zh-CN" altLang="en-US" sz="2000"/>
              <a:t>，如何决定运行哪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一个？因此，线程必须具备一个参数来描述其</a:t>
            </a:r>
            <a:r>
              <a:rPr lang="zh-CN" altLang="en-US" sz="2000">
                <a:solidFill>
                  <a:srgbClr val="9C0B15"/>
                </a:solidFill>
              </a:rPr>
              <a:t>优先度</a:t>
            </a:r>
            <a:r>
              <a:rPr lang="zh-CN" altLang="en-US" sz="2000"/>
              <a:t>。当系统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遇到多个可以运行的线程时，系统可以决定运行其中优先级最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高</a:t>
            </a:r>
            <a:r>
              <a:rPr lang="zh-CN" altLang="en-US" sz="2000"/>
              <a:t>的</a:t>
            </a:r>
            <a:r>
              <a:rPr lang="zh-CN" altLang="en-US" sz="2000"/>
              <a:t>那个。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优先级</a:t>
            </a:r>
            <a:r>
              <a:rPr lang="zh-CN" altLang="en-US" sz="2000">
                <a:solidFill>
                  <a:srgbClr val="9C0B15"/>
                </a:solidFill>
              </a:rPr>
              <a:t>一般用一个数值</a:t>
            </a:r>
            <a:r>
              <a:rPr lang="zh-CN" altLang="en-US" sz="2000"/>
              <a:t>来代表，在绝大多数系统中，</a:t>
            </a:r>
            <a:r>
              <a:rPr lang="zh-CN" altLang="en-US" sz="2000">
                <a:solidFill>
                  <a:srgbClr val="9C0B15"/>
                </a:solidFill>
              </a:rPr>
              <a:t>数字越小，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优先级越高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CPU</a:t>
            </a:r>
            <a:r>
              <a:rPr lang="zh-CN" altLang="en-US" sz="2000">
                <a:sym typeface="+mn-ea"/>
              </a:rPr>
              <a:t>抢占关系实际上是一个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偏序集</a:t>
            </a:r>
            <a:r>
              <a:rPr lang="zh-CN" altLang="en-US" sz="2000">
                <a:sym typeface="+mn-ea"/>
              </a:rPr>
              <a:t>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越紧急的东西，不一定总是		越重要；即便是紧急的东西，也不代表它可以不受限制地发生</a:t>
            </a:r>
            <a:r>
              <a:rPr lang="zh-CN" altLang="en-US" sz="2000">
                <a:sym typeface="+mn-ea"/>
              </a:rPr>
              <a:t>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ym typeface="+mn-ea"/>
              </a:rPr>
              <a:t>优先级实际上是这个偏序集的一种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简化全序描述</a:t>
            </a:r>
            <a:r>
              <a:rPr lang="zh-CN" altLang="en-US" sz="2000">
                <a:sym typeface="+mn-ea"/>
              </a:rPr>
              <a:t>。不过，</a:t>
            </a:r>
            <a:r>
              <a:rPr lang="zh-CN" altLang="en-US" sz="2000">
                <a:sym typeface="+mn-ea"/>
              </a:rPr>
              <a:t>这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种</a:t>
            </a:r>
            <a:r>
              <a:rPr lang="zh-CN" altLang="en-US" sz="2000">
                <a:sym typeface="+mn-ea"/>
              </a:rPr>
              <a:t>描述在很多时候（桌面计算等场合）都够用了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这些数据放在用户程序里面还是操作系统</a:t>
            </a:r>
            <a:r>
              <a:rPr lang="zh-CN" altLang="en-US" sz="2000"/>
              <a:t>里面？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线程的上下文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上下文</a:t>
            </a:r>
            <a:r>
              <a:rPr lang="en-US" altLang="zh-CN" sz="2000"/>
              <a:t>		</a:t>
            </a:r>
            <a:r>
              <a:rPr lang="zh-CN" altLang="en-US" sz="2000"/>
              <a:t>线程为什么也要有</a:t>
            </a:r>
            <a:r>
              <a:rPr lang="zh-CN" altLang="en-US" sz="2000">
                <a:solidFill>
                  <a:srgbClr val="9C0B15"/>
                </a:solidFill>
              </a:rPr>
              <a:t>上下文</a:t>
            </a:r>
            <a:r>
              <a:rPr lang="zh-CN" altLang="en-US" sz="2000"/>
              <a:t>？考虑线程上的执行流因为</a:t>
            </a:r>
            <a:r>
              <a:rPr lang="zh-CN" altLang="en-US" sz="2000">
                <a:solidFill>
                  <a:srgbClr val="9C0B15"/>
                </a:solidFill>
              </a:rPr>
              <a:t>主动等待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需要操作系统介入的I/O完成</a:t>
            </a:r>
            <a:r>
              <a:rPr lang="zh-CN" altLang="en-US" sz="2000"/>
              <a:t>或者</a:t>
            </a:r>
            <a:r>
              <a:rPr lang="zh-CN" altLang="en-US" sz="2000">
                <a:solidFill>
                  <a:srgbClr val="9C0B15"/>
                </a:solidFill>
              </a:rPr>
              <a:t>意外地被外设中断打断</a:t>
            </a:r>
            <a:r>
              <a:rPr lang="zh-CN" altLang="en-US" sz="2000">
                <a:sym typeface="+mn-ea"/>
              </a:rPr>
              <a:t>而暂停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运行的</a:t>
            </a:r>
            <a:r>
              <a:rPr lang="zh-CN" altLang="en-US" sz="2000"/>
              <a:t>场合。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内核阻塞</a:t>
            </a:r>
            <a:r>
              <a:rPr lang="en-US" altLang="zh-CN" sz="2000"/>
              <a:t>	</a:t>
            </a:r>
            <a:r>
              <a:rPr lang="zh-CN" altLang="en-US" sz="2000"/>
              <a:t>操作系统并不知道指令流的存在。因此，在遇到线程上的指令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流陷入内核阻塞的时候，内核只能</a:t>
            </a:r>
            <a:r>
              <a:rPr lang="zh-CN" altLang="en-US" sz="2000">
                <a:solidFill>
                  <a:srgbClr val="9C0B15"/>
                </a:solidFill>
              </a:rPr>
              <a:t>暂停执行当前这个线程</a:t>
            </a:r>
            <a:r>
              <a:rPr lang="zh-CN" altLang="en-US" sz="2000"/>
              <a:t>，切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换到别的线程去执行了。更麻烦的是，线程什么时候陷入内核，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依附在线程上的指令流是不知道</a:t>
            </a:r>
            <a:r>
              <a:rPr lang="zh-CN" altLang="en-US" sz="2000"/>
              <a:t>的，也即可能</a:t>
            </a:r>
            <a:r>
              <a:rPr lang="zh-CN" altLang="en-US" sz="2000">
                <a:solidFill>
                  <a:srgbClr val="9C0B15"/>
                </a:solidFill>
              </a:rPr>
              <a:t>发生抢占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一旦一个线程阻塞在内核，对它上面依附的所有指令流来说，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时间就都凝固了。因此，这些指令流都</a:t>
            </a:r>
            <a:r>
              <a:rPr lang="zh-CN" altLang="en-US" sz="2000">
                <a:solidFill>
                  <a:srgbClr val="9C0B15"/>
                </a:solidFill>
              </a:rPr>
              <a:t>停止运行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线程上下文</a:t>
            </a:r>
            <a:r>
              <a:rPr lang="en-US" altLang="zh-CN" sz="2000"/>
              <a:t>	</a:t>
            </a:r>
            <a:r>
              <a:rPr lang="zh-CN" altLang="en-US" sz="2000"/>
              <a:t>和指令流上下文一样，线程的上下文也是其</a:t>
            </a:r>
            <a:r>
              <a:rPr lang="zh-CN" altLang="en-US" sz="2000">
                <a:solidFill>
                  <a:srgbClr val="9C0B15"/>
                </a:solidFill>
              </a:rPr>
              <a:t>寄存器组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线程的状态</a:t>
            </a:r>
            <a:r>
              <a:rPr lang="en-US" altLang="zh-CN" sz="2000"/>
              <a:t>	</a:t>
            </a:r>
            <a:r>
              <a:rPr lang="zh-CN" altLang="en-US" sz="2000"/>
              <a:t>和指令流的状态是类似的，包括</a:t>
            </a:r>
            <a:r>
              <a:rPr lang="zh-CN" altLang="en-US" sz="2000">
                <a:solidFill>
                  <a:srgbClr val="9C0B15"/>
                </a:solidFill>
              </a:rPr>
              <a:t>运行、就绪和阻塞</a:t>
            </a:r>
            <a:r>
              <a:rPr lang="zh-CN" altLang="en-US" sz="2000"/>
              <a:t>三个</a:t>
            </a:r>
            <a:r>
              <a:rPr lang="zh-CN" altLang="en-US" sz="2000"/>
              <a:t>状态。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线程的上下文和</a:t>
            </a:r>
            <a:r>
              <a:rPr lang="zh-CN" altLang="en-US" sz="2000"/>
              <a:t>状态放在用户程序里面还是操作系统</a:t>
            </a:r>
            <a:r>
              <a:rPr lang="zh-CN" altLang="en-US" sz="2000"/>
              <a:t>里面？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线程控制块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线程控制块</a:t>
            </a:r>
            <a:r>
              <a:rPr lang="en-US" altLang="zh-CN" sz="2000"/>
              <a:t>	</a:t>
            </a:r>
            <a:r>
              <a:rPr lang="zh-CN" altLang="en-US" sz="2000"/>
              <a:t>操作系统用以描述和管理线程的内核对象，一般至少包含线程</a:t>
            </a:r>
            <a:r>
              <a:rPr lang="zh-CN" altLang="en-US" sz="2000" b="1">
                <a:solidFill>
                  <a:srgbClr val="9C0B15"/>
                </a:solidFill>
              </a:rPr>
              <a:t>Thread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zh-CN" altLang="en-US" sz="2000">
                <a:solidFill>
                  <a:srgbClr val="9C0B15"/>
                </a:solidFill>
              </a:rPr>
              <a:t>时间预算、优先级、运行状态及上下文</a:t>
            </a:r>
            <a:r>
              <a:rPr lang="zh-CN" altLang="en-US" sz="2000"/>
              <a:t>，有时还会包含一些</a:t>
            </a:r>
            <a:r>
              <a:rPr lang="en-US" altLang="zh-CN" sz="2000" b="1">
                <a:solidFill>
                  <a:srgbClr val="9C0B15"/>
                </a:solidFill>
              </a:rPr>
              <a:t>Control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身</a:t>
            </a:r>
            <a:r>
              <a:rPr lang="zh-CN" altLang="en-US" sz="2000">
                <a:solidFill>
                  <a:srgbClr val="9C0B15"/>
                </a:solidFill>
              </a:rPr>
              <a:t>份信息</a:t>
            </a:r>
            <a:r>
              <a:rPr lang="zh-CN" altLang="en-US" sz="2000"/>
              <a:t>（如线程名、线程号）或</a:t>
            </a:r>
            <a:r>
              <a:rPr lang="zh-CN" altLang="en-US" sz="2000">
                <a:solidFill>
                  <a:srgbClr val="9C0B15"/>
                </a:solidFill>
              </a:rPr>
              <a:t>统计信息</a:t>
            </a:r>
            <a:r>
              <a:rPr lang="zh-CN" altLang="en-US" sz="2000"/>
              <a:t>（如总</a:t>
            </a:r>
            <a:r>
              <a:rPr lang="zh-CN" altLang="en-US" sz="2000"/>
              <a:t>计CPU时间）</a:t>
            </a:r>
            <a:r>
              <a:rPr lang="zh-CN" altLang="en-US" sz="2000" b="1">
                <a:solidFill>
                  <a:srgbClr val="9C0B15"/>
                </a:solidFill>
              </a:rPr>
              <a:t>Block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等。它在数据结构上一般是</a:t>
            </a:r>
            <a:r>
              <a:rPr lang="en-US" altLang="zh-CN" sz="2000"/>
              <a:t>C</a:t>
            </a:r>
            <a:r>
              <a:rPr lang="zh-CN" altLang="en-US" sz="2000"/>
              <a:t>语言的一个</a:t>
            </a:r>
            <a:r>
              <a:rPr lang="zh-CN" altLang="en-US" sz="2000">
                <a:solidFill>
                  <a:srgbClr val="9C0B15"/>
                </a:solidFill>
              </a:rPr>
              <a:t>结构体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（TCB）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在那些有内核模式的处理器中，</a:t>
            </a:r>
            <a:r>
              <a:rPr lang="zh-CN" altLang="en-US" sz="2000"/>
              <a:t>线程控制块位于内核空间，只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有操作系统可以更改，应用程序无法</a:t>
            </a:r>
            <a:r>
              <a:rPr lang="zh-CN" altLang="en-US" sz="2000"/>
              <a:t>更改。</a:t>
            </a:r>
            <a:endParaRPr lang="zh-CN" altLang="en-US" sz="2000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2844165" y="342900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线程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12055" y="342900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0</a:t>
            </a:r>
            <a:r>
              <a:rPr lang="en-US" altLang="zh-CN"/>
              <a:t>x1294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012055" y="385254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134</a:t>
            </a:r>
            <a:endParaRPr lang="en-US" altLang="zh-CN"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5012055" y="4699635"/>
            <a:ext cx="2167890" cy="126238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AX = 0</a:t>
            </a:r>
            <a:r>
              <a:rPr lang="en-US" altLang="zh-CN">
                <a:sym typeface="+mn-ea"/>
              </a:rPr>
              <a:t>x1234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BX = 0</a:t>
            </a:r>
            <a:r>
              <a:rPr lang="en-US" altLang="zh-CN">
                <a:sym typeface="+mn-ea"/>
              </a:rPr>
              <a:t>x5678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CX = 0xABCD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2844165" y="385254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当前剩余时间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预算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2844165" y="427609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优先级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8"/>
            </p:custDataLst>
          </p:nvPr>
        </p:nvSpPr>
        <p:spPr>
          <a:xfrm>
            <a:off x="5012055" y="4276090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5</a:t>
            </a:r>
            <a:endParaRPr lang="en-US" altLang="zh-CN"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2844165" y="4699635"/>
            <a:ext cx="2167890" cy="126301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寄存器组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0" name="矩形 59"/>
          <p:cNvSpPr/>
          <p:nvPr>
            <p:custDataLst>
              <p:tags r:id="rId10"/>
            </p:custDataLst>
          </p:nvPr>
        </p:nvSpPr>
        <p:spPr>
          <a:xfrm>
            <a:off x="2844165" y="596265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总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消耗时间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预算数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11"/>
            </p:custDataLst>
          </p:nvPr>
        </p:nvSpPr>
        <p:spPr>
          <a:xfrm>
            <a:off x="5012055" y="5962650"/>
            <a:ext cx="2167890" cy="423545"/>
          </a:xfrm>
          <a:prstGeom prst="rect">
            <a:avLst/>
          </a:prstGeom>
          <a:solidFill>
            <a:srgbClr val="7030A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1247814</a:t>
            </a:r>
            <a:endParaRPr lang="en-US" altLang="zh-CN">
              <a:sym typeface="+mn-ea"/>
            </a:endParaRPr>
          </a:p>
        </p:txBody>
      </p:sp>
    </p:spTree>
    <p:custDataLst>
      <p:tags r:id="rId1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线程状态与指令流状态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线程的状态</a:t>
            </a:r>
            <a:r>
              <a:rPr lang="en-US" altLang="zh-CN" sz="2000"/>
              <a:t>	</a:t>
            </a:r>
            <a:r>
              <a:rPr lang="zh-CN" altLang="en-US" sz="2000"/>
              <a:t>指令流和线程都有</a:t>
            </a:r>
            <a:r>
              <a:rPr lang="zh-CN" altLang="en-US" sz="2000">
                <a:solidFill>
                  <a:srgbClr val="9C0B15"/>
                </a:solidFill>
              </a:rPr>
              <a:t>就绪、运行、阻塞</a:t>
            </a:r>
            <a:r>
              <a:rPr lang="zh-CN" altLang="en-US" sz="2000"/>
              <a:t>这三个状态。那么，这三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个状态和</a:t>
            </a:r>
            <a:r>
              <a:rPr lang="zh-CN" altLang="en-US" sz="2000">
                <a:solidFill>
                  <a:srgbClr val="9C0B15"/>
                </a:solidFill>
              </a:rPr>
              <a:t>指令流的三个状态</a:t>
            </a:r>
            <a:r>
              <a:rPr lang="zh-CN" altLang="en-US" sz="2000"/>
              <a:t>有什么区别和</a:t>
            </a:r>
            <a:r>
              <a:rPr lang="zh-CN" altLang="en-US" sz="2000"/>
              <a:t>联系呢？</a:t>
            </a:r>
            <a:endParaRPr lang="zh-CN" altLang="en-US" sz="2000"/>
          </a:p>
        </p:txBody>
      </p:sp>
      <p:grpSp>
        <p:nvGrpSpPr>
          <p:cNvPr id="70" name="组合 69"/>
          <p:cNvGrpSpPr/>
          <p:nvPr/>
        </p:nvGrpSpPr>
        <p:grpSpPr>
          <a:xfrm>
            <a:off x="1653540" y="1522095"/>
            <a:ext cx="6703060" cy="5097145"/>
            <a:chOff x="1837" y="1436"/>
            <a:chExt cx="11574" cy="8901"/>
          </a:xfrm>
        </p:grpSpPr>
        <p:sp>
          <p:nvSpPr>
            <p:cNvPr id="65" name="椭圆 64"/>
            <p:cNvSpPr/>
            <p:nvPr>
              <p:custDataLst>
                <p:tags r:id="rId2"/>
              </p:custDataLst>
            </p:nvPr>
          </p:nvSpPr>
          <p:spPr>
            <a:xfrm>
              <a:off x="1837" y="6575"/>
              <a:ext cx="11574" cy="3762"/>
            </a:xfrm>
            <a:prstGeom prst="ellipse">
              <a:avLst/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9C0B15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 sz="3200" b="1">
                  <a:solidFill>
                    <a:schemeClr val="tx1"/>
                  </a:solidFill>
                </a:rPr>
                <a:t>不运行</a:t>
              </a:r>
              <a:endParaRPr lang="zh-CN" altLang="en-US" sz="3200" b="1">
                <a:solidFill>
                  <a:schemeClr val="tx1"/>
                </a:solidFill>
              </a:endParaRPr>
            </a:p>
          </p:txBody>
        </p:sp>
        <p:sp>
          <p:nvSpPr>
            <p:cNvPr id="2" name="椭圆 1"/>
            <p:cNvSpPr/>
            <p:nvPr>
              <p:custDataLst>
                <p:tags r:id="rId3"/>
              </p:custDataLst>
            </p:nvPr>
          </p:nvSpPr>
          <p:spPr>
            <a:xfrm>
              <a:off x="6671" y="1436"/>
              <a:ext cx="2070" cy="2070"/>
            </a:xfrm>
            <a:prstGeom prst="ellipse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b="1"/>
                <a:t>运行</a:t>
              </a:r>
              <a:endParaRPr lang="zh-CN" altLang="en-US" sz="2800" b="1"/>
            </a:p>
          </p:txBody>
        </p:sp>
        <p:sp>
          <p:nvSpPr>
            <p:cNvPr id="5" name="椭圆 4"/>
            <p:cNvSpPr/>
            <p:nvPr>
              <p:custDataLst>
                <p:tags r:id="rId4"/>
              </p:custDataLst>
            </p:nvPr>
          </p:nvSpPr>
          <p:spPr>
            <a:xfrm>
              <a:off x="2691" y="7390"/>
              <a:ext cx="2107" cy="2107"/>
            </a:xfrm>
            <a:prstGeom prst="ellipse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buClrTx/>
                <a:buSzTx/>
                <a:buFontTx/>
              </a:pPr>
              <a:r>
                <a:rPr lang="zh-CN" altLang="en-US" sz="2800" b="1"/>
                <a:t>就绪</a:t>
              </a:r>
              <a:endParaRPr lang="zh-CN" altLang="en-US" sz="2800" b="1"/>
            </a:p>
          </p:txBody>
        </p:sp>
        <p:sp>
          <p:nvSpPr>
            <p:cNvPr id="6" name="椭圆 5"/>
            <p:cNvSpPr/>
            <p:nvPr>
              <p:custDataLst>
                <p:tags r:id="rId5"/>
              </p:custDataLst>
            </p:nvPr>
          </p:nvSpPr>
          <p:spPr>
            <a:xfrm>
              <a:off x="10449" y="7427"/>
              <a:ext cx="2070" cy="2070"/>
            </a:xfrm>
            <a:prstGeom prst="ellipse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2800" b="1"/>
                <a:t>阻塞</a:t>
              </a:r>
              <a:endParaRPr lang="zh-CN" altLang="en-US"/>
            </a:p>
          </p:txBody>
        </p:sp>
        <p:cxnSp>
          <p:nvCxnSpPr>
            <p:cNvPr id="25" name="直接箭头连接符 24"/>
            <p:cNvCxnSpPr>
              <a:stCxn id="2" idx="3"/>
            </p:cNvCxnSpPr>
            <p:nvPr>
              <p:custDataLst>
                <p:tags r:id="rId6"/>
              </p:custDataLst>
            </p:nvPr>
          </p:nvCxnSpPr>
          <p:spPr>
            <a:xfrm flipH="1">
              <a:off x="4075" y="3203"/>
              <a:ext cx="2899" cy="4199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2" idx="5"/>
              <a:endCxn id="6" idx="1"/>
            </p:cNvCxnSpPr>
            <p:nvPr>
              <p:custDataLst>
                <p:tags r:id="rId7"/>
              </p:custDataLst>
            </p:nvPr>
          </p:nvCxnSpPr>
          <p:spPr>
            <a:xfrm>
              <a:off x="8438" y="3203"/>
              <a:ext cx="2314" cy="4527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/>
            <p:cNvCxnSpPr>
              <a:stCxn id="6" idx="2"/>
              <a:endCxn id="5" idx="6"/>
            </p:cNvCxnSpPr>
            <p:nvPr>
              <p:custDataLst>
                <p:tags r:id="rId8"/>
              </p:custDataLst>
            </p:nvPr>
          </p:nvCxnSpPr>
          <p:spPr>
            <a:xfrm flipH="1" flipV="1">
              <a:off x="4798" y="8444"/>
              <a:ext cx="5651" cy="18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5" idx="7"/>
            </p:cNvCxnSpPr>
            <p:nvPr>
              <p:custDataLst>
                <p:tags r:id="rId9"/>
              </p:custDataLst>
            </p:nvPr>
          </p:nvCxnSpPr>
          <p:spPr>
            <a:xfrm flipV="1">
              <a:off x="4489" y="3457"/>
              <a:ext cx="2840" cy="4242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右箭头标注 65"/>
            <p:cNvSpPr/>
            <p:nvPr>
              <p:custDataLst>
                <p:tags r:id="rId10"/>
              </p:custDataLst>
            </p:nvPr>
          </p:nvSpPr>
          <p:spPr>
            <a:xfrm>
              <a:off x="2524" y="4108"/>
              <a:ext cx="3196" cy="1440"/>
            </a:xfrm>
            <a:prstGeom prst="rightArrowCallou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放弃</a:t>
              </a:r>
              <a:r>
                <a:rPr lang="en-US" altLang="zh-CN" b="1"/>
                <a:t>CPU</a:t>
              </a:r>
              <a:endParaRPr lang="en-US" altLang="zh-CN" b="1"/>
            </a:p>
            <a:p>
              <a:pPr algn="ctr"/>
              <a:r>
                <a:rPr lang="zh-CN" altLang="en-US" b="1"/>
                <a:t>（自愿或非自愿）</a:t>
              </a:r>
              <a:endParaRPr lang="zh-CN" altLang="en-US" b="1"/>
            </a:p>
          </p:txBody>
        </p:sp>
        <p:sp>
          <p:nvSpPr>
            <p:cNvPr id="67" name="右箭头标注 66"/>
            <p:cNvSpPr/>
            <p:nvPr>
              <p:custDataLst>
                <p:tags r:id="rId11"/>
              </p:custDataLst>
            </p:nvPr>
          </p:nvSpPr>
          <p:spPr>
            <a:xfrm flipH="1">
              <a:off x="6024" y="4994"/>
              <a:ext cx="3050" cy="1440"/>
            </a:xfrm>
            <a:prstGeom prst="rightArrowCallou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得到</a:t>
              </a:r>
              <a:r>
                <a:rPr lang="en-US" altLang="zh-CN" b="1"/>
                <a:t>CPU</a:t>
              </a:r>
              <a:endParaRPr lang="en-US" altLang="zh-CN" b="1"/>
            </a:p>
            <a:p>
              <a:pPr algn="ctr"/>
              <a:r>
                <a:rPr lang="zh-CN" altLang="en-US" b="1"/>
                <a:t>（根据某种</a:t>
              </a:r>
              <a:r>
                <a:rPr lang="zh-CN" altLang="en-US" b="1"/>
                <a:t>规则）</a:t>
              </a:r>
              <a:endParaRPr lang="zh-CN" altLang="en-US" b="1"/>
            </a:p>
          </p:txBody>
        </p:sp>
        <p:sp>
          <p:nvSpPr>
            <p:cNvPr id="68" name="上箭头标注 67"/>
            <p:cNvSpPr/>
            <p:nvPr>
              <p:custDataLst>
                <p:tags r:id="rId12"/>
              </p:custDataLst>
            </p:nvPr>
          </p:nvSpPr>
          <p:spPr>
            <a:xfrm>
              <a:off x="6671" y="8643"/>
              <a:ext cx="2226" cy="1440"/>
            </a:xfrm>
            <a:prstGeom prst="upArrowCallou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等待结束</a:t>
              </a:r>
              <a:endParaRPr lang="zh-CN" altLang="en-US" b="1"/>
            </a:p>
          </p:txBody>
        </p:sp>
        <p:sp>
          <p:nvSpPr>
            <p:cNvPr id="69" name="右箭头标注 68"/>
            <p:cNvSpPr/>
            <p:nvPr>
              <p:custDataLst>
                <p:tags r:id="rId13"/>
              </p:custDataLst>
            </p:nvPr>
          </p:nvSpPr>
          <p:spPr>
            <a:xfrm flipH="1">
              <a:off x="9455" y="4161"/>
              <a:ext cx="3220" cy="1440"/>
            </a:xfrm>
            <a:prstGeom prst="rightArrowCallou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/>
                <a:t>需要等待</a:t>
              </a:r>
              <a:endParaRPr lang="en-US" altLang="zh-CN" b="1"/>
            </a:p>
            <a:p>
              <a:pPr algn="ctr"/>
              <a:r>
                <a:rPr lang="zh-CN" altLang="en-US" b="1"/>
                <a:t>（因为某些</a:t>
              </a:r>
              <a:r>
                <a:rPr lang="zh-CN" altLang="en-US" b="1"/>
                <a:t>原因）</a:t>
              </a:r>
              <a:endParaRPr lang="zh-CN" altLang="en-US" b="1"/>
            </a:p>
          </p:txBody>
        </p:sp>
      </p:grpSp>
    </p:spTree>
    <p:custDataLst>
      <p:tags r:id="rId1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3696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指令流与线程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关系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一对一（</a:t>
            </a:r>
            <a:r>
              <a:rPr lang="zh-CN" altLang="en-US" sz="2000"/>
              <a:t>简单）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一对多（性能好且</a:t>
            </a:r>
            <a:r>
              <a:rPr lang="zh-CN" altLang="en-US" sz="2000"/>
              <a:t>实用）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多对多（复杂，</a:t>
            </a:r>
            <a:r>
              <a:rPr lang="zh-CN" altLang="en-US" sz="2000"/>
              <a:t>难以正确实现）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协程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合作执行的一组指令流</a:t>
            </a:r>
            <a:r>
              <a:rPr lang="zh-CN" altLang="en-US" sz="2000">
                <a:sym typeface="+mn-ea"/>
              </a:rPr>
              <a:t>。不仅强调它们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不是时间分配的独立对象</a:t>
            </a:r>
            <a:r>
              <a:rPr lang="zh-CN" altLang="en-US" sz="2000">
                <a:sym typeface="+mn-ea"/>
              </a:rPr>
              <a:t>（区别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于线程），而且强调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只有其中某个指令流主动放弃CPU时</a:t>
            </a:r>
            <a:r>
              <a:rPr lang="zh-CN" altLang="en-US" sz="2000">
                <a:sym typeface="+mn-ea"/>
              </a:rPr>
              <a:t>，其它指令流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才可得到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进行运行，并且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放弃CPU的那个指令流还倾向于指定谁来接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替它的执行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纤程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合作执行的一组指令流。</a:t>
            </a:r>
            <a:r>
              <a:rPr lang="zh-CN" altLang="en-US" sz="2000"/>
              <a:t>相比于协程，</a:t>
            </a:r>
            <a:r>
              <a:rPr lang="zh-CN" altLang="en-US" sz="2000">
                <a:sym typeface="+mn-ea"/>
              </a:rPr>
              <a:t>放弃CPU的那个指令流不倾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向于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直接指定接替执行者，而倾向于唤起一个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在用户空间的调度器</a:t>
            </a:r>
            <a:r>
              <a:rPr lang="zh-CN" altLang="en-US" sz="2000">
                <a:sym typeface="+mn-ea"/>
              </a:rPr>
              <a:t>，由它来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决定下一个执行的指令流是谁。纤程之间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不一定有紧密的合作关系，仅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仅是强调它们比线程要轻量</a:t>
            </a:r>
            <a:r>
              <a:rPr lang="zh-CN" altLang="en-US" sz="2000">
                <a:sym typeface="+mn-ea"/>
              </a:rPr>
              <a:t>，也即多个纤程共享一个</a:t>
            </a:r>
            <a:r>
              <a:rPr lang="zh-CN" altLang="en-US" sz="2000">
                <a:sym typeface="+mn-ea"/>
              </a:rPr>
              <a:t>线程。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固定优先级</a:t>
            </a:r>
            <a:r>
              <a:rPr lang="zh-CN" altLang="en-US" sz="2000" b="1">
                <a:solidFill>
                  <a:srgbClr val="9C0B15"/>
                </a:solidFill>
              </a:rPr>
              <a:t>调度算法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固定优先级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Fixed-Priority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FP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所有线程按照事先给定的优先级排序运行。时间</a:t>
            </a:r>
            <a:r>
              <a:rPr lang="zh-CN" altLang="en-US" sz="2000">
                <a:sym typeface="+mn-ea"/>
              </a:rPr>
              <a:t>预算无限长。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非抢占式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调度仅在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线程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结束</a:t>
            </a:r>
            <a:r>
              <a:rPr lang="zh-CN" altLang="en-US" sz="2000">
                <a:sym typeface="+mn-ea"/>
              </a:rPr>
              <a:t>时发生，此时从队列里拿出一个优先级最高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的线程</a:t>
            </a:r>
            <a:r>
              <a:rPr lang="zh-CN" altLang="en-US" sz="2000">
                <a:sym typeface="+mn-ea"/>
              </a:rPr>
              <a:t>运行。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抢占式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调度在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线程结束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线程就绪</a:t>
            </a:r>
            <a:r>
              <a:rPr lang="zh-CN" altLang="en-US" sz="2000">
                <a:sym typeface="+mn-ea"/>
              </a:rPr>
              <a:t>时都发生，</a:t>
            </a:r>
            <a:r>
              <a:rPr lang="zh-CN" altLang="en-US" sz="2000">
                <a:sym typeface="+mn-ea"/>
              </a:rPr>
              <a:t>此时从队列里拿出一个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优先级最高的线程运行。这等于说，如果有一个新的高优先级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线程加入进来，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它会取代当前的任务，立即获得CPU并运行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673985" y="1416685"/>
          <a:ext cx="4440555" cy="16268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37235"/>
                <a:gridCol w="1417955"/>
                <a:gridCol w="1283970"/>
                <a:gridCol w="1001395"/>
              </a:tblGrid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线程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到达时间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运行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优先级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6" name="矩形 25"/>
          <p:cNvSpPr/>
          <p:nvPr>
            <p:custDataLst>
              <p:tags r:id="rId3"/>
            </p:custDataLst>
          </p:nvPr>
        </p:nvSpPr>
        <p:spPr>
          <a:xfrm>
            <a:off x="1705610" y="3825875"/>
            <a:ext cx="136080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3066415" y="3825875"/>
            <a:ext cx="365379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6720840" y="3825875"/>
            <a:ext cx="180149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 flipH="1" flipV="1">
            <a:off x="2829560" y="4303395"/>
            <a:ext cx="1905" cy="334645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>
            <p:custDataLst>
              <p:tags r:id="rId7"/>
            </p:custDataLst>
          </p:nvPr>
        </p:nvCxnSpPr>
        <p:spPr>
          <a:xfrm flipV="1">
            <a:off x="4973320" y="4303395"/>
            <a:ext cx="0" cy="334645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8"/>
            </p:custDataLst>
          </p:nvPr>
        </p:nvCxnSpPr>
        <p:spPr>
          <a:xfrm flipV="1">
            <a:off x="1701165" y="4303395"/>
            <a:ext cx="4445" cy="30480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>
            <p:custDataLst>
              <p:tags r:id="rId9"/>
            </p:custDataLst>
          </p:nvPr>
        </p:nvSpPr>
        <p:spPr>
          <a:xfrm>
            <a:off x="1529715" y="4549140"/>
            <a:ext cx="723074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2             5  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                 11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 16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  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+mn-ea"/>
              </a:rPr>
              <a:t>    21  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  <a:cs typeface="思源黑体 CN Regular" panose="020B0500000000000000" charset="-122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10"/>
            </p:custDataLst>
          </p:nvPr>
        </p:nvSpPr>
        <p:spPr>
          <a:xfrm>
            <a:off x="1595755" y="6067425"/>
            <a:ext cx="136080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2956560" y="6067425"/>
            <a:ext cx="2017395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12"/>
            </p:custDataLst>
          </p:nvPr>
        </p:nvSpPr>
        <p:spPr>
          <a:xfrm>
            <a:off x="4973955" y="6067425"/>
            <a:ext cx="180149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4" name="矩形 63"/>
          <p:cNvSpPr/>
          <p:nvPr>
            <p:custDataLst>
              <p:tags r:id="rId13"/>
            </p:custDataLst>
          </p:nvPr>
        </p:nvSpPr>
        <p:spPr>
          <a:xfrm>
            <a:off x="6775450" y="6067425"/>
            <a:ext cx="1746885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65" name="左箭头标注 64"/>
          <p:cNvSpPr/>
          <p:nvPr/>
        </p:nvSpPr>
        <p:spPr>
          <a:xfrm>
            <a:off x="7237095" y="1665605"/>
            <a:ext cx="2106295" cy="112903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7630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在一般的操作系统中，优先级数字越小，</a:t>
            </a:r>
            <a:r>
              <a:rPr lang="zh-CN" altLang="en-US"/>
              <a:t>优先级越高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2160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公平的常见</a:t>
            </a:r>
            <a:r>
              <a:rPr lang="zh-CN" altLang="en-US" sz="2000" b="1">
                <a:solidFill>
                  <a:srgbClr val="9C0B15"/>
                </a:solidFill>
              </a:rPr>
              <a:t>测度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吞吐率	</a:t>
            </a:r>
            <a:r>
              <a:rPr lang="en-US" altLang="zh-CN" sz="2000"/>
              <a:t>	</a:t>
            </a:r>
            <a:r>
              <a:rPr lang="zh-CN" altLang="en-US" sz="2000"/>
              <a:t>单位时间内执行完的</a:t>
            </a:r>
            <a:r>
              <a:rPr lang="zh-CN" altLang="en-US" sz="2000"/>
              <a:t>线程的</a:t>
            </a:r>
            <a:r>
              <a:rPr lang="zh-CN" altLang="en-US" sz="2000"/>
              <a:t>个数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如果在某段时间内，执行完成的任务越多，说明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分配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越普惠，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就越公平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假设在时间</a:t>
            </a:r>
            <a:r>
              <a:rPr lang="en-US" altLang="zh-CN" sz="2000"/>
              <a:t>T</a:t>
            </a:r>
            <a:r>
              <a:rPr lang="zh-CN" altLang="en-US" sz="2000"/>
              <a:t>内，有</a:t>
            </a:r>
            <a:r>
              <a:rPr lang="en-US" altLang="zh-CN" sz="2000"/>
              <a:t>N</a:t>
            </a:r>
            <a:r>
              <a:rPr lang="zh-CN" altLang="en-US" sz="2000"/>
              <a:t>个线程完成执行，就说它的</a:t>
            </a:r>
            <a:r>
              <a:rPr lang="en-US" altLang="zh-CN" sz="2000">
                <a:solidFill>
                  <a:srgbClr val="9C0B15"/>
                </a:solidFill>
              </a:rPr>
              <a:t>吞吐率为N/T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平均等待时间</a:t>
            </a:r>
            <a:r>
              <a:rPr lang="en-US" altLang="zh-CN" sz="2000"/>
              <a:t>	</a:t>
            </a:r>
            <a:r>
              <a:rPr lang="zh-CN" altLang="en-US" sz="2000"/>
              <a:t>线程从就绪态到运行</a:t>
            </a:r>
            <a:r>
              <a:rPr lang="zh-CN" altLang="en-US" sz="2000"/>
              <a:t>态平均等待的</a:t>
            </a:r>
            <a:r>
              <a:rPr lang="zh-CN" altLang="en-US" sz="2000"/>
              <a:t>时间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如果任何一个就绪的线程都越能尽快得到</a:t>
            </a:r>
            <a:r>
              <a:rPr lang="en-US" altLang="zh-CN" sz="2000"/>
              <a:t>CPU</a:t>
            </a:r>
            <a:r>
              <a:rPr lang="zh-CN" altLang="en-US" sz="2000"/>
              <a:t>，说明</a:t>
            </a:r>
            <a:r>
              <a:rPr lang="en-US" altLang="zh-CN" sz="2000"/>
              <a:t>CPU</a:t>
            </a:r>
            <a:r>
              <a:rPr lang="zh-CN" altLang="en-US" sz="2000"/>
              <a:t>分配的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</a:rPr>
              <a:t>歧视性成分越低，就越公平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假设一共有</a:t>
            </a:r>
            <a:r>
              <a:rPr lang="en-US" altLang="zh-CN" sz="2000"/>
              <a:t>N</a:t>
            </a:r>
            <a:r>
              <a:rPr lang="zh-CN" altLang="en-US" sz="2000"/>
              <a:t>个线程，它们从就绪到得到</a:t>
            </a:r>
            <a:r>
              <a:rPr lang="en-US" altLang="zh-CN" sz="2000"/>
              <a:t>CPU</a:t>
            </a:r>
            <a:r>
              <a:rPr lang="zh-CN" altLang="en-US" sz="2000"/>
              <a:t>之前必须等</a:t>
            </a:r>
            <a:r>
              <a:rPr lang="en-US" altLang="zh-CN" sz="2000"/>
              <a:t>W</a:t>
            </a:r>
            <a:r>
              <a:rPr lang="en-US" altLang="zh-CN" sz="2000" baseline="-25000"/>
              <a:t>1</a:t>
            </a:r>
            <a:r>
              <a:rPr lang="zh-CN" altLang="en-US" sz="2000"/>
              <a:t>，</a:t>
            </a:r>
            <a:r>
              <a:rPr lang="en-US" altLang="zh-CN" sz="2000"/>
              <a:t>...</a:t>
            </a:r>
            <a:r>
              <a:rPr lang="zh-CN" altLang="en-US" sz="2000"/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W</a:t>
            </a:r>
            <a:r>
              <a:rPr lang="en-US" altLang="zh-CN" sz="2000" baseline="-25000"/>
              <a:t>n</a:t>
            </a:r>
            <a:r>
              <a:rPr lang="zh-CN" altLang="en-US" sz="2000"/>
              <a:t>时间，则</a:t>
            </a:r>
            <a:r>
              <a:rPr lang="en-US" altLang="zh-CN" sz="2000">
                <a:solidFill>
                  <a:srgbClr val="9C0B15"/>
                </a:solidFill>
              </a:rPr>
              <a:t>平均等待时间为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(W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1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+W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2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+...+W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n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)/N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平均周转时间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线程从就绪态到阻塞或</a:t>
            </a:r>
            <a:r>
              <a:rPr lang="zh-CN" altLang="en-US" sz="2000">
                <a:sym typeface="+mn-ea"/>
              </a:rPr>
              <a:t>停止态平均花费的</a:t>
            </a:r>
            <a:r>
              <a:rPr lang="zh-CN" altLang="en-US" sz="2000">
                <a:sym typeface="+mn-ea"/>
              </a:rPr>
              <a:t>时间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如果任何一个就绪的线程都越能尽快完成其执行</a:t>
            </a:r>
            <a:r>
              <a:rPr lang="zh-CN" altLang="en-US" sz="2000">
                <a:sym typeface="+mn-ea"/>
              </a:rPr>
              <a:t>，说明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分配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歧视性成分越低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、包容性成分越高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，就越公平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假设一共有</a:t>
            </a:r>
            <a:r>
              <a:rPr lang="en-US" altLang="zh-CN" sz="2000">
                <a:sym typeface="+mn-ea"/>
              </a:rPr>
              <a:t>N</a:t>
            </a:r>
            <a:r>
              <a:rPr lang="zh-CN" altLang="en-US" sz="2000">
                <a:sym typeface="+mn-ea"/>
              </a:rPr>
              <a:t>个线程，它们从就绪到得到停止运作分别经过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T</a:t>
            </a:r>
            <a:r>
              <a:rPr lang="en-US" altLang="zh-CN" sz="2000" baseline="-25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 ... 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T</a:t>
            </a:r>
            <a:r>
              <a:rPr lang="en-US" altLang="zh-CN" sz="2000" baseline="-25000">
                <a:sym typeface="+mn-ea"/>
              </a:rPr>
              <a:t>n</a:t>
            </a:r>
            <a:r>
              <a:rPr lang="zh-CN" altLang="en-US" sz="2000">
                <a:sym typeface="+mn-ea"/>
              </a:rPr>
              <a:t>时间，则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平均等待时间为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(T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1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2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+...+T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n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)/N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若设线程的运行时间为</a:t>
            </a:r>
            <a:r>
              <a:rPr lang="en-US" altLang="zh-CN" sz="2000">
                <a:sym typeface="+mn-ea"/>
              </a:rPr>
              <a:t>R</a:t>
            </a:r>
            <a:r>
              <a:rPr lang="en-US" altLang="zh-CN" sz="2000" baseline="-25000">
                <a:sym typeface="+mn-ea"/>
              </a:rPr>
              <a:t>i</a:t>
            </a:r>
            <a:r>
              <a:rPr lang="zh-CN" altLang="en-US" sz="2000">
                <a:sym typeface="+mn-ea"/>
              </a:rPr>
              <a:t>，则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i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=W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i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+R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i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平均周转时间测度与平均等待时间测度下，公平的具体含义发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生了什么变化？为什么？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正义的常见</a:t>
            </a:r>
            <a:r>
              <a:rPr lang="zh-CN" altLang="en-US" sz="2000" b="1">
                <a:solidFill>
                  <a:srgbClr val="9C0B15"/>
                </a:solidFill>
              </a:rPr>
              <a:t>测度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响应时间	</a:t>
            </a:r>
            <a:r>
              <a:rPr lang="zh-CN" altLang="en-US" sz="2000"/>
              <a:t>从用户提交第一个请求到系统做出第一个反馈的时间。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用户必然希望系统越快做出响应越好，不要拖拖拉拉。如果响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应时间越短，说明执行顺序的安排</a:t>
            </a:r>
            <a:r>
              <a:rPr lang="en-US" altLang="zh-CN" sz="2000">
                <a:solidFill>
                  <a:srgbClr val="9C0B15"/>
                </a:solidFill>
              </a:rPr>
              <a:t>越符合用户的意图，就越正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</a:rPr>
              <a:t>义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平均周转时间和</a:t>
            </a:r>
            <a:r>
              <a:rPr lang="zh-CN" altLang="en-US" sz="2000">
                <a:sym typeface="+mn-ea"/>
              </a:rPr>
              <a:t>响应时间相比有何区别？为何说前者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体现了公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平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ym typeface="+mn-ea"/>
              </a:rPr>
              <a:t>后者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体现的则是正义</a:t>
            </a:r>
            <a:r>
              <a:rPr lang="zh-CN" altLang="en-US" sz="2000">
                <a:sym typeface="+mn-ea"/>
              </a:rPr>
              <a:t>？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平均周转时间关心一切线程的运行时间，而响应时间仅仅关心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那个用户刚刚提交的线程产生的第一个反馈。前者关心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所有线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程</a:t>
            </a:r>
            <a:r>
              <a:rPr lang="zh-CN" altLang="en-US" sz="2000">
                <a:sym typeface="+mn-ea"/>
              </a:rPr>
              <a:t>，后者只关心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某个线程</a:t>
            </a:r>
            <a:r>
              <a:rPr lang="zh-CN" altLang="en-US" sz="2000">
                <a:sym typeface="+mn-ea"/>
              </a:rPr>
              <a:t>，仅仅是因为那个线程是用户刚刚提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交的，它的响应结果可能是用户</a:t>
            </a:r>
            <a:r>
              <a:rPr lang="zh-CN" altLang="en-US" sz="2000">
                <a:sym typeface="+mn-ea"/>
              </a:rPr>
              <a:t>正在等待</a:t>
            </a:r>
            <a:r>
              <a:rPr lang="zh-CN" altLang="en-US" sz="2000">
                <a:sym typeface="+mn-ea"/>
              </a:rPr>
              <a:t>的。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综合指标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采用平均带权周转时间，其计算式为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(T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1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/R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1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2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R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2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+...+T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n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R</a:t>
            </a:r>
            <a:r>
              <a:rPr lang="en-US" altLang="zh-CN" sz="2000" baseline="-25000">
                <a:solidFill>
                  <a:srgbClr val="9C0B15"/>
                </a:solidFill>
                <a:sym typeface="+mn-ea"/>
              </a:rPr>
              <a:t>n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)/N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T/</a:t>
            </a:r>
            <a:r>
              <a:rPr lang="zh-CN" altLang="en-US" sz="2000">
                <a:sym typeface="+mn-ea"/>
              </a:rPr>
              <a:t>R</a:t>
            </a:r>
            <a:r>
              <a:rPr lang="zh-CN" altLang="en-US" sz="2000">
                <a:sym typeface="+mn-ea"/>
              </a:rPr>
              <a:t>又叫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响应比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T/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R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=1+(W/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R)</a:t>
            </a:r>
            <a:r>
              <a:rPr lang="zh-CN" altLang="en-US" sz="2000">
                <a:sym typeface="+mn-ea"/>
              </a:rPr>
              <a:t>。</a:t>
            </a:r>
            <a:endParaRPr lang="en-US" altLang="zh-CN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观察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对于同样的</a:t>
            </a:r>
            <a:r>
              <a:rPr lang="en-US" altLang="zh-CN" sz="2000">
                <a:sym typeface="+mn-ea"/>
              </a:rPr>
              <a:t>W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R</a:t>
            </a:r>
            <a:r>
              <a:rPr lang="zh-CN" altLang="en-US" sz="2000">
                <a:sym typeface="+mn-ea"/>
              </a:rPr>
              <a:t>越小，</a:t>
            </a:r>
            <a:r>
              <a:rPr lang="en-US" altLang="zh-CN" sz="2000">
                <a:sym typeface="+mn-ea"/>
              </a:rPr>
              <a:t>W/R</a:t>
            </a:r>
            <a:r>
              <a:rPr lang="zh-CN" altLang="en-US" sz="2000">
                <a:sym typeface="+mn-ea"/>
              </a:rPr>
              <a:t>越大；对于同样的</a:t>
            </a:r>
            <a:r>
              <a:rPr lang="en-US" altLang="zh-CN" sz="2000">
                <a:sym typeface="+mn-ea"/>
              </a:rPr>
              <a:t>R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W</a:t>
            </a:r>
            <a:r>
              <a:rPr lang="zh-CN" altLang="en-US" sz="2000">
                <a:sym typeface="+mn-ea"/>
              </a:rPr>
              <a:t>越大，</a:t>
            </a:r>
            <a:r>
              <a:rPr lang="en-US" altLang="zh-CN" sz="2000">
                <a:sym typeface="+mn-ea"/>
              </a:rPr>
              <a:t>W/</a:t>
            </a:r>
            <a:r>
              <a:rPr lang="en-US" altLang="zh-CN" sz="2000">
                <a:sym typeface="+mn-ea"/>
              </a:rPr>
              <a:t>R		</a:t>
            </a:r>
            <a:r>
              <a:rPr lang="zh-CN" altLang="en-US" sz="2000">
                <a:sym typeface="+mn-ea"/>
              </a:rPr>
              <a:t>也越大。一个越短任务的等待时间越长，对这个指标</a:t>
            </a:r>
            <a:r>
              <a:rPr lang="zh-CN" altLang="en-US" sz="2000">
                <a:sym typeface="+mn-ea"/>
              </a:rPr>
              <a:t>越不利。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公平</a:t>
            </a:r>
            <a:r>
              <a:rPr lang="zh-CN" altLang="en-US" sz="2000">
                <a:sym typeface="+mn-ea"/>
              </a:rPr>
              <a:t>体现在该式包含了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对所有任务的考虑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正义</a:t>
            </a:r>
            <a:r>
              <a:rPr lang="zh-CN" altLang="en-US" sz="2000">
                <a:sym typeface="+mn-ea"/>
              </a:rPr>
              <a:t>体现在该式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对越短任务的越长等待越不容忍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462655" y="2736850"/>
            <a:ext cx="2860040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GM-NAA I/O</a:t>
            </a:r>
            <a:r>
              <a:rPr lang="zh-CN" altLang="en-US"/>
              <a:t>（</a:t>
            </a:r>
            <a:r>
              <a:rPr lang="en-US" altLang="zh-CN"/>
              <a:t>IBM 704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批处理系统：按照一定顺序，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逐一执行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事先编组好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的成批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计算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任务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pic>
        <p:nvPicPr>
          <p:cNvPr id="7" name="图片 6" descr="20681512_1[1]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895090" y="676910"/>
            <a:ext cx="2068830" cy="1843405"/>
          </a:xfrm>
          <a:prstGeom prst="rect">
            <a:avLst/>
          </a:prstGeom>
          <a:effectLst/>
        </p:spPr>
      </p:pic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245110" y="3573145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分时系统：同时装入多个任务，每个任务分配一定的时间和空间运行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6"/>
            </p:custDataLst>
          </p:nvPr>
        </p:nvSpPr>
        <p:spPr>
          <a:xfrm>
            <a:off x="3462655" y="6057265"/>
            <a:ext cx="2860040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CTSS</a:t>
            </a:r>
            <a:r>
              <a:rPr lang="zh-CN" altLang="en-US"/>
              <a:t>（</a:t>
            </a:r>
            <a:r>
              <a:rPr lang="en-US" altLang="zh-CN"/>
              <a:t>IBM 709/7090</a:t>
            </a:r>
            <a:r>
              <a:rPr lang="zh-CN" altLang="en-US"/>
              <a:t>）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873500" y="3954780"/>
            <a:ext cx="2038350" cy="190500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公平的极端：先来先服务（</a:t>
            </a:r>
            <a:r>
              <a:rPr lang="zh-CN" altLang="en-US" sz="2000" b="1">
                <a:solidFill>
                  <a:srgbClr val="9C0B15"/>
                </a:solidFill>
              </a:rPr>
              <a:t>动态优先级）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先来先服务	</a:t>
            </a:r>
            <a:r>
              <a:rPr lang="en-US" altLang="zh-CN" sz="2000" b="1">
                <a:solidFill>
                  <a:srgbClr val="9C0B15"/>
                </a:solidFill>
              </a:rPr>
              <a:t>First-Come First-Served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FCFS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所有任务按照其提交时间排序，提交时间越早的任务优先级越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高，越优先得到</a:t>
            </a:r>
            <a:r>
              <a:rPr lang="en-US" altLang="zh-CN" sz="2000"/>
              <a:t>CPU</a:t>
            </a:r>
            <a:r>
              <a:rPr lang="zh-CN" altLang="en-US" sz="2000"/>
              <a:t>。</a:t>
            </a:r>
            <a:r>
              <a:rPr lang="zh-CN" altLang="en-US" sz="2000">
                <a:sym typeface="+mn-ea"/>
              </a:rPr>
              <a:t>调度仅在任务结束时发生。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公平简单有效，对于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任务短小且简单</a:t>
            </a:r>
            <a:r>
              <a:rPr lang="zh-CN" altLang="en-US" sz="2000">
                <a:sym typeface="+mn-ea"/>
              </a:rPr>
              <a:t>的场合</a:t>
            </a:r>
            <a:r>
              <a:rPr lang="zh-CN" altLang="en-US" sz="2000">
                <a:sym typeface="+mn-ea"/>
              </a:rPr>
              <a:t>这就足够了。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三个线程</a:t>
            </a:r>
            <a:r>
              <a:rPr lang="en-US" altLang="zh-CN" sz="2000">
                <a:sym typeface="+mn-ea"/>
              </a:rPr>
              <a:t>E1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E2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E3</a:t>
            </a:r>
            <a:r>
              <a:rPr lang="zh-CN" altLang="en-US" sz="2000">
                <a:sym typeface="+mn-ea"/>
              </a:rPr>
              <a:t>，参数如下所示，</a:t>
            </a:r>
            <a:r>
              <a:rPr lang="zh-CN" altLang="en-US" sz="2000">
                <a:sym typeface="+mn-ea"/>
              </a:rPr>
              <a:t>提交给操作系统。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E1~E3</a:t>
            </a:r>
            <a:r>
              <a:rPr lang="zh-CN" altLang="en-US" sz="2000">
                <a:sym typeface="+mn-ea"/>
              </a:rPr>
              <a:t>的等待时间和周转时间各是多少？整个体系</a:t>
            </a:r>
            <a:r>
              <a:rPr lang="zh-CN" altLang="en-US" sz="2000">
                <a:sym typeface="+mn-ea"/>
              </a:rPr>
              <a:t>的平均时间呢？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872740" y="2857500"/>
          <a:ext cx="4041140" cy="16268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36625"/>
                <a:gridCol w="1508125"/>
                <a:gridCol w="1596390"/>
              </a:tblGrid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线程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到达时间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运行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6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6" name="矩形 25"/>
          <p:cNvSpPr/>
          <p:nvPr>
            <p:custDataLst>
              <p:tags r:id="rId3"/>
            </p:custDataLst>
          </p:nvPr>
        </p:nvSpPr>
        <p:spPr>
          <a:xfrm>
            <a:off x="1620520" y="4805680"/>
            <a:ext cx="136080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2981325" y="4805680"/>
            <a:ext cx="365379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6635750" y="4805680"/>
            <a:ext cx="180149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 flipV="1">
            <a:off x="2744470" y="5283200"/>
            <a:ext cx="0" cy="52959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>
            <p:custDataLst>
              <p:tags r:id="rId7"/>
            </p:custDataLst>
          </p:nvPr>
        </p:nvCxnSpPr>
        <p:spPr>
          <a:xfrm flipV="1">
            <a:off x="2981325" y="5283200"/>
            <a:ext cx="0" cy="52959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8"/>
            </p:custDataLst>
          </p:nvPr>
        </p:nvCxnSpPr>
        <p:spPr>
          <a:xfrm flipV="1">
            <a:off x="1620520" y="5283200"/>
            <a:ext cx="0" cy="52959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433195" y="5812790"/>
            <a:ext cx="7150100" cy="353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buClrTx/>
              <a:buSzTx/>
              <a:buFontTx/>
              <a:buNone/>
            </a:pPr>
            <a:r>
              <a:rPr lang="en-US" altLang="zh-CN" sz="200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  <a:sym typeface="+mn-ea"/>
              </a:rPr>
              <a:t>2        5 6                           16           21  </a:t>
            </a:r>
            <a:endParaRPr lang="en-US" altLang="zh-CN" sz="2000">
              <a:latin typeface="思源黑体 CN Regular" panose="020B0500000000000000" charset="-122"/>
              <a:ea typeface="思源黑体 CN Regular" panose="020B0500000000000000" charset="-122"/>
              <a:cs typeface="思源黑体 CN Regular" panose="020B0500000000000000" charset="-122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正义的极端：短作业优先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（动态优先级）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短作业优先	</a:t>
            </a:r>
            <a:r>
              <a:rPr lang="en-US" altLang="zh-CN" sz="2000" b="1">
                <a:solidFill>
                  <a:srgbClr val="9C0B15"/>
                </a:solidFill>
              </a:rPr>
              <a:t>Shortest-(Remaining)Job First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SJF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所有任务按照其运行时间排序，运行时间越短的任务优先级越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高，越优先得到</a:t>
            </a:r>
            <a:r>
              <a:rPr lang="en-US" altLang="zh-CN" sz="2000"/>
              <a:t>CPU</a:t>
            </a:r>
            <a:r>
              <a:rPr lang="zh-CN" altLang="en-US" sz="2000"/>
              <a:t>。调度可在任务结束时和任务提交时</a:t>
            </a:r>
            <a:r>
              <a:rPr lang="zh-CN" altLang="en-US" sz="2000"/>
              <a:t>发生。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响应性好，适合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简单的交互式系统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三个线程</a:t>
            </a:r>
            <a:r>
              <a:rPr lang="en-US" altLang="zh-CN" sz="2000">
                <a:sym typeface="+mn-ea"/>
              </a:rPr>
              <a:t>E1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E2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E3</a:t>
            </a:r>
            <a:r>
              <a:rPr lang="zh-CN" altLang="en-US" sz="2000">
                <a:sym typeface="+mn-ea"/>
              </a:rPr>
              <a:t>，参数如下所示，</a:t>
            </a:r>
            <a:r>
              <a:rPr lang="zh-CN" altLang="en-US" sz="2000">
                <a:sym typeface="+mn-ea"/>
              </a:rPr>
              <a:t>提交给操作系统。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看上去</a:t>
            </a:r>
            <a:r>
              <a:rPr lang="en-US" altLang="zh-CN" sz="2000">
                <a:sym typeface="+mn-ea"/>
              </a:rPr>
              <a:t>SJF</a:t>
            </a:r>
            <a:r>
              <a:rPr lang="zh-CN" altLang="en-US" sz="2000">
                <a:sym typeface="+mn-ea"/>
              </a:rPr>
              <a:t>就是比</a:t>
            </a:r>
            <a:r>
              <a:rPr lang="en-US" altLang="zh-CN" sz="2000">
                <a:sym typeface="+mn-ea"/>
              </a:rPr>
              <a:t>FCFS</a:t>
            </a:r>
            <a:r>
              <a:rPr lang="zh-CN" altLang="en-US" sz="2000">
                <a:sym typeface="+mn-ea"/>
              </a:rPr>
              <a:t>好，短作业很快就能得到响应。</a:t>
            </a:r>
            <a:r>
              <a:rPr lang="zh-CN" altLang="en-US" sz="2000">
                <a:sym typeface="+mn-ea"/>
              </a:rPr>
              <a:t>果真如此？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872740" y="2857500"/>
          <a:ext cx="4041140" cy="16268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36625"/>
                <a:gridCol w="1508125"/>
                <a:gridCol w="1596390"/>
              </a:tblGrid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线程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到达时间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运行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  <a:sym typeface="+mn-ea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6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6" name="矩形 25"/>
          <p:cNvSpPr/>
          <p:nvPr>
            <p:custDataLst>
              <p:tags r:id="rId3"/>
            </p:custDataLst>
          </p:nvPr>
        </p:nvSpPr>
        <p:spPr>
          <a:xfrm>
            <a:off x="1620520" y="4805680"/>
            <a:ext cx="136080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4782820" y="4805680"/>
            <a:ext cx="365379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2981325" y="4805680"/>
            <a:ext cx="180149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cxnSp>
        <p:nvCxnSpPr>
          <p:cNvPr id="9" name="直接箭头连接符 8"/>
          <p:cNvCxnSpPr/>
          <p:nvPr>
            <p:custDataLst>
              <p:tags r:id="rId6"/>
            </p:custDataLst>
          </p:nvPr>
        </p:nvCxnSpPr>
        <p:spPr>
          <a:xfrm flipV="1">
            <a:off x="2744470" y="5283200"/>
            <a:ext cx="0" cy="52959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>
            <p:custDataLst>
              <p:tags r:id="rId7"/>
            </p:custDataLst>
          </p:nvPr>
        </p:nvCxnSpPr>
        <p:spPr>
          <a:xfrm flipV="1">
            <a:off x="2981325" y="5283200"/>
            <a:ext cx="0" cy="52959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>
            <p:custDataLst>
              <p:tags r:id="rId8"/>
            </p:custDataLst>
          </p:nvPr>
        </p:nvCxnSpPr>
        <p:spPr>
          <a:xfrm flipV="1">
            <a:off x="1620520" y="5283200"/>
            <a:ext cx="0" cy="52959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433195" y="5812790"/>
            <a:ext cx="723074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  <a:buNone/>
            </a:pPr>
            <a:r>
              <a:rPr lang="en-US" altLang="zh-CN" sz="200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  <a:sym typeface="+mn-ea"/>
              </a:rPr>
              <a:t>2                 5  6                            11                                                          21  </a:t>
            </a:r>
            <a:endParaRPr lang="en-US" altLang="zh-CN" sz="2000">
              <a:latin typeface="思源黑体 CN Regular" panose="020B0500000000000000" charset="-122"/>
              <a:ea typeface="思源黑体 CN Regular" panose="020B0500000000000000" charset="-122"/>
              <a:cs typeface="思源黑体 CN Regular" panose="020B0500000000000000" charset="-122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调度算法的</a:t>
            </a:r>
            <a:r>
              <a:rPr lang="zh-CN" altLang="en-US" sz="2000" b="1">
                <a:solidFill>
                  <a:srgbClr val="9C0B15"/>
                </a:solidFill>
              </a:rPr>
              <a:t>在线性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在线算法	</a:t>
            </a:r>
            <a:r>
              <a:rPr lang="en-US" altLang="zh-CN" sz="2000" b="1">
                <a:solidFill>
                  <a:srgbClr val="9C0B15"/>
                </a:solidFill>
              </a:rPr>
              <a:t>On-Line Algorithm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算法必须在启动后</a:t>
            </a:r>
            <a:r>
              <a:rPr lang="en-US" altLang="zh-CN" sz="2000">
                <a:solidFill>
                  <a:srgbClr val="9C0B15"/>
                </a:solidFill>
              </a:rPr>
              <a:t>逐个接受输入并即时给出输出</a:t>
            </a:r>
            <a:r>
              <a:rPr lang="zh-CN" altLang="en-US" sz="2000"/>
              <a:t>。输入并非一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次交给算法的，</a:t>
            </a:r>
            <a:r>
              <a:rPr lang="en-US" altLang="zh-CN" sz="2000">
                <a:solidFill>
                  <a:srgbClr val="9C0B15"/>
                </a:solidFill>
              </a:rPr>
              <a:t>算法无法预测之后会遇到什么输入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如果在</a:t>
            </a:r>
            <a:r>
              <a:rPr lang="en-US" altLang="zh-CN" sz="2000">
                <a:sym typeface="+mn-ea"/>
              </a:rPr>
              <a:t>E3</a:t>
            </a:r>
            <a:r>
              <a:rPr lang="zh-CN" altLang="en-US" sz="2000">
                <a:sym typeface="+mn-ea"/>
              </a:rPr>
              <a:t>执行完成前，用户向系统中提交</a:t>
            </a:r>
            <a:r>
              <a:rPr lang="en-US" altLang="zh-CN" sz="2000">
                <a:sym typeface="+mn-ea"/>
              </a:rPr>
              <a:t>E4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E5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E6</a:t>
            </a:r>
            <a:r>
              <a:rPr lang="zh-CN" altLang="en-US" sz="2000">
                <a:sym typeface="+mn-ea"/>
              </a:rPr>
              <a:t>，这些任务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所需要的执行时间</a:t>
            </a:r>
            <a:r>
              <a:rPr lang="zh-CN" altLang="en-US" sz="2000">
                <a:sym typeface="+mn-ea"/>
              </a:rPr>
              <a:t>都比</a:t>
            </a:r>
            <a:r>
              <a:rPr lang="zh-CN" altLang="en-US" sz="2000">
                <a:sym typeface="+mn-ea"/>
              </a:rPr>
              <a:t>E3短，那么意味着它们会插队到</a:t>
            </a:r>
            <a:r>
              <a:rPr lang="en-US" altLang="zh-CN" sz="2000">
                <a:sym typeface="+mn-ea"/>
              </a:rPr>
              <a:t>E3</a:t>
            </a:r>
            <a:r>
              <a:rPr lang="zh-CN" altLang="en-US" sz="2000">
                <a:sym typeface="+mn-ea"/>
              </a:rPr>
              <a:t>之前。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如果用户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一直提交短作业</a:t>
            </a:r>
            <a:r>
              <a:rPr lang="zh-CN" altLang="en-US" sz="2000">
                <a:sym typeface="+mn-ea"/>
              </a:rPr>
              <a:t>，那意味着</a:t>
            </a:r>
            <a:r>
              <a:rPr lang="en-US" altLang="zh-CN" sz="2000">
                <a:sym typeface="+mn-ea"/>
              </a:rPr>
              <a:t>E2</a:t>
            </a:r>
            <a:r>
              <a:rPr lang="zh-CN" altLang="en-US" sz="2000">
                <a:sym typeface="+mn-ea"/>
              </a:rPr>
              <a:t>将永远得不到执行了。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这和</a:t>
            </a:r>
            <a:r>
              <a:rPr lang="en-US" altLang="zh-CN" sz="2000">
                <a:sym typeface="+mn-ea"/>
              </a:rPr>
              <a:t>FCFS</a:t>
            </a:r>
            <a:r>
              <a:rPr lang="zh-CN" altLang="en-US" sz="2000">
                <a:sym typeface="+mn-ea"/>
              </a:rPr>
              <a:t>的情况不同，对于</a:t>
            </a:r>
            <a:r>
              <a:rPr lang="en-US" altLang="zh-CN" sz="2000">
                <a:sym typeface="+mn-ea"/>
              </a:rPr>
              <a:t>FCFS</a:t>
            </a:r>
            <a:r>
              <a:rPr lang="zh-CN" altLang="en-US" sz="2000">
                <a:sym typeface="+mn-ea"/>
              </a:rPr>
              <a:t>，后到的作业一定</a:t>
            </a:r>
            <a:r>
              <a:rPr lang="zh-CN" altLang="en-US" sz="2000">
                <a:sym typeface="+mn-ea"/>
              </a:rPr>
              <a:t>后运行。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饥饿现象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依照某种资源分配策略，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某些请求无限增加时，另一些请求将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永远得不到分配</a:t>
            </a:r>
            <a:r>
              <a:rPr lang="zh-CN" altLang="en-US" sz="2000">
                <a:sym typeface="+mn-ea"/>
              </a:rPr>
              <a:t>。在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调度的问题上，它体现为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某些线程将永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远不能获得CPU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响应比高优先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Highest Response Ratio Next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HRRN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（动态优先级）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所有任务按照其响应比排序，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响应比越高的任务优先级越高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越优先得到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ym typeface="+mn-ea"/>
              </a:rPr>
              <a:t>调度仅在任务结束时发生。</a:t>
            </a:r>
            <a:r>
              <a:rPr lang="zh-CN" altLang="en-US" sz="2000">
                <a:sym typeface="+mn-ea"/>
              </a:rPr>
              <a:t>是</a:t>
            </a:r>
            <a:r>
              <a:rPr lang="en-US" altLang="zh-CN" sz="2000">
                <a:sym typeface="+mn-ea"/>
              </a:rPr>
              <a:t>FCFS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SJF</a:t>
            </a:r>
            <a:r>
              <a:rPr lang="zh-CN" altLang="en-US" sz="2000">
                <a:sym typeface="+mn-ea"/>
              </a:rPr>
              <a:t>的折中，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具备两方优点但又不极端。</a:t>
            </a:r>
            <a:endParaRPr lang="zh-CN" altLang="en-US" sz="2000">
              <a:sym typeface="+mn-ea"/>
            </a:endParaRPr>
          </a:p>
          <a:p>
            <a:pPr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通常而言，</a:t>
            </a:r>
            <a:r>
              <a:rPr lang="zh-CN" altLang="en-US" sz="2000">
                <a:sym typeface="+mn-ea"/>
              </a:rPr>
              <a:t>调度仅在任务结束时发生。</a:t>
            </a:r>
            <a:endParaRPr lang="zh-CN" altLang="en-US" sz="2000"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47345" y="2599690"/>
            <a:ext cx="1360805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96000" y="2599690"/>
            <a:ext cx="3358515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08150" y="2599690"/>
            <a:ext cx="180149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09645" y="2599690"/>
            <a:ext cx="1801495" cy="423545"/>
          </a:xfrm>
          <a:prstGeom prst="rect">
            <a:avLst/>
          </a:prstGeom>
          <a:solidFill>
            <a:srgbClr val="7030A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E4</a:t>
            </a:r>
            <a:endParaRPr lang="en-US" altLang="zh-CN" sz="2800" b="1"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11140" y="2599690"/>
            <a:ext cx="784860" cy="423545"/>
          </a:xfrm>
          <a:prstGeom prst="rect">
            <a:avLst/>
          </a:prstGeom>
          <a:solidFill>
            <a:srgbClr val="FF0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......</a:t>
            </a:r>
            <a:endParaRPr lang="en-US" altLang="zh-CN" sz="2800" b="1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7" grpId="0" bldLvl="0" animBg="1"/>
      <p:bldP spid="6" grpId="0" bldLvl="0" animBg="1"/>
      <p:bldP spid="5" grpId="0" bldLvl="0" animBg="1"/>
      <p:bldP spid="26" grpId="0" bldLvl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交互系统的</a:t>
            </a:r>
            <a:r>
              <a:rPr lang="zh-CN" altLang="en-US" sz="2000" b="1">
                <a:solidFill>
                  <a:srgbClr val="9C0B15"/>
                </a:solidFill>
              </a:rPr>
              <a:t>调度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前面提到的各个算法中，要么使用基于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固定优先级的抢占（FP或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者SJF）</a:t>
            </a:r>
            <a:r>
              <a:rPr lang="zh-CN" altLang="en-US" sz="2000">
                <a:sym typeface="+mn-ea"/>
              </a:rPr>
              <a:t>，要么就干脆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排排坐吃果果</a:t>
            </a:r>
            <a:r>
              <a:rPr lang="zh-CN" altLang="en-US" sz="2000">
                <a:sym typeface="+mn-ea"/>
              </a:rPr>
              <a:t>。前者在复杂的场景会导致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饥饿</a:t>
            </a:r>
            <a:r>
              <a:rPr lang="zh-CN" altLang="en-US" sz="2000">
                <a:sym typeface="+mn-ea"/>
              </a:rPr>
              <a:t>，从而可能导致系统卡死，后者则无法在一个任务开始执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行后将其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中途打断</a:t>
            </a:r>
            <a:r>
              <a:rPr lang="zh-CN" altLang="en-US" sz="2000">
                <a:sym typeface="+mn-ea"/>
              </a:rPr>
              <a:t>。那么，能否有一种算法，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不产生饥饿</a:t>
            </a:r>
            <a:r>
              <a:rPr lang="zh-CN" altLang="en-US" sz="2000">
                <a:sym typeface="+mn-ea"/>
              </a:rPr>
              <a:t>，又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能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打断长任务</a:t>
            </a:r>
            <a:r>
              <a:rPr lang="zh-CN" altLang="en-US" sz="2000">
                <a:sym typeface="+mn-ea"/>
              </a:rPr>
              <a:t>以获得交互能力</a:t>
            </a:r>
            <a:r>
              <a:rPr lang="zh-CN" altLang="en-US" sz="2000">
                <a:sym typeface="+mn-ea"/>
              </a:rPr>
              <a:t>呢？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时间片轮转法	Round-Robin，RR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（动态优先级）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将每个线程的时间预算切成</a:t>
            </a:r>
            <a:r>
              <a:rPr lang="zh-CN" altLang="en-US" sz="2000">
                <a:sym typeface="+mn-ea"/>
              </a:rPr>
              <a:t>规模较小的时间片，每次只运行一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片时间，然后再运行下一个任务。可以看作是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FCFS的一种改进</a:t>
            </a:r>
            <a:r>
              <a:rPr lang="zh-CN" altLang="en-US" sz="2000">
                <a:sym typeface="+mn-ea"/>
              </a:rPr>
              <a:t>：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任务先来先执行，但执行时间到就换成下一个任务，等到所有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任务都轮到一遍了，再回到第一个任务</a:t>
            </a:r>
            <a:r>
              <a:rPr lang="zh-CN" altLang="en-US" sz="2000">
                <a:sym typeface="+mn-ea"/>
              </a:rPr>
              <a:t>执行。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RR</a:t>
            </a:r>
            <a:r>
              <a:rPr lang="zh-CN" altLang="en-US" sz="2000">
                <a:sym typeface="+mn-ea"/>
              </a:rPr>
              <a:t>是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抢占式</a:t>
            </a:r>
            <a:r>
              <a:rPr lang="zh-CN" altLang="en-US" sz="2000">
                <a:sym typeface="+mn-ea"/>
              </a:rPr>
              <a:t>的，因为它会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打断超时线程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>
                <a:sym typeface="+mn-ea"/>
              </a:rPr>
              <a:t>执行。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交互性好，所有线程都获得了执行的机会，无论长短；可以保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证在某个时间周期之内，所有的线程都获得至少一次执行</a:t>
            </a:r>
            <a:r>
              <a:rPr lang="zh-CN" altLang="en-US" sz="2000">
                <a:sym typeface="+mn-ea"/>
              </a:rPr>
              <a:t>机会。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时间片的大小怎么决定？长了会怎么样？短了呢？每次每个线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程分配到的时间片都必须</a:t>
            </a:r>
            <a:r>
              <a:rPr lang="zh-CN" altLang="en-US" sz="2000">
                <a:sym typeface="+mn-ea"/>
              </a:rPr>
              <a:t>一样吗？</a:t>
            </a:r>
            <a:endParaRPr lang="zh-CN" altLang="en-US" sz="2000"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737870" y="4382135"/>
            <a:ext cx="78105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1518920" y="4382135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299970" y="4382135"/>
            <a:ext cx="78168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5"/>
            </p:custDataLst>
          </p:nvPr>
        </p:nvSpPr>
        <p:spPr>
          <a:xfrm>
            <a:off x="3033395" y="4382135"/>
            <a:ext cx="78105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60" name="矩形 59"/>
          <p:cNvSpPr/>
          <p:nvPr>
            <p:custDataLst>
              <p:tags r:id="rId6"/>
            </p:custDataLst>
          </p:nvPr>
        </p:nvSpPr>
        <p:spPr>
          <a:xfrm>
            <a:off x="3814445" y="4382135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7"/>
            </p:custDataLst>
          </p:nvPr>
        </p:nvSpPr>
        <p:spPr>
          <a:xfrm>
            <a:off x="4595495" y="4382135"/>
            <a:ext cx="78168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2" name="矩形 61"/>
          <p:cNvSpPr/>
          <p:nvPr>
            <p:custDataLst>
              <p:tags r:id="rId8"/>
            </p:custDataLst>
          </p:nvPr>
        </p:nvSpPr>
        <p:spPr>
          <a:xfrm>
            <a:off x="6158230" y="4382135"/>
            <a:ext cx="605790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3" name="矩形 62"/>
          <p:cNvSpPr/>
          <p:nvPr>
            <p:custDataLst>
              <p:tags r:id="rId9"/>
            </p:custDataLst>
          </p:nvPr>
        </p:nvSpPr>
        <p:spPr>
          <a:xfrm>
            <a:off x="5377180" y="4382135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64" name="矩形 63"/>
          <p:cNvSpPr/>
          <p:nvPr>
            <p:custDataLst>
              <p:tags r:id="rId10"/>
            </p:custDataLst>
          </p:nvPr>
        </p:nvSpPr>
        <p:spPr>
          <a:xfrm>
            <a:off x="6764020" y="4382135"/>
            <a:ext cx="233172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92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时间片轮转法的改进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时间片轮转法无视了进程的固定优先级。如何把固定优先级加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回系统，使其能够做到保证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平均CPU获得</a:t>
            </a:r>
            <a:r>
              <a:rPr lang="zh-CN" altLang="en-US" sz="2000">
                <a:sym typeface="+mn-ea"/>
              </a:rPr>
              <a:t>的基础上，满足某些特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别任务的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高优先级需求</a:t>
            </a:r>
            <a:r>
              <a:rPr lang="zh-CN" altLang="en-US" sz="2000">
                <a:sym typeface="+mn-ea"/>
              </a:rPr>
              <a:t>？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固定优先级时间片轮转法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 Fixed-Priority 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Round-Robin，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FP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RR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将时间片轮转法进行改进，同一个优先级的任务采取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时间片轮		转法</a:t>
            </a:r>
            <a:r>
              <a:rPr lang="zh-CN" altLang="en-US" sz="2000">
                <a:sym typeface="+mn-ea"/>
              </a:rPr>
              <a:t>，不同优先级的任务之间则采取严格的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抢占式固定优先级		调度</a:t>
            </a:r>
            <a:r>
              <a:rPr lang="zh-CN" altLang="en-US" sz="2000">
                <a:sym typeface="+mn-ea"/>
              </a:rPr>
              <a:t>。结合了两者的</a:t>
            </a:r>
            <a:r>
              <a:rPr lang="zh-CN" altLang="en-US" sz="2000">
                <a:sym typeface="+mn-ea"/>
              </a:rPr>
              <a:t>优点。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非常适合某些小型实时系统。即便在大型系统中，有时候也能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取得不错的性能。最重要的是，在所有效果不错的调度器里面，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它能做到</a:t>
            </a:r>
            <a:r>
              <a:rPr lang="en-US" altLang="zh-CN" sz="2000">
                <a:sym typeface="+mn-ea"/>
              </a:rPr>
              <a:t>O(1)</a:t>
            </a:r>
            <a:r>
              <a:rPr lang="zh-CN" altLang="en-US" sz="2000">
                <a:sym typeface="+mn-ea"/>
              </a:rPr>
              <a:t>查询。（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调度器的性能为何重要？</a:t>
            </a:r>
            <a:r>
              <a:rPr lang="zh-CN" altLang="en-US" sz="2000">
                <a:sym typeface="+mn-ea"/>
              </a:rPr>
              <a:t>）</a:t>
            </a:r>
            <a:endParaRPr lang="zh-CN" altLang="en-US" sz="2000"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737870" y="4966970"/>
            <a:ext cx="151384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E1</a:t>
            </a:r>
            <a:endParaRPr lang="en-US" altLang="zh-CN" sz="2800" b="1"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2251710" y="4966970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3032760" y="4966970"/>
            <a:ext cx="78168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0" name="矩形 59"/>
          <p:cNvSpPr/>
          <p:nvPr>
            <p:custDataLst>
              <p:tags r:id="rId5"/>
            </p:custDataLst>
          </p:nvPr>
        </p:nvSpPr>
        <p:spPr>
          <a:xfrm>
            <a:off x="3814445" y="4966970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6"/>
            </p:custDataLst>
          </p:nvPr>
        </p:nvSpPr>
        <p:spPr>
          <a:xfrm>
            <a:off x="4595495" y="4966970"/>
            <a:ext cx="781685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2" name="矩形 61"/>
          <p:cNvSpPr/>
          <p:nvPr>
            <p:custDataLst>
              <p:tags r:id="rId7"/>
            </p:custDataLst>
          </p:nvPr>
        </p:nvSpPr>
        <p:spPr>
          <a:xfrm>
            <a:off x="6158230" y="4966970"/>
            <a:ext cx="605790" cy="42354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E3</a:t>
            </a:r>
            <a:endParaRPr lang="en-US" altLang="zh-CN" sz="2800" b="1">
              <a:sym typeface="+mn-ea"/>
            </a:endParaRPr>
          </a:p>
        </p:txBody>
      </p:sp>
      <p:sp>
        <p:nvSpPr>
          <p:cNvPr id="63" name="矩形 62"/>
          <p:cNvSpPr/>
          <p:nvPr>
            <p:custDataLst>
              <p:tags r:id="rId8"/>
            </p:custDataLst>
          </p:nvPr>
        </p:nvSpPr>
        <p:spPr>
          <a:xfrm>
            <a:off x="5377180" y="4966970"/>
            <a:ext cx="78105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sp>
        <p:nvSpPr>
          <p:cNvPr id="64" name="矩形 63"/>
          <p:cNvSpPr/>
          <p:nvPr>
            <p:custDataLst>
              <p:tags r:id="rId9"/>
            </p:custDataLst>
          </p:nvPr>
        </p:nvSpPr>
        <p:spPr>
          <a:xfrm>
            <a:off x="6764020" y="4966970"/>
            <a:ext cx="2331720" cy="42354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2800" b="1">
                <a:sym typeface="+mn-ea"/>
              </a:rPr>
              <a:t>E2</a:t>
            </a:r>
            <a:endParaRPr lang="en-US" altLang="zh-CN" sz="2800" b="1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0"/>
            </p:custDataLst>
          </p:nvPr>
        </p:nvGraphicFramePr>
        <p:xfrm>
          <a:off x="2673985" y="3143885"/>
          <a:ext cx="4440555" cy="16268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37235"/>
                <a:gridCol w="1417955"/>
                <a:gridCol w="1283970"/>
                <a:gridCol w="1001395"/>
              </a:tblGrid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线程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到达时间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运行</a:t>
                      </a: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时间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优先级</a:t>
                      </a:r>
                      <a:endParaRPr lang="zh-CN" altLang="en-US" sz="2000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4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10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02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E3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0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5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思源黑体 CN Regular" panose="020B0500000000000000" charset="-122"/>
                          <a:ea typeface="思源黑体 CN Regular" panose="020B0500000000000000" charset="-122"/>
                          <a:cs typeface="思源黑体 CN Regular" panose="020B0500000000000000" charset="-122"/>
                        </a:rPr>
                        <a:t>2</a:t>
                      </a:r>
                      <a:endParaRPr lang="en-US" altLang="zh-CN" sz="2000">
                        <a:latin typeface="思源黑体 CN Regular" panose="020B0500000000000000" charset="-122"/>
                        <a:ea typeface="思源黑体 CN Regular" panose="020B0500000000000000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11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62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复杂系统的调度：按线程行为</a:t>
            </a:r>
            <a:r>
              <a:rPr lang="zh-CN" altLang="en-US" sz="2000" b="1">
                <a:solidFill>
                  <a:srgbClr val="9C0B15"/>
                </a:solidFill>
              </a:rPr>
              <a:t>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单一的调度算法</a:t>
            </a:r>
            <a:r>
              <a:rPr lang="en-US" altLang="zh-CN" sz="2000">
                <a:solidFill>
                  <a:srgbClr val="9C0B15"/>
                </a:solidFill>
              </a:rPr>
              <a:t>各有各的缺点</a:t>
            </a:r>
            <a:r>
              <a:rPr lang="zh-CN" altLang="en-US" sz="2000"/>
              <a:t>。怎么将这些调度算法组合起来，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形成一个</a:t>
            </a:r>
            <a:r>
              <a:rPr lang="en-US" altLang="zh-CN" sz="2000">
                <a:solidFill>
                  <a:srgbClr val="9C0B15"/>
                </a:solidFill>
              </a:rPr>
              <a:t>综合的算法</a:t>
            </a:r>
            <a:r>
              <a:rPr lang="zh-CN" altLang="en-US" sz="2000"/>
              <a:t>？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多级队列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将线程按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类型</a:t>
            </a:r>
            <a:r>
              <a:rPr lang="zh-CN" altLang="en-US" sz="2000">
                <a:sym typeface="+mn-ea"/>
              </a:rPr>
              <a:t>分成不同的队列，每个队列采用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适合自身的调度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算法</a:t>
            </a:r>
            <a:r>
              <a:rPr lang="zh-CN" altLang="en-US" sz="2000">
                <a:sym typeface="+mn-ea"/>
              </a:rPr>
              <a:t>，队列之间又有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队列间的调度算法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同一个线程可能承载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不同的指令流</a:t>
            </a:r>
            <a:r>
              <a:rPr lang="zh-CN" altLang="en-US" sz="2000">
                <a:sym typeface="+mn-ea"/>
              </a:rPr>
              <a:t>；同一个指令流的行为在不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同的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执行阶段</a:t>
            </a:r>
            <a:r>
              <a:rPr lang="zh-CN" altLang="en-US" sz="2000">
                <a:sym typeface="+mn-ea"/>
              </a:rPr>
              <a:t>也可能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发生改变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多级反馈队列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在多级队列的基础上，</a:t>
            </a:r>
            <a:r>
              <a:rPr lang="en-US" altLang="zh-CN" sz="2000">
                <a:solidFill>
                  <a:srgbClr val="9C0B15"/>
                </a:solidFill>
              </a:rPr>
              <a:t>实时动态检测每个线程的行为</a:t>
            </a:r>
            <a:r>
              <a:rPr lang="zh-CN" altLang="en-US" sz="2000"/>
              <a:t>，并在原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有队列不合适时</a:t>
            </a:r>
            <a:r>
              <a:rPr lang="en-US" altLang="zh-CN" sz="2000">
                <a:solidFill>
                  <a:srgbClr val="9C0B15"/>
                </a:solidFill>
              </a:rPr>
              <a:t>为其</a:t>
            </a:r>
            <a:r>
              <a:rPr lang="zh-CN" altLang="en-US" sz="2000">
                <a:solidFill>
                  <a:srgbClr val="9C0B15"/>
                </a:solidFill>
              </a:rPr>
              <a:t>更换到</a:t>
            </a:r>
            <a:r>
              <a:rPr lang="en-US" altLang="zh-CN" sz="2000">
                <a:solidFill>
                  <a:srgbClr val="9C0B15"/>
                </a:solidFill>
              </a:rPr>
              <a:t>合适的队列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6" name="矩形 5"/>
          <p:cNvSpPr/>
          <p:nvPr/>
        </p:nvSpPr>
        <p:spPr>
          <a:xfrm>
            <a:off x="1725930" y="2247265"/>
            <a:ext cx="6504940" cy="401955"/>
          </a:xfrm>
          <a:prstGeom prst="rect">
            <a:avLst/>
          </a:prstGeom>
          <a:solidFill>
            <a:srgbClr val="FF000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b="1">
                <a:sym typeface="+mn-ea"/>
              </a:rPr>
              <a:t>安全监控线程：</a:t>
            </a:r>
            <a:r>
              <a:rPr lang="en-US" altLang="zh-CN" b="1">
                <a:sym typeface="+mn-ea"/>
              </a:rPr>
              <a:t>FP</a:t>
            </a:r>
            <a:endParaRPr lang="en-US" altLang="zh-CN" b="1"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31010" y="3027045"/>
            <a:ext cx="6504940" cy="40195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b="1">
                <a:sym typeface="+mn-ea"/>
              </a:rPr>
              <a:t>驱动程序线程：</a:t>
            </a:r>
            <a:r>
              <a:rPr lang="en-US" altLang="zh-CN" b="1">
                <a:sym typeface="+mn-ea"/>
              </a:rPr>
              <a:t>FP</a:t>
            </a:r>
            <a:r>
              <a:rPr lang="en-US" altLang="zh-CN" b="1">
                <a:sym typeface="+mn-ea"/>
              </a:rPr>
              <a:t>RR</a:t>
            </a:r>
            <a:endParaRPr lang="en-US" altLang="zh-CN" b="1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27200" y="3811905"/>
            <a:ext cx="6504940" cy="401955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b="1">
                <a:sym typeface="+mn-ea"/>
              </a:rPr>
              <a:t>前台交互线程：</a:t>
            </a:r>
            <a:r>
              <a:rPr lang="en-US" altLang="zh-CN" b="1">
                <a:sym typeface="+mn-ea"/>
              </a:rPr>
              <a:t>SJF/RR</a:t>
            </a:r>
            <a:endParaRPr lang="en-US" altLang="zh-CN" b="1"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29740" y="4575810"/>
            <a:ext cx="6504940" cy="40195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b="1">
                <a:sym typeface="+mn-ea"/>
              </a:rPr>
              <a:t>后台计算线程：</a:t>
            </a:r>
            <a:r>
              <a:rPr lang="en-US" altLang="zh-CN" b="1">
                <a:sym typeface="+mn-ea"/>
              </a:rPr>
              <a:t>F</a:t>
            </a:r>
            <a:r>
              <a:rPr lang="en-US" altLang="zh-CN" b="1">
                <a:sym typeface="+mn-ea"/>
              </a:rPr>
              <a:t>CFS</a:t>
            </a:r>
            <a:endParaRPr lang="en-US" altLang="zh-CN" b="1">
              <a:sym typeface="+mn-ea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746760" y="2263775"/>
            <a:ext cx="979170" cy="38544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8232140" y="2263775"/>
            <a:ext cx="979170" cy="38544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750570" y="3043555"/>
            <a:ext cx="979170" cy="385445"/>
          </a:xfrm>
          <a:prstGeom prst="rightArrow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746760" y="3828415"/>
            <a:ext cx="979170" cy="385445"/>
          </a:xfrm>
          <a:prstGeom prst="rightArrow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右箭头 24"/>
          <p:cNvSpPr/>
          <p:nvPr/>
        </p:nvSpPr>
        <p:spPr>
          <a:xfrm>
            <a:off x="751840" y="4592320"/>
            <a:ext cx="979170" cy="385445"/>
          </a:xfrm>
          <a:prstGeom prst="rightArrow">
            <a:avLst/>
          </a:prstGeom>
          <a:solidFill>
            <a:srgbClr val="0070C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右箭头 25"/>
          <p:cNvSpPr/>
          <p:nvPr/>
        </p:nvSpPr>
        <p:spPr>
          <a:xfrm>
            <a:off x="8235950" y="3043555"/>
            <a:ext cx="979170" cy="385445"/>
          </a:xfrm>
          <a:prstGeom prst="rightArrow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右箭头 27"/>
          <p:cNvSpPr/>
          <p:nvPr/>
        </p:nvSpPr>
        <p:spPr>
          <a:xfrm>
            <a:off x="8230870" y="3811905"/>
            <a:ext cx="979170" cy="385445"/>
          </a:xfrm>
          <a:prstGeom prst="rightArrow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右箭头 59"/>
          <p:cNvSpPr/>
          <p:nvPr/>
        </p:nvSpPr>
        <p:spPr>
          <a:xfrm>
            <a:off x="8235950" y="4592320"/>
            <a:ext cx="979170" cy="385445"/>
          </a:xfrm>
          <a:prstGeom prst="rightArrow">
            <a:avLst/>
          </a:prstGeom>
          <a:solidFill>
            <a:srgbClr val="0070C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5" name="直接箭头连接符 64"/>
          <p:cNvCxnSpPr>
            <a:stCxn id="6" idx="2"/>
            <a:endCxn id="2" idx="0"/>
          </p:cNvCxnSpPr>
          <p:nvPr/>
        </p:nvCxnSpPr>
        <p:spPr>
          <a:xfrm>
            <a:off x="4978400" y="2649220"/>
            <a:ext cx="5080" cy="377825"/>
          </a:xfrm>
          <a:prstGeom prst="straightConnector1">
            <a:avLst/>
          </a:prstGeom>
          <a:ln w="38100">
            <a:solidFill>
              <a:srgbClr val="D02F35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endCxn id="4" idx="0"/>
          </p:cNvCxnSpPr>
          <p:nvPr/>
        </p:nvCxnSpPr>
        <p:spPr>
          <a:xfrm flipH="1">
            <a:off x="4979670" y="3429000"/>
            <a:ext cx="3810" cy="382905"/>
          </a:xfrm>
          <a:prstGeom prst="straightConnector1">
            <a:avLst/>
          </a:prstGeom>
          <a:ln w="38100">
            <a:solidFill>
              <a:srgbClr val="D02F35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/>
          <p:nvPr/>
        </p:nvCxnSpPr>
        <p:spPr>
          <a:xfrm flipH="1">
            <a:off x="4974590" y="4213860"/>
            <a:ext cx="3810" cy="382905"/>
          </a:xfrm>
          <a:prstGeom prst="straightConnector1">
            <a:avLst/>
          </a:prstGeom>
          <a:ln w="38100">
            <a:solidFill>
              <a:srgbClr val="D02F35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462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广义</a:t>
            </a:r>
            <a:r>
              <a:rPr lang="zh-CN" altLang="en-US" sz="2000" b="1">
                <a:solidFill>
                  <a:srgbClr val="9C0B15"/>
                </a:solidFill>
              </a:rPr>
              <a:t>的调度算法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长期调度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决定选中哪些可执行文件，并将它们</a:t>
            </a:r>
            <a:r>
              <a:rPr lang="zh-CN" altLang="en-US" sz="2000">
                <a:solidFill>
                  <a:srgbClr val="9C0B15"/>
                </a:solidFill>
              </a:rPr>
              <a:t>装入虚拟内存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主要是围绕着</a:t>
            </a:r>
            <a:r>
              <a:rPr lang="zh-CN" altLang="en-US" sz="2000">
                <a:solidFill>
                  <a:srgbClr val="9C0B15"/>
                </a:solidFill>
              </a:rPr>
              <a:t>内核对象的创建和虚拟内存的映射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调度的是抽象层次的任务集合，一般对应着一项有</a:t>
            </a:r>
            <a:r>
              <a:rPr lang="zh-CN" altLang="en-US" sz="2000">
                <a:solidFill>
                  <a:srgbClr val="9C0B15"/>
                </a:solidFill>
              </a:rPr>
              <a:t>实际意义的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工作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长期调度一般是用户编写的</a:t>
            </a:r>
            <a:r>
              <a:rPr lang="zh-CN" altLang="en-US" sz="2000">
                <a:solidFill>
                  <a:srgbClr val="9C0B15"/>
                </a:solidFill>
              </a:rPr>
              <a:t>各类定时执行脚本（</a:t>
            </a:r>
            <a:r>
              <a:rPr lang="en-US" altLang="zh-CN" sz="2000">
                <a:solidFill>
                  <a:srgbClr val="9C0B15"/>
                </a:solidFill>
              </a:rPr>
              <a:t>Cron Job</a:t>
            </a:r>
            <a:r>
              <a:rPr lang="zh-CN" altLang="en-US" sz="2000">
                <a:solidFill>
                  <a:srgbClr val="9C0B15"/>
                </a:solidFill>
              </a:rPr>
              <a:t>）</a:t>
            </a:r>
            <a:r>
              <a:rPr lang="zh-CN" altLang="en-US" sz="2000"/>
              <a:t>或者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用户模式实用程序（Sun Grid Engine）</a:t>
            </a:r>
            <a:r>
              <a:rPr lang="zh-CN" altLang="en-US" sz="2000"/>
              <a:t>完成的，因为要装入什么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东西只有用户自己知道。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中期调度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决定哪些准备好的工作需要</a:t>
            </a:r>
            <a:r>
              <a:rPr lang="zh-CN" altLang="en-US" sz="2000">
                <a:solidFill>
                  <a:srgbClr val="9C0B15"/>
                </a:solidFill>
              </a:rPr>
              <a:t>实际装入物理内存</a:t>
            </a:r>
            <a:r>
              <a:rPr lang="zh-CN" altLang="en-US" sz="2000"/>
              <a:t>，哪些装在物理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内存里的工作暂时不执行，因而</a:t>
            </a:r>
            <a:r>
              <a:rPr lang="zh-CN" altLang="en-US" sz="2000">
                <a:solidFill>
                  <a:srgbClr val="9C0B15"/>
                </a:solidFill>
              </a:rPr>
              <a:t>需要换出来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主要是围绕者</a:t>
            </a:r>
            <a:r>
              <a:rPr lang="zh-CN" altLang="en-US" sz="2000">
                <a:solidFill>
                  <a:srgbClr val="9C0B15"/>
                </a:solidFill>
              </a:rPr>
              <a:t>页面文件的扇入和扇出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调度的一般是</a:t>
            </a:r>
            <a:r>
              <a:rPr lang="zh-CN" altLang="en-US" sz="2000">
                <a:solidFill>
                  <a:srgbClr val="9C0B15"/>
                </a:solidFill>
              </a:rPr>
              <a:t>空间保护域</a:t>
            </a:r>
            <a:r>
              <a:rPr lang="zh-CN" altLang="en-US" sz="2000"/>
              <a:t>，也即</a:t>
            </a:r>
            <a:r>
              <a:rPr lang="zh-CN" altLang="en-US" sz="2000">
                <a:solidFill>
                  <a:srgbClr val="9C0B15"/>
                </a:solidFill>
              </a:rPr>
              <a:t>进程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lnSpc>
                <a:spcPct val="9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9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（短期）调度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决定哪个装入物理内存的应用程序实例（进程）的线程可以得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到CPU来执行。</a:t>
            </a:r>
            <a:r>
              <a:rPr lang="zh-CN" altLang="en-US" sz="2000">
                <a:solidFill>
                  <a:srgbClr val="9C0B15"/>
                </a:solidFill>
              </a:rPr>
              <a:t>通常指的调度就是短期调度</a:t>
            </a:r>
            <a:r>
              <a:rPr lang="zh-CN" altLang="en-US" sz="2000"/>
              <a:t>。关于中期调度和长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期调度，我们在讲存储器管理时</a:t>
            </a:r>
            <a:r>
              <a:rPr lang="zh-CN" altLang="en-US" sz="2000"/>
              <a:t>再来涉及。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系统中的线程总览：按特权划分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r>
              <a:rPr lang="zh-CN" altLang="en-US" sz="2000">
                <a:sym typeface="+mn-ea"/>
              </a:rPr>
              <a:t>按照操作系统中的线程的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特权</a:t>
            </a:r>
            <a:r>
              <a:rPr lang="zh-CN" altLang="en-US" sz="2000">
                <a:sym typeface="+mn-ea"/>
              </a:rPr>
              <a:t>，大致可以将它们分为如下两类。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内核线程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运行在内核空间的线程；它们运行时，</a:t>
            </a:r>
            <a:r>
              <a:rPr lang="zh-CN" altLang="en-US" sz="2000">
                <a:solidFill>
                  <a:srgbClr val="9C0B15"/>
                </a:solidFill>
              </a:rPr>
              <a:t>CPU处于内核模式</a:t>
            </a:r>
            <a:r>
              <a:rPr lang="zh-CN" altLang="en-US" sz="2000"/>
              <a:t>。它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们可以</a:t>
            </a:r>
            <a:r>
              <a:rPr lang="zh-CN" altLang="en-US" sz="2000">
                <a:solidFill>
                  <a:srgbClr val="9C0B15"/>
                </a:solidFill>
              </a:rPr>
              <a:t>直接访问内核的一切资源</a:t>
            </a:r>
            <a:r>
              <a:rPr lang="zh-CN" altLang="en-US" sz="2000"/>
              <a:t>。正因如此，它们均由操作系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统内核启动和管理，甚至可以视作是内核的一部分。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只有可抢占内核有内核线程。后面详讲。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用户线程</a:t>
            </a:r>
            <a:r>
              <a:rPr lang="en-US" altLang="zh-CN" sz="2000"/>
              <a:t>	</a:t>
            </a:r>
            <a:r>
              <a:rPr lang="zh-CN" altLang="en-US" sz="2000"/>
              <a:t>运行在用户空间的线程；</a:t>
            </a:r>
            <a:r>
              <a:rPr lang="zh-CN" sz="2000">
                <a:sym typeface="+mn-ea"/>
              </a:rPr>
              <a:t>它们运行时，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CPU处于用户模式</a:t>
            </a:r>
            <a:r>
              <a:rPr lang="zh-CN" altLang="en-US" sz="2000">
                <a:sym typeface="+mn-ea"/>
              </a:rPr>
              <a:t>。它们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进入内核的唯一方法是系统调用。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常说的线程就是指用户线程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概念辨析</a:t>
            </a:r>
            <a:r>
              <a:rPr lang="en-US" altLang="zh-CN" sz="2000"/>
              <a:t>	</a:t>
            </a:r>
            <a:r>
              <a:rPr lang="zh-CN" altLang="en-US" sz="2000"/>
              <a:t>“内核线程（Kernel Thread）/用户线程（User Thread）”不要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和“内核级线程（Kernel-Level Thread）/用户级线程（User-Level 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Thread）”搞混了，前者是指</a:t>
            </a:r>
            <a:r>
              <a:rPr lang="zh-CN" altLang="en-US" sz="2000">
                <a:solidFill>
                  <a:srgbClr val="9C0B15"/>
                </a:solidFill>
              </a:rPr>
              <a:t>线程运行时的CPU模式</a:t>
            </a:r>
            <a:r>
              <a:rPr lang="zh-CN" altLang="en-US" sz="2000"/>
              <a:t>，而后者则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是指</a:t>
            </a:r>
            <a:r>
              <a:rPr lang="zh-CN" altLang="en-US" sz="2000">
                <a:solidFill>
                  <a:srgbClr val="9C0B15"/>
                </a:solidFill>
              </a:rPr>
              <a:t>操作系统是否知道它们的存在</a:t>
            </a:r>
            <a:r>
              <a:rPr lang="zh-CN" altLang="en-US" sz="2000"/>
              <a:t>。内核线程和用户线程都是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内核级线程，而所谓的“用户级线程”则是指</a:t>
            </a:r>
            <a:r>
              <a:rPr lang="zh-CN" altLang="en-US" sz="2000"/>
              <a:t>协程和纤程。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这两个叫法之所以叫成这样是历史原因。不必深究。</a:t>
            </a:r>
            <a:endParaRPr lang="zh-CN" altLang="en-US" sz="2000"/>
          </a:p>
        </p:txBody>
      </p:sp>
      <p:sp>
        <p:nvSpPr>
          <p:cNvPr id="4" name="圆角矩形 3"/>
          <p:cNvSpPr/>
          <p:nvPr/>
        </p:nvSpPr>
        <p:spPr>
          <a:xfrm>
            <a:off x="2981960" y="1805305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用户线程</a:t>
            </a:r>
            <a:endParaRPr lang="zh-CN" altLang="en-US" b="1"/>
          </a:p>
        </p:txBody>
      </p:sp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2981960" y="131953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内核线程</a:t>
            </a:r>
            <a:endParaRPr lang="zh-CN" altLang="en-US" b="1"/>
          </a:p>
        </p:txBody>
      </p:sp>
    </p:spTree>
    <p:custDataLst>
      <p:tags r:id="rId3"/>
    </p:custData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线程的基本操作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创建	Create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创建一个线程。这包括它的线程控制块等内核数据结构。该操作还会返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回线程的句柄（</a:t>
            </a:r>
            <a:r>
              <a:rPr lang="en-US" altLang="zh-CN" sz="2000">
                <a:sym typeface="+mn-ea"/>
              </a:rPr>
              <a:t>Handle</a:t>
            </a:r>
            <a:r>
              <a:rPr lang="zh-CN" altLang="en-US" sz="2000">
                <a:sym typeface="+mn-ea"/>
              </a:rPr>
              <a:t>），这一般是它的线程号（</a:t>
            </a:r>
            <a:r>
              <a:rPr lang="en-US" altLang="zh-CN" sz="2000">
                <a:sym typeface="+mn-ea"/>
              </a:rPr>
              <a:t>Thread ID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TID</a:t>
            </a:r>
            <a:r>
              <a:rPr lang="zh-CN" altLang="en-US" sz="2000">
                <a:sym typeface="+mn-ea"/>
              </a:rPr>
              <a:t>）。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出让	Yield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通知操作系统当前线程不需要更多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时间，自愿放弃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终止	Terminate/Exit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线程自愿停止自己的执行并退出，可以返回一个返回值。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同步	Join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/Wait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使一个线程等待另一个线程终止，并获取它的返回值。需要给出被等待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线程的</a:t>
            </a:r>
            <a:r>
              <a:rPr lang="en-US" altLang="zh-CN" sz="2000">
                <a:sym typeface="+mn-ea"/>
              </a:rPr>
              <a:t>TID</a:t>
            </a:r>
            <a:r>
              <a:rPr lang="zh-CN" altLang="en-US" sz="2000">
                <a:sym typeface="+mn-ea"/>
              </a:rPr>
              <a:t>。很多时候，这个操作也会导致线程销毁，因为终止的线程除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了交还它的返回值以外没有任何意义。同步操作等待的对象必须是由发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起者创建的，且对象不能脱离（</a:t>
            </a:r>
            <a:r>
              <a:rPr lang="en-US" altLang="zh-CN" sz="2000">
                <a:sym typeface="+mn-ea"/>
              </a:rPr>
              <a:t>Detach</a:t>
            </a:r>
            <a:r>
              <a:rPr lang="zh-CN" altLang="en-US" sz="2000">
                <a:sym typeface="+mn-ea"/>
              </a:rPr>
              <a:t>）发起者。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销毁	Destroy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/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Delete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销毁一个同步完成的线程。是创建的逆操作。给出线程的</a:t>
            </a:r>
            <a:r>
              <a:rPr lang="en-US" altLang="zh-CN" sz="2000">
                <a:sym typeface="+mn-ea"/>
              </a:rPr>
              <a:t>TID</a:t>
            </a:r>
            <a:r>
              <a:rPr lang="zh-CN" altLang="en-US" sz="2000">
                <a:sym typeface="+mn-ea"/>
              </a:rPr>
              <a:t>，该操作将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销毁它。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碎片</a:t>
            </a:r>
            <a:r>
              <a:rPr lang="en-US" altLang="zh-CN" sz="2000"/>
              <a:t>		</a:t>
            </a:r>
            <a:r>
              <a:rPr lang="zh-CN" altLang="en-US" sz="2000">
                <a:solidFill>
                  <a:srgbClr val="9C0B15"/>
                </a:solidFill>
              </a:rPr>
              <a:t>出于某些原因，无法有效利用而被浪费掉的资源。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在这里是出于内存分配策略被浪费掉的内存空间。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内部碎片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实际上已经指派给某个分配，但是逻辑上无法被这个分配利用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的资源。</a:t>
            </a:r>
            <a:r>
              <a:rPr lang="zh-CN" altLang="en-US" sz="2000"/>
              <a:t>这通常是由于</a:t>
            </a:r>
            <a:r>
              <a:rPr lang="zh-CN" altLang="en-US" sz="2000">
                <a:solidFill>
                  <a:srgbClr val="9C0B15"/>
                </a:solidFill>
              </a:rPr>
              <a:t>分配粒度</a:t>
            </a:r>
            <a:r>
              <a:rPr lang="zh-CN" altLang="en-US" sz="2000"/>
              <a:t>导致的；如果</a:t>
            </a:r>
            <a:r>
              <a:rPr lang="zh-CN" altLang="en-US" sz="2000">
                <a:solidFill>
                  <a:srgbClr val="9C0B15"/>
                </a:solidFill>
              </a:rPr>
              <a:t>实际分配的粒度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9C0B15"/>
                </a:solidFill>
              </a:rPr>
              <a:t>分配请求的粒度</a:t>
            </a:r>
            <a:r>
              <a:rPr lang="zh-CN" altLang="en-US" sz="2000"/>
              <a:t>不一致，每次分配的资源数目要</a:t>
            </a:r>
            <a:r>
              <a:rPr lang="zh-CN" altLang="en-US" sz="2000">
                <a:solidFill>
                  <a:srgbClr val="9C0B15"/>
                </a:solidFill>
              </a:rPr>
              <a:t>向上取整</a:t>
            </a:r>
            <a:r>
              <a:rPr lang="zh-CN" altLang="en-US" sz="2000"/>
              <a:t>到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分配请求的粒度，造成浪费。这些因为取整而额外多出来的内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存就是内部内存碎片。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如果分配的粒度与请求的粒度是一致的，不存在内部碎片。</a:t>
            </a:r>
            <a:endParaRPr lang="zh-CN" altLang="en-US" sz="2000">
              <a:solidFill>
                <a:srgbClr val="9C0B15"/>
              </a:solidFill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377190" y="4027170"/>
            <a:ext cx="9155430" cy="422910"/>
            <a:chOff x="-2690" y="6341"/>
            <a:chExt cx="19160" cy="666"/>
          </a:xfrm>
          <a:solidFill>
            <a:schemeClr val="bg1"/>
          </a:solidFill>
        </p:grpSpPr>
        <p:sp>
          <p:nvSpPr>
            <p:cNvPr id="138" name="矩形 137"/>
            <p:cNvSpPr/>
            <p:nvPr>
              <p:custDataLst>
                <p:tags r:id="rId2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39" name="矩形 138"/>
            <p:cNvSpPr/>
            <p:nvPr>
              <p:custDataLst>
                <p:tags r:id="rId3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0" name="矩形 139"/>
            <p:cNvSpPr/>
            <p:nvPr>
              <p:custDataLst>
                <p:tags r:id="rId4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1" name="矩形 140"/>
            <p:cNvSpPr/>
            <p:nvPr>
              <p:custDataLst>
                <p:tags r:id="rId5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2" name="矩形 141"/>
            <p:cNvSpPr/>
            <p:nvPr>
              <p:custDataLst>
                <p:tags r:id="rId6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3" name="矩形 142"/>
            <p:cNvSpPr/>
            <p:nvPr>
              <p:custDataLst>
                <p:tags r:id="rId7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4" name="矩形 143"/>
            <p:cNvSpPr/>
            <p:nvPr>
              <p:custDataLst>
                <p:tags r:id="rId8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5" name="矩形 144"/>
            <p:cNvSpPr/>
            <p:nvPr>
              <p:custDataLst>
                <p:tags r:id="rId9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46" name="矩形 145"/>
            <p:cNvSpPr/>
            <p:nvPr>
              <p:custDataLst>
                <p:tags r:id="rId10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100MB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47" name="矩形 146"/>
            <p:cNvSpPr/>
            <p:nvPr>
              <p:custDataLst>
                <p:tags r:id="rId11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375920" y="5027295"/>
            <a:ext cx="9155430" cy="422910"/>
            <a:chOff x="-2690" y="6341"/>
            <a:chExt cx="19160" cy="666"/>
          </a:xfrm>
          <a:solidFill>
            <a:srgbClr val="C00000"/>
          </a:solidFill>
        </p:grpSpPr>
        <p:sp>
          <p:nvSpPr>
            <p:cNvPr id="149" name="矩形 148"/>
            <p:cNvSpPr/>
            <p:nvPr>
              <p:custDataLst>
                <p:tags r:id="rId12"/>
              </p:custDataLst>
            </p:nvPr>
          </p:nvSpPr>
          <p:spPr>
            <a:xfrm>
              <a:off x="114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0" name="矩形 149"/>
            <p:cNvSpPr/>
            <p:nvPr>
              <p:custDataLst>
                <p:tags r:id="rId13"/>
              </p:custDataLst>
            </p:nvPr>
          </p:nvSpPr>
          <p:spPr>
            <a:xfrm>
              <a:off x="305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1" name="矩形 150"/>
            <p:cNvSpPr/>
            <p:nvPr>
              <p:custDataLst>
                <p:tags r:id="rId14"/>
              </p:custDataLst>
            </p:nvPr>
          </p:nvSpPr>
          <p:spPr>
            <a:xfrm>
              <a:off x="49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2" name="矩形 151"/>
            <p:cNvSpPr/>
            <p:nvPr>
              <p:custDataLst>
                <p:tags r:id="rId15"/>
              </p:custDataLst>
            </p:nvPr>
          </p:nvSpPr>
          <p:spPr>
            <a:xfrm>
              <a:off x="68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3" name="矩形 152"/>
            <p:cNvSpPr/>
            <p:nvPr>
              <p:custDataLst>
                <p:tags r:id="rId16"/>
              </p:custDataLst>
            </p:nvPr>
          </p:nvSpPr>
          <p:spPr>
            <a:xfrm>
              <a:off x="8806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4" name="矩形 153"/>
            <p:cNvSpPr/>
            <p:nvPr>
              <p:custDataLst>
                <p:tags r:id="rId17"/>
              </p:custDataLst>
            </p:nvPr>
          </p:nvSpPr>
          <p:spPr>
            <a:xfrm>
              <a:off x="10722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5" name="矩形 154"/>
            <p:cNvSpPr/>
            <p:nvPr>
              <p:custDataLst>
                <p:tags r:id="rId18"/>
              </p:custDataLst>
            </p:nvPr>
          </p:nvSpPr>
          <p:spPr>
            <a:xfrm>
              <a:off x="12638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6" name="矩形 155"/>
            <p:cNvSpPr/>
            <p:nvPr>
              <p:custDataLst>
                <p:tags r:id="rId19"/>
              </p:custDataLst>
            </p:nvPr>
          </p:nvSpPr>
          <p:spPr>
            <a:xfrm>
              <a:off x="1455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7" name="矩形 156"/>
            <p:cNvSpPr/>
            <p:nvPr>
              <p:custDataLst>
                <p:tags r:id="rId20"/>
              </p:custDataLst>
            </p:nvPr>
          </p:nvSpPr>
          <p:spPr>
            <a:xfrm>
              <a:off x="-2690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100MB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158" name="矩形 157"/>
            <p:cNvSpPr/>
            <p:nvPr>
              <p:custDataLst>
                <p:tags r:id="rId21"/>
              </p:custDataLst>
            </p:nvPr>
          </p:nvSpPr>
          <p:spPr>
            <a:xfrm>
              <a:off x="-774" y="6341"/>
              <a:ext cx="1916" cy="667"/>
            </a:xfrm>
            <a:prstGeom prst="rect">
              <a:avLst/>
            </a:prstGeom>
            <a:grp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375920" y="6062980"/>
            <a:ext cx="9155430" cy="422910"/>
            <a:chOff x="593" y="9369"/>
            <a:chExt cx="14418" cy="666"/>
          </a:xfrm>
        </p:grpSpPr>
        <p:grpSp>
          <p:nvGrpSpPr>
            <p:cNvPr id="160" name="组合 159"/>
            <p:cNvGrpSpPr/>
            <p:nvPr/>
          </p:nvGrpSpPr>
          <p:grpSpPr>
            <a:xfrm>
              <a:off x="593" y="9369"/>
              <a:ext cx="14418" cy="666"/>
              <a:chOff x="-2690" y="6341"/>
              <a:chExt cx="19160" cy="666"/>
            </a:xfrm>
            <a:solidFill>
              <a:schemeClr val="bg1"/>
            </a:solidFill>
          </p:grpSpPr>
          <p:sp>
            <p:nvSpPr>
              <p:cNvPr id="161" name="矩形 160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4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2" name="矩形 161"/>
              <p:cNvSpPr/>
              <p:nvPr>
                <p:custDataLst>
                  <p:tags r:id="rId23"/>
                </p:custDataLst>
              </p:nvPr>
            </p:nvSpPr>
            <p:spPr>
              <a:xfrm>
                <a:off x="305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3" name="矩形 162"/>
              <p:cNvSpPr/>
              <p:nvPr>
                <p:custDataLst>
                  <p:tags r:id="rId24"/>
                </p:custDataLst>
              </p:nvPr>
            </p:nvSpPr>
            <p:spPr>
              <a:xfrm>
                <a:off x="49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4" name="矩形 163"/>
              <p:cNvSpPr/>
              <p:nvPr>
                <p:custDataLst>
                  <p:tags r:id="rId25"/>
                </p:custDataLst>
              </p:nvPr>
            </p:nvSpPr>
            <p:spPr>
              <a:xfrm>
                <a:off x="68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5" name="矩形 164"/>
              <p:cNvSpPr/>
              <p:nvPr>
                <p:custDataLst>
                  <p:tags r:id="rId26"/>
                </p:custDataLst>
              </p:nvPr>
            </p:nvSpPr>
            <p:spPr>
              <a:xfrm>
                <a:off x="8806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6" name="矩形 165"/>
              <p:cNvSpPr/>
              <p:nvPr>
                <p:custDataLst>
                  <p:tags r:id="rId27"/>
                </p:custDataLst>
              </p:nvPr>
            </p:nvSpPr>
            <p:spPr>
              <a:xfrm>
                <a:off x="10722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7" name="矩形 166"/>
              <p:cNvSpPr/>
              <p:nvPr>
                <p:custDataLst>
                  <p:tags r:id="rId28"/>
                </p:custDataLst>
              </p:nvPr>
            </p:nvSpPr>
            <p:spPr>
              <a:xfrm>
                <a:off x="12638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8" name="矩形 167"/>
              <p:cNvSpPr/>
              <p:nvPr>
                <p:custDataLst>
                  <p:tags r:id="rId29"/>
                </p:custDataLst>
              </p:nvPr>
            </p:nvSpPr>
            <p:spPr>
              <a:xfrm>
                <a:off x="1455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169" name="矩形 168"/>
              <p:cNvSpPr/>
              <p:nvPr>
                <p:custDataLst>
                  <p:tags r:id="rId30"/>
                </p:custDataLst>
              </p:nvPr>
            </p:nvSpPr>
            <p:spPr>
              <a:xfrm>
                <a:off x="-2690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100MB</a:t>
                </a:r>
                <a:endParaRPr lang="en-US" altLang="zh-CN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 169"/>
              <p:cNvSpPr/>
              <p:nvPr>
                <p:custDataLst>
                  <p:tags r:id="rId31"/>
                </p:custDataLst>
              </p:nvPr>
            </p:nvSpPr>
            <p:spPr>
              <a:xfrm>
                <a:off x="-774" y="6341"/>
                <a:ext cx="1916" cy="667"/>
              </a:xfrm>
              <a:prstGeom prst="rect">
                <a:avLst/>
              </a:prstGeom>
              <a:grpFill/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100MB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</p:grpSp>
        <p:sp>
          <p:nvSpPr>
            <p:cNvPr id="171" name="矩形 170"/>
            <p:cNvSpPr/>
            <p:nvPr>
              <p:custDataLst>
                <p:tags r:id="rId32"/>
              </p:custDataLst>
            </p:nvPr>
          </p:nvSpPr>
          <p:spPr>
            <a:xfrm>
              <a:off x="61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2" name="矩形 171"/>
            <p:cNvSpPr/>
            <p:nvPr>
              <p:custDataLst>
                <p:tags r:id="rId33"/>
              </p:custDataLst>
            </p:nvPr>
          </p:nvSpPr>
          <p:spPr>
            <a:xfrm>
              <a:off x="1359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3" name="矩形 172"/>
            <p:cNvSpPr/>
            <p:nvPr>
              <p:custDataLst>
                <p:tags r:id="rId34"/>
              </p:custDataLst>
            </p:nvPr>
          </p:nvSpPr>
          <p:spPr>
            <a:xfrm>
              <a:off x="205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4" name="矩形 173"/>
            <p:cNvSpPr/>
            <p:nvPr>
              <p:custDataLst>
                <p:tags r:id="rId35"/>
              </p:custDataLst>
            </p:nvPr>
          </p:nvSpPr>
          <p:spPr>
            <a:xfrm>
              <a:off x="350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5" name="矩形 174"/>
            <p:cNvSpPr/>
            <p:nvPr>
              <p:custDataLst>
                <p:tags r:id="rId36"/>
              </p:custDataLst>
            </p:nvPr>
          </p:nvSpPr>
          <p:spPr>
            <a:xfrm>
              <a:off x="494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6" name="矩形 175"/>
            <p:cNvSpPr/>
            <p:nvPr>
              <p:custDataLst>
                <p:tags r:id="rId37"/>
              </p:custDataLst>
            </p:nvPr>
          </p:nvSpPr>
          <p:spPr>
            <a:xfrm>
              <a:off x="6385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7" name="矩形 176"/>
            <p:cNvSpPr/>
            <p:nvPr>
              <p:custDataLst>
                <p:tags r:id="rId38"/>
              </p:custDataLst>
            </p:nvPr>
          </p:nvSpPr>
          <p:spPr>
            <a:xfrm>
              <a:off x="7827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8" name="矩形 177"/>
            <p:cNvSpPr/>
            <p:nvPr>
              <p:custDataLst>
                <p:tags r:id="rId39"/>
              </p:custDataLst>
            </p:nvPr>
          </p:nvSpPr>
          <p:spPr>
            <a:xfrm>
              <a:off x="9269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9" name="矩形 178"/>
            <p:cNvSpPr/>
            <p:nvPr>
              <p:custDataLst>
                <p:tags r:id="rId40"/>
              </p:custDataLst>
            </p:nvPr>
          </p:nvSpPr>
          <p:spPr>
            <a:xfrm>
              <a:off x="10711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0" name="矩形 179"/>
            <p:cNvSpPr/>
            <p:nvPr>
              <p:custDataLst>
                <p:tags r:id="rId41"/>
              </p:custDataLst>
            </p:nvPr>
          </p:nvSpPr>
          <p:spPr>
            <a:xfrm>
              <a:off x="12153" y="9394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4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总结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sp>
        <p:nvSpPr>
          <p:cNvPr id="4" name="Text Box 2"/>
          <p:cNvSpPr txBox="1"/>
          <p:nvPr>
            <p:custDataLst>
              <p:tags r:id="rId3"/>
            </p:custDataLst>
          </p:nvPr>
        </p:nvSpPr>
        <p:spPr>
          <a:xfrm>
            <a:off x="414655" y="655955"/>
            <a:ext cx="9010650" cy="6000750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发展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en-US" altLang="zh-CN" sz="2000"/>
              <a:t>操作系统</a:t>
            </a:r>
            <a:r>
              <a:rPr lang="zh-CN" altLang="en-US" sz="2000"/>
              <a:t>的发展</a:t>
            </a:r>
            <a:r>
              <a:rPr lang="en-US" altLang="zh-CN" sz="2000"/>
              <a:t>伴随着计算机的发展；人将</a:t>
            </a:r>
            <a:r>
              <a:rPr lang="zh-CN" altLang="en-US" sz="2000">
                <a:solidFill>
                  <a:srgbClr val="9C0B15"/>
                </a:solidFill>
              </a:rPr>
              <a:t>越来越多的领域</a:t>
            </a:r>
            <a:r>
              <a:rPr lang="en-US" altLang="zh-CN" sz="2000"/>
              <a:t>，和这些领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/>
              <a:t>域内</a:t>
            </a:r>
            <a:r>
              <a:rPr lang="zh-CN" altLang="en-US" sz="2000">
                <a:solidFill>
                  <a:srgbClr val="9C0B15"/>
                </a:solidFill>
              </a:rPr>
              <a:t>越来越多的功能</a:t>
            </a:r>
            <a:r>
              <a:rPr lang="en-US" altLang="zh-CN" sz="2000"/>
              <a:t>交给机器。</a:t>
            </a:r>
            <a:r>
              <a:rPr lang="zh-CN" altLang="en-US" sz="2000"/>
              <a:t>交给机器的部分越多，需要机器自行协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调（而不是人代为协调）的部分就越多；</a:t>
            </a:r>
            <a:r>
              <a:rPr lang="zh-CN" altLang="en-US" sz="2000">
                <a:solidFill>
                  <a:srgbClr val="9C0B15"/>
                </a:solidFill>
              </a:rPr>
              <a:t>机器本质上是代行人的意志</a:t>
            </a:r>
            <a:r>
              <a:rPr lang="en-US" altLang="zh-CN" sz="2000"/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/>
              <a:t>因此</a:t>
            </a:r>
            <a:r>
              <a:rPr lang="zh-CN" altLang="en-US" sz="2000">
                <a:solidFill>
                  <a:srgbClr val="9C0B15"/>
                </a:solidFill>
              </a:rPr>
              <a:t>协调这些程序就是协调人</a:t>
            </a:r>
            <a:r>
              <a:rPr lang="en-US" altLang="zh-CN" sz="2000"/>
              <a:t>。</a:t>
            </a:r>
            <a:endParaRPr lang="en-US" altLang="zh-CN" sz="2000"/>
          </a:p>
          <a:p>
            <a:pPr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系统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en-US" altLang="zh-CN" sz="2000"/>
              <a:t>系统就是</a:t>
            </a:r>
            <a:r>
              <a:rPr lang="zh-CN" altLang="en-US" sz="2000">
                <a:solidFill>
                  <a:srgbClr val="9C0B15"/>
                </a:solidFill>
              </a:rPr>
              <a:t>抽象、协调和权衡</a:t>
            </a:r>
            <a:r>
              <a:rPr lang="en-US" altLang="zh-CN" sz="2000"/>
              <a:t>。计算机操作系统</a:t>
            </a:r>
            <a:endParaRPr lang="en-US" altLang="zh-CN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/>
              <a:t>建立起关于计算机上资源的</a:t>
            </a:r>
            <a:r>
              <a:rPr lang="zh-CN" altLang="en-US" sz="2000">
                <a:solidFill>
                  <a:srgbClr val="9C0B15"/>
                </a:solidFill>
              </a:rPr>
              <a:t>分层抽象</a:t>
            </a:r>
            <a:r>
              <a:rPr lang="en-US" altLang="zh-CN" sz="2000"/>
              <a:t>，并通过</a:t>
            </a:r>
            <a:endParaRPr lang="en-US" altLang="zh-CN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en-US" altLang="zh-CN" sz="2000"/>
              <a:t>权衡利弊，</a:t>
            </a:r>
            <a:r>
              <a:rPr lang="zh-CN" altLang="en-US" sz="2000">
                <a:solidFill>
                  <a:srgbClr val="9C0B15"/>
                </a:solidFill>
              </a:rPr>
              <a:t>统筹协调和管理资源</a:t>
            </a:r>
            <a:r>
              <a:rPr lang="en-US" altLang="zh-CN" sz="2000"/>
              <a:t>来</a:t>
            </a:r>
            <a:r>
              <a:rPr lang="zh-CN" altLang="en-US" sz="2000">
                <a:solidFill>
                  <a:srgbClr val="9C0B15"/>
                </a:solidFill>
              </a:rPr>
              <a:t>最大化计算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机针对特定用途的效用</a:t>
            </a:r>
            <a:r>
              <a:rPr lang="en-US" altLang="zh-CN" sz="2000"/>
              <a:t>。</a:t>
            </a:r>
            <a:endParaRPr lang="en-US" altLang="zh-CN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通常而言，提供给我们的操作系统不仅仅具备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一个负责核心资源管理功能的内核，还具备一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系列配套程序以使其可以开箱即用。</a:t>
            </a:r>
            <a:r>
              <a:rPr lang="zh-CN" altLang="en-US" sz="2000"/>
              <a:t>现代的操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作系统更接近一个发行版，而非单纯的</a:t>
            </a:r>
            <a:r>
              <a:rPr lang="zh-CN" altLang="en-US" sz="2000"/>
              <a:t>内核。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开发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en-US" altLang="zh-CN" sz="2000"/>
              <a:t>操作系统是</a:t>
            </a:r>
            <a:r>
              <a:rPr lang="zh-CN" altLang="en-US" sz="2000">
                <a:solidFill>
                  <a:srgbClr val="9C0B15"/>
                </a:solidFill>
              </a:rPr>
              <a:t>非常昂贵的公共产品</a:t>
            </a:r>
            <a:r>
              <a:rPr lang="en-US" altLang="zh-CN" sz="2000"/>
              <a:t>，它</a:t>
            </a:r>
            <a:r>
              <a:rPr lang="zh-CN" altLang="en-US" sz="2000"/>
              <a:t>终究</a:t>
            </a:r>
            <a:r>
              <a:rPr lang="en-US" altLang="zh-CN" sz="2000"/>
              <a:t>是</a:t>
            </a:r>
            <a:r>
              <a:rPr lang="zh-CN" altLang="en-US" sz="2000">
                <a:solidFill>
                  <a:srgbClr val="9C0B15"/>
                </a:solidFill>
              </a:rPr>
              <a:t>社区的作品</a:t>
            </a:r>
            <a:r>
              <a:rPr lang="en-US" altLang="zh-CN" sz="2000"/>
              <a:t>，不是个人的作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/>
              <a:t>品。</a:t>
            </a:r>
            <a:r>
              <a:rPr lang="zh-CN" altLang="en-US" sz="2000"/>
              <a:t>不过，一个好的（通用）操作系统往往从解决某个特定用途或特定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问题开始，也即从</a:t>
            </a:r>
            <a:r>
              <a:rPr lang="zh-CN" altLang="en-US" sz="2000">
                <a:solidFill>
                  <a:srgbClr val="9C0B15"/>
                </a:solidFill>
              </a:rPr>
              <a:t>实践</a:t>
            </a:r>
            <a:r>
              <a:rPr lang="zh-CN" altLang="en-US" sz="2000"/>
              <a:t>开始；那些雄心勃勃的学院式开发反而容易失败。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  <p:pic>
        <p:nvPicPr>
          <p:cNvPr id="85" name="图片 84" descr="timg9ABSE7IV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577965" y="2238375"/>
            <a:ext cx="3109595" cy="3109595"/>
          </a:xfrm>
          <a:prstGeom prst="rect">
            <a:avLst/>
          </a:prstGeom>
          <a:noFill/>
          <a:effectLst>
            <a:softEdge rad="635000"/>
          </a:effectLst>
          <a:scene3d>
            <a:camera prst="orthographicFront"/>
            <a:lightRig rig="threePt" dir="t"/>
          </a:scene3d>
          <a:sp3d extrusionH="234950"/>
        </p:spPr>
      </p:pic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组合 107"/>
          <p:cNvGrpSpPr/>
          <p:nvPr/>
        </p:nvGrpSpPr>
        <p:grpSpPr>
          <a:xfrm>
            <a:off x="376555" y="6144895"/>
            <a:ext cx="9155430" cy="422910"/>
            <a:chOff x="593" y="9677"/>
            <a:chExt cx="14418" cy="666"/>
          </a:xfrm>
        </p:grpSpPr>
        <p:sp>
          <p:nvSpPr>
            <p:cNvPr id="97" name="矩形 96"/>
            <p:cNvSpPr/>
            <p:nvPr>
              <p:custDataLst>
                <p:tags r:id="rId1"/>
              </p:custDataLst>
            </p:nvPr>
          </p:nvSpPr>
          <p:spPr>
            <a:xfrm>
              <a:off x="7802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8" name="矩形 97"/>
            <p:cNvSpPr/>
            <p:nvPr>
              <p:custDataLst>
                <p:tags r:id="rId2"/>
              </p:custDataLst>
            </p:nvPr>
          </p:nvSpPr>
          <p:spPr>
            <a:xfrm>
              <a:off x="9244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3"/>
              </p:custDataLst>
            </p:nvPr>
          </p:nvSpPr>
          <p:spPr>
            <a:xfrm>
              <a:off x="10686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4"/>
              </p:custDataLst>
            </p:nvPr>
          </p:nvSpPr>
          <p:spPr>
            <a:xfrm>
              <a:off x="12127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5"/>
              </p:custDataLst>
            </p:nvPr>
          </p:nvSpPr>
          <p:spPr>
            <a:xfrm>
              <a:off x="13569" y="9677"/>
              <a:ext cx="1442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2" name="矩形 101"/>
            <p:cNvSpPr/>
            <p:nvPr>
              <p:custDataLst>
                <p:tags r:id="rId6"/>
              </p:custDataLst>
            </p:nvPr>
          </p:nvSpPr>
          <p:spPr>
            <a:xfrm>
              <a:off x="593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3" name="矩形 102"/>
            <p:cNvSpPr/>
            <p:nvPr>
              <p:custDataLst>
                <p:tags r:id="rId7"/>
              </p:custDataLst>
            </p:nvPr>
          </p:nvSpPr>
          <p:spPr>
            <a:xfrm>
              <a:off x="1614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4" name="矩形 103"/>
            <p:cNvSpPr/>
            <p:nvPr>
              <p:custDataLst>
                <p:tags r:id="rId8"/>
              </p:custDataLst>
            </p:nvPr>
          </p:nvSpPr>
          <p:spPr>
            <a:xfrm>
              <a:off x="2635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5" name="矩形 104"/>
            <p:cNvSpPr/>
            <p:nvPr>
              <p:custDataLst>
                <p:tags r:id="rId9"/>
              </p:custDataLst>
            </p:nvPr>
          </p:nvSpPr>
          <p:spPr>
            <a:xfrm>
              <a:off x="3656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6" name="矩形 105"/>
            <p:cNvSpPr/>
            <p:nvPr>
              <p:custDataLst>
                <p:tags r:id="rId10"/>
              </p:custDataLst>
            </p:nvPr>
          </p:nvSpPr>
          <p:spPr>
            <a:xfrm>
              <a:off x="4677" y="9677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7" name="矩形 106"/>
            <p:cNvSpPr/>
            <p:nvPr>
              <p:custDataLst>
                <p:tags r:id="rId11"/>
              </p:custDataLst>
            </p:nvPr>
          </p:nvSpPr>
          <p:spPr>
            <a:xfrm>
              <a:off x="5698" y="9677"/>
              <a:ext cx="2103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376555" y="5380990"/>
            <a:ext cx="9155430" cy="422910"/>
            <a:chOff x="593" y="9677"/>
            <a:chExt cx="14418" cy="666"/>
          </a:xfrm>
        </p:grpSpPr>
        <p:sp>
          <p:nvSpPr>
            <p:cNvPr id="80" name="矩形 79"/>
            <p:cNvSpPr/>
            <p:nvPr>
              <p:custDataLst>
                <p:tags r:id="rId12"/>
              </p:custDataLst>
            </p:nvPr>
          </p:nvSpPr>
          <p:spPr>
            <a:xfrm>
              <a:off x="7802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13"/>
              </p:custDataLst>
            </p:nvPr>
          </p:nvSpPr>
          <p:spPr>
            <a:xfrm>
              <a:off x="9244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14"/>
              </p:custDataLst>
            </p:nvPr>
          </p:nvSpPr>
          <p:spPr>
            <a:xfrm>
              <a:off x="10686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3" name="矩形 82"/>
            <p:cNvSpPr/>
            <p:nvPr>
              <p:custDataLst>
                <p:tags r:id="rId15"/>
              </p:custDataLst>
            </p:nvPr>
          </p:nvSpPr>
          <p:spPr>
            <a:xfrm>
              <a:off x="12127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16"/>
              </p:custDataLst>
            </p:nvPr>
          </p:nvSpPr>
          <p:spPr>
            <a:xfrm>
              <a:off x="13569" y="9677"/>
              <a:ext cx="1442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100MB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17"/>
              </p:custDataLst>
            </p:nvPr>
          </p:nvSpPr>
          <p:spPr>
            <a:xfrm>
              <a:off x="593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18"/>
              </p:custDataLst>
            </p:nvPr>
          </p:nvSpPr>
          <p:spPr>
            <a:xfrm>
              <a:off x="1614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19"/>
              </p:custDataLst>
            </p:nvPr>
          </p:nvSpPr>
          <p:spPr>
            <a:xfrm>
              <a:off x="2635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20"/>
              </p:custDataLst>
            </p:nvPr>
          </p:nvSpPr>
          <p:spPr>
            <a:xfrm>
              <a:off x="3656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9" name="矩形 88"/>
            <p:cNvSpPr/>
            <p:nvPr>
              <p:custDataLst>
                <p:tags r:id="rId21"/>
              </p:custDataLst>
            </p:nvPr>
          </p:nvSpPr>
          <p:spPr>
            <a:xfrm>
              <a:off x="4677" y="9677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0" name="矩形 89"/>
            <p:cNvSpPr/>
            <p:nvPr>
              <p:custDataLst>
                <p:tags r:id="rId22"/>
              </p:custDataLst>
            </p:nvPr>
          </p:nvSpPr>
          <p:spPr>
            <a:xfrm>
              <a:off x="5698" y="9677"/>
              <a:ext cx="2103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... ...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23"/>
              </p:custDataLst>
            </p:nvPr>
          </p:nvSpPr>
          <p:spPr>
            <a:xfrm>
              <a:off x="13594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2" name="矩形 91"/>
            <p:cNvSpPr/>
            <p:nvPr>
              <p:custDataLst>
                <p:tags r:id="rId24"/>
              </p:custDataLst>
            </p:nvPr>
          </p:nvSpPr>
          <p:spPr>
            <a:xfrm>
              <a:off x="7826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3" name="矩形 92"/>
            <p:cNvSpPr/>
            <p:nvPr>
              <p:custDataLst>
                <p:tags r:id="rId25"/>
              </p:custDataLst>
            </p:nvPr>
          </p:nvSpPr>
          <p:spPr>
            <a:xfrm>
              <a:off x="9268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>
              <p:custDataLst>
                <p:tags r:id="rId26"/>
              </p:custDataLst>
            </p:nvPr>
          </p:nvSpPr>
          <p:spPr>
            <a:xfrm>
              <a:off x="10710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5" name="矩形 94"/>
            <p:cNvSpPr/>
            <p:nvPr>
              <p:custDataLst>
                <p:tags r:id="rId27"/>
              </p:custDataLst>
            </p:nvPr>
          </p:nvSpPr>
          <p:spPr>
            <a:xfrm>
              <a:off x="12152" y="9701"/>
              <a:ext cx="173" cy="618"/>
            </a:xfrm>
            <a:prstGeom prst="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28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程序内的分配策略：固定分区法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en-US" altLang="zh-CN" sz="2000">
                <a:solidFill>
                  <a:srgbClr val="9C0B15"/>
                </a:solidFill>
              </a:rPr>
              <a:t>	</a:t>
            </a:r>
            <a:r>
              <a:rPr lang="zh-CN" altLang="en-US" sz="2000"/>
              <a:t>如果1MB分配不超过500次，那么</a:t>
            </a:r>
            <a:r>
              <a:rPr lang="zh-CN" altLang="en-US" sz="2000">
                <a:solidFill>
                  <a:srgbClr val="9C0B15"/>
                </a:solidFill>
              </a:rPr>
              <a:t>不会产生任何内存碎片</a:t>
            </a:r>
            <a:r>
              <a:rPr lang="zh-CN" altLang="en-US" sz="2000"/>
              <a:t>。但如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/>
              <a:t>果分配第501次，我们将发现</a:t>
            </a:r>
            <a:r>
              <a:rPr lang="zh-CN" altLang="en-US" sz="2000">
                <a:solidFill>
                  <a:srgbClr val="9C0B15"/>
                </a:solidFill>
              </a:rPr>
              <a:t>1MB内存池的资源耗尽了</a:t>
            </a:r>
            <a:r>
              <a:rPr lang="zh-CN" altLang="en-US" sz="2000"/>
              <a:t>，此时只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有</a:t>
            </a:r>
            <a:r>
              <a:rPr lang="zh-CN" altLang="en-US" sz="2000">
                <a:solidFill>
                  <a:srgbClr val="9C0B15"/>
                </a:solidFill>
              </a:rPr>
              <a:t>从100MB的内存池里面拿出一块</a:t>
            </a:r>
            <a:r>
              <a:rPr lang="zh-CN" altLang="en-US" sz="2000"/>
              <a:t>来满足这个请求。这一次将产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生99MB的内部碎片。而且，分配第505次后，我们将无法再满足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更多请求。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100MB分配就更惨了：</a:t>
            </a:r>
            <a:r>
              <a:rPr lang="zh-CN" altLang="en-US" sz="2000">
                <a:solidFill>
                  <a:srgbClr val="9C0B15"/>
                </a:solidFill>
              </a:rPr>
              <a:t>只能做五次分配</a:t>
            </a:r>
            <a:r>
              <a:rPr lang="zh-CN" altLang="en-US" sz="2000"/>
              <a:t>，此时系统中便无100MB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的整块内存了，</a:t>
            </a:r>
            <a:r>
              <a:rPr lang="zh-CN" altLang="en-US" sz="2000">
                <a:solidFill>
                  <a:srgbClr val="9C0B15"/>
                </a:solidFill>
              </a:rPr>
              <a:t>即使1MB内存池有足够总量</a:t>
            </a:r>
            <a:r>
              <a:rPr lang="zh-CN" altLang="en-US" sz="2000"/>
              <a:t>也无法再分配了。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外部碎片</a:t>
            </a:r>
            <a:r>
              <a:rPr lang="en-US" altLang="zh-CN" sz="2000">
                <a:solidFill>
                  <a:srgbClr val="9C0B15"/>
                </a:solidFill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尚未被实际分配出去</a:t>
            </a:r>
            <a:r>
              <a:rPr lang="zh-CN" altLang="en-US" sz="2000"/>
              <a:t>，但因为某些逻辑上的原因</a:t>
            </a:r>
            <a:r>
              <a:rPr lang="zh-CN" altLang="en-US" sz="2000">
                <a:solidFill>
                  <a:srgbClr val="9C0B15"/>
                </a:solidFill>
              </a:rPr>
              <a:t>无法分配的资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源</a:t>
            </a:r>
            <a:r>
              <a:rPr lang="zh-CN" altLang="en-US" sz="2000"/>
              <a:t>。这通常是由于</a:t>
            </a:r>
            <a:r>
              <a:rPr lang="zh-CN" altLang="en-US" sz="2000">
                <a:solidFill>
                  <a:srgbClr val="9C0B15"/>
                </a:solidFill>
              </a:rPr>
              <a:t>资源请求的空间分布限制</a:t>
            </a:r>
            <a:r>
              <a:rPr lang="zh-CN" altLang="en-US" sz="2000"/>
              <a:t>与</a:t>
            </a:r>
            <a:r>
              <a:rPr lang="zh-CN" altLang="en-US" sz="2000">
                <a:solidFill>
                  <a:srgbClr val="9C0B15"/>
                </a:solidFill>
              </a:rPr>
              <a:t>实际资源的空间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分布方式冲突</a:t>
            </a:r>
            <a:r>
              <a:rPr lang="zh-CN" altLang="en-US" sz="2000"/>
              <a:t>致的。最常见的冲突是</a:t>
            </a:r>
            <a:r>
              <a:rPr lang="zh-CN" altLang="en-US" sz="2000">
                <a:solidFill>
                  <a:srgbClr val="9C0B15"/>
                </a:solidFill>
              </a:rPr>
              <a:t>请求的连续性</a:t>
            </a:r>
            <a:r>
              <a:rPr lang="zh-CN" altLang="en-US" sz="2000"/>
              <a:t>与</a:t>
            </a:r>
            <a:r>
              <a:rPr lang="zh-CN" altLang="en-US" sz="2000">
                <a:solidFill>
                  <a:srgbClr val="9C0B15"/>
                </a:solidFill>
              </a:rPr>
              <a:t>资源分布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的不连续</a:t>
            </a:r>
            <a:r>
              <a:rPr lang="zh-CN" altLang="en-US" sz="2000"/>
              <a:t>之间的冲突，在内存分配问题上尤其如此。如果某些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资源在空间上不连续，</a:t>
            </a:r>
            <a:r>
              <a:rPr lang="zh-CN" altLang="en-US" sz="2000">
                <a:solidFill>
                  <a:srgbClr val="9C0B15"/>
                </a:solidFill>
              </a:rPr>
              <a:t>即便总量足够，也无法满足连续分配的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需求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109" name="右箭头标注 108"/>
          <p:cNvSpPr/>
          <p:nvPr>
            <p:custDataLst>
              <p:tags r:id="rId29"/>
            </p:custDataLst>
          </p:nvPr>
        </p:nvSpPr>
        <p:spPr>
          <a:xfrm>
            <a:off x="440690" y="1297305"/>
            <a:ext cx="1727835" cy="914400"/>
          </a:xfrm>
          <a:prstGeom prst="righ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仍然仅适合简单的应用程序</a:t>
            </a:r>
            <a:endParaRPr lang="zh-CN" altLang="en-US"/>
          </a:p>
        </p:txBody>
      </p:sp>
    </p:spTree>
    <p:custDataLst>
      <p:tags r:id="rId30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简单的策略：首次适配法（</a:t>
            </a:r>
            <a:r>
              <a:rPr lang="en-US" altLang="zh-CN" sz="2000" b="1">
                <a:solidFill>
                  <a:srgbClr val="9C0B15"/>
                </a:solidFill>
              </a:rPr>
              <a:t>First-Fit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首次适配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在空闲区列表</a:t>
            </a:r>
            <a:r>
              <a:rPr lang="zh-CN" altLang="en-US" sz="2000" dirty="0" smtClean="0">
                <a:sym typeface="+mn-ea"/>
              </a:rPr>
              <a:t>中按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某个线性顺序</a:t>
            </a:r>
            <a:r>
              <a:rPr lang="zh-CN" altLang="en-US" sz="2000" dirty="0" smtClean="0">
                <a:sym typeface="+mn-ea"/>
              </a:rPr>
              <a:t>（最常见的是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空闲区的地址序</a:t>
            </a:r>
            <a:r>
              <a:rPr lang="zh-CN" altLang="en-US" sz="2000" dirty="0" smtClean="0">
                <a:sym typeface="+mn-ea"/>
              </a:rPr>
              <a:t>，也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 smtClean="0">
                <a:sym typeface="+mn-ea"/>
              </a:rPr>
              <a:t>可以是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各个空闲区在列表中的登记顺序</a:t>
            </a:r>
            <a:r>
              <a:rPr lang="zh-CN" altLang="en-US" sz="2000" dirty="0" smtClean="0">
                <a:sym typeface="+mn-ea"/>
              </a:rPr>
              <a:t>或者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从上次分配的位置开始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依次往后</a:t>
            </a:r>
            <a:r>
              <a:rPr lang="zh-CN" altLang="en-US" sz="2000" dirty="0" smtClean="0">
                <a:sym typeface="+mn-ea"/>
              </a:rPr>
              <a:t>）检索</a:t>
            </a:r>
            <a:r>
              <a:rPr lang="zh-CN" altLang="en-US" sz="2000" dirty="0">
                <a:sym typeface="+mn-ea"/>
              </a:rPr>
              <a:t>，第一个</a:t>
            </a:r>
            <a:r>
              <a:rPr lang="zh-CN" altLang="en-US" sz="2000" dirty="0" smtClean="0">
                <a:sym typeface="+mn-ea"/>
              </a:rPr>
              <a:t>能容纳该</a:t>
            </a:r>
            <a:r>
              <a:rPr lang="zh-CN" altLang="en-US" sz="2000" dirty="0">
                <a:sym typeface="+mn-ea"/>
              </a:rPr>
              <a:t>分配的空闲区被选中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简单。对大小内存申请都公平，没有倾向性。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不试着</a:t>
            </a:r>
            <a:r>
              <a:rPr lang="zh-CN" altLang="en-US" sz="2000">
                <a:solidFill>
                  <a:srgbClr val="9C0B15"/>
                </a:solidFill>
              </a:rPr>
              <a:t>保留大的整块区间</a:t>
            </a:r>
            <a:r>
              <a:rPr lang="zh-CN" altLang="en-US" sz="2000"/>
              <a:t>，也不去</a:t>
            </a:r>
            <a:r>
              <a:rPr lang="zh-CN" altLang="en-US" sz="2000">
                <a:solidFill>
                  <a:srgbClr val="9C0B15"/>
                </a:solidFill>
              </a:rPr>
              <a:t>试图规避碎片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1</a:t>
            </a:r>
            <a:r>
              <a:rPr lang="en-US" altLang="zh-CN" sz="2000"/>
              <a:t>		</a:t>
            </a:r>
            <a:r>
              <a:rPr lang="zh-CN" altLang="en-US" sz="2000"/>
              <a:t>假设开始时内存分配状况如下图所示。省略号部分不予考虑。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1MB-2MB-3MB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）分配器遇到第一个空闲区，它是连续的</a:t>
            </a:r>
            <a:r>
              <a:rPr lang="en-US" altLang="zh-CN" sz="2000"/>
              <a:t>2MB</a:t>
            </a:r>
            <a:r>
              <a:rPr lang="zh-CN" altLang="en-US" sz="2000"/>
              <a:t>。分配器在其中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拿出</a:t>
            </a:r>
            <a:r>
              <a:rPr lang="en-US" altLang="zh-CN" sz="2000"/>
              <a:t>1MB</a:t>
            </a:r>
            <a:r>
              <a:rPr lang="zh-CN" altLang="en-US" sz="2000"/>
              <a:t>完成请求。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）分配器查询第一个空闲区，发现它还剩</a:t>
            </a:r>
            <a:r>
              <a:rPr lang="en-US" altLang="zh-CN" sz="2000"/>
              <a:t>1MB</a:t>
            </a:r>
            <a:r>
              <a:rPr lang="zh-CN" altLang="en-US" sz="2000"/>
              <a:t>，无法满足需求，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于是决定在第二个分区的</a:t>
            </a:r>
            <a:r>
              <a:rPr lang="en-US" altLang="zh-CN" sz="2000"/>
              <a:t>3MB</a:t>
            </a:r>
            <a:r>
              <a:rPr lang="zh-CN" altLang="en-US" sz="2000"/>
              <a:t>中拿出</a:t>
            </a:r>
            <a:r>
              <a:rPr lang="en-US" altLang="zh-CN" sz="2000"/>
              <a:t>2MB</a:t>
            </a:r>
            <a:r>
              <a:rPr lang="zh-CN" altLang="en-US" sz="2000"/>
              <a:t>来。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）分配器决定分配第三个请求。然而，现在已经无连续的</a:t>
            </a:r>
            <a:r>
              <a:rPr lang="en-US" altLang="zh-CN" sz="2000"/>
              <a:t>3MB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了，空间都是零散的。</a:t>
            </a:r>
            <a:endParaRPr lang="en-US" altLang="zh-CN" sz="2000"/>
          </a:p>
        </p:txBody>
      </p:sp>
      <p:grpSp>
        <p:nvGrpSpPr>
          <p:cNvPr id="98" name="组合 97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程序内的分配策略：最好适配法（</a:t>
            </a:r>
            <a:r>
              <a:rPr lang="en-US" altLang="zh-CN" sz="2000" b="1">
                <a:solidFill>
                  <a:srgbClr val="9C0B15"/>
                </a:solidFill>
              </a:rPr>
              <a:t>Best-Fit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最好适配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遍历</a:t>
            </a:r>
            <a:r>
              <a:rPr lang="zh-CN" altLang="en-US" sz="2000" dirty="0">
                <a:sym typeface="+mn-ea"/>
              </a:rPr>
              <a:t>空闲区列表，选择</a:t>
            </a:r>
            <a:r>
              <a:rPr lang="zh-CN" altLang="en-US" sz="2000" dirty="0" smtClean="0">
                <a:sym typeface="+mn-ea"/>
              </a:rPr>
              <a:t>能容纳该</a:t>
            </a:r>
            <a:r>
              <a:rPr lang="zh-CN" altLang="en-US" sz="2000" dirty="0">
                <a:sym typeface="+mn-ea"/>
              </a:rPr>
              <a:t>分配的空闲区中的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最小的那个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试图</a:t>
            </a:r>
            <a:r>
              <a:rPr lang="zh-CN" altLang="en-US" sz="2000">
                <a:solidFill>
                  <a:srgbClr val="9C0B15"/>
                </a:solidFill>
              </a:rPr>
              <a:t>推迟对大空闲区的分割</a:t>
            </a:r>
            <a:r>
              <a:rPr lang="zh-CN" altLang="en-US" sz="2000"/>
              <a:t>以便将其用于未来的整块分配，直到不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得不分割它们。倾向于大块整块内存分配。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这么做等于</a:t>
            </a:r>
            <a:r>
              <a:rPr lang="zh-CN" altLang="en-US" sz="2000">
                <a:solidFill>
                  <a:srgbClr val="9C0B15"/>
                </a:solidFill>
              </a:rPr>
              <a:t>劫小济大</a:t>
            </a:r>
            <a:r>
              <a:rPr lang="zh-CN" altLang="en-US" sz="2000"/>
              <a:t>，会让小的空闲区</a:t>
            </a:r>
            <a:r>
              <a:rPr lang="zh-CN" altLang="en-US" sz="2000">
                <a:solidFill>
                  <a:srgbClr val="9C0B15"/>
                </a:solidFill>
              </a:rPr>
              <a:t>碎的更厉害</a:t>
            </a:r>
            <a:r>
              <a:rPr lang="zh-CN" altLang="en-US" sz="2000"/>
              <a:t>。一旦小的空闲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区都</a:t>
            </a:r>
            <a:r>
              <a:rPr lang="zh-CN" altLang="en-US" sz="2000">
                <a:solidFill>
                  <a:srgbClr val="9C0B15"/>
                </a:solidFill>
              </a:rPr>
              <a:t>碎到不能再碎而无法完成分配</a:t>
            </a:r>
            <a:r>
              <a:rPr lang="zh-CN" altLang="en-US" sz="2000"/>
              <a:t>，大的空闲区也要遭殃。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1</a:t>
            </a:r>
            <a:r>
              <a:rPr lang="en-US" altLang="zh-CN" sz="2000"/>
              <a:t>		</a:t>
            </a:r>
            <a:r>
              <a:rPr lang="zh-CN" altLang="en-US" sz="2000"/>
              <a:t>回顾例子</a:t>
            </a:r>
            <a:r>
              <a:rPr lang="en-US" altLang="zh-CN" sz="2000"/>
              <a:t>1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1MB-2MB-3MB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</a:t>
            </a:r>
            <a:r>
              <a:rPr lang="zh-CN" sz="2000"/>
              <a:t>选择第三个空闲区完成分配，因为它最接近</a:t>
            </a:r>
            <a:r>
              <a:rPr lang="en-US" altLang="zh-CN" sz="2000"/>
              <a:t>1MB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</a:t>
            </a:r>
            <a:r>
              <a:rPr lang="zh-CN" sz="2000">
                <a:sym typeface="+mn-ea"/>
              </a:rPr>
              <a:t>选择第一个空闲区完成分配，因为它最接近</a:t>
            </a:r>
            <a:r>
              <a:rPr lang="en-US" altLang="zh-CN" sz="2000">
                <a:sym typeface="+mn-ea"/>
              </a:rPr>
              <a:t>2</a:t>
            </a:r>
            <a:r>
              <a:rPr lang="en-US" altLang="zh-CN" sz="2000">
                <a:sym typeface="+mn-ea"/>
              </a:rPr>
              <a:t>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</a:t>
            </a:r>
            <a:r>
              <a:rPr lang="zh-CN" altLang="en-US" sz="2000">
                <a:sym typeface="+mn-ea"/>
              </a:rPr>
              <a:t>分配器</a:t>
            </a:r>
            <a:r>
              <a:rPr lang="zh-CN" sz="2000">
                <a:sym typeface="+mn-ea"/>
              </a:rPr>
              <a:t>选择第二个空闲区完成分配，因为它最接近</a:t>
            </a:r>
            <a:r>
              <a:rPr lang="en-US" altLang="zh-CN" sz="2000">
                <a:sym typeface="+mn-ea"/>
              </a:rPr>
              <a:t>3</a:t>
            </a:r>
            <a:r>
              <a:rPr lang="en-US" altLang="zh-CN" sz="2000">
                <a:sym typeface="+mn-ea"/>
              </a:rPr>
              <a:t>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对于这个例子，</a:t>
            </a:r>
            <a:r>
              <a:rPr lang="zh-CN" altLang="en-US" sz="2000">
                <a:solidFill>
                  <a:srgbClr val="9C0B15"/>
                </a:solidFill>
              </a:rPr>
              <a:t>完美完成分配任务</a:t>
            </a:r>
            <a:r>
              <a:rPr lang="zh-CN" altLang="en-US" sz="2000"/>
              <a:t>，没有任何碎片产生。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能否找到一个方案，让最好适配法露出马脚？</a:t>
            </a:r>
            <a:endParaRPr lang="zh-CN" altLang="en-US" sz="2000"/>
          </a:p>
        </p:txBody>
      </p:sp>
      <p:grpSp>
        <p:nvGrpSpPr>
          <p:cNvPr id="98" name="组合 97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90" name="矩形 89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86" name="矩形 8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程序内的分配策略：最坏适配法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Worst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-Fit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最坏适配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遍历空闲区列表，选择空闲区中的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最大的那个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/>
              <a:t>		</a:t>
            </a:r>
            <a:r>
              <a:rPr lang="zh-CN" altLang="en-US" sz="2000"/>
              <a:t>试图</a:t>
            </a:r>
            <a:r>
              <a:rPr lang="zh-CN" altLang="en-US" sz="2000">
                <a:solidFill>
                  <a:srgbClr val="9C0B15"/>
                </a:solidFill>
              </a:rPr>
              <a:t>推迟难以用于任何分配的极小碎片的产生</a:t>
            </a:r>
            <a:r>
              <a:rPr lang="zh-CN" altLang="en-US" sz="2000"/>
              <a:t>以便</a:t>
            </a:r>
            <a:r>
              <a:rPr lang="zh-CN" sz="2000"/>
              <a:t>保持内存对于一</a:t>
            </a:r>
            <a:r>
              <a:rPr lang="en-US" altLang="zh-CN" sz="2000">
                <a:sym typeface="+mn-ea"/>
              </a:rPr>
              <a:t>		</a:t>
            </a:r>
            <a:r>
              <a:rPr lang="zh-CN" sz="2000"/>
              <a:t>般分配的可用性</a:t>
            </a:r>
            <a:r>
              <a:rPr lang="zh-CN" altLang="en-US" sz="2000"/>
              <a:t>。倾向于</a:t>
            </a:r>
            <a:r>
              <a:rPr lang="zh-CN" altLang="en-US" sz="2000">
                <a:solidFill>
                  <a:srgbClr val="9C0B15"/>
                </a:solidFill>
              </a:rPr>
              <a:t>小块碎块</a:t>
            </a:r>
            <a:r>
              <a:rPr lang="zh-CN" altLang="en-US" sz="2000"/>
              <a:t>内存分配。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这么做等于</a:t>
            </a:r>
            <a:r>
              <a:rPr lang="zh-CN" altLang="en-US" sz="2000">
                <a:solidFill>
                  <a:srgbClr val="9C0B15"/>
                </a:solidFill>
              </a:rPr>
              <a:t>劫大济小</a:t>
            </a:r>
            <a:r>
              <a:rPr lang="zh-CN" altLang="en-US" sz="2000"/>
              <a:t>，很快就不会有大块的空闲区剩下了。如果程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序此时要分配大空闲区，那基本就分配不了。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例子</a:t>
            </a:r>
            <a:r>
              <a:rPr lang="en-US" altLang="zh-CN" sz="2000" b="1">
                <a:solidFill>
                  <a:srgbClr val="9C0B15"/>
                </a:solidFill>
              </a:rPr>
              <a:t>2</a:t>
            </a:r>
            <a:r>
              <a:rPr lang="en-US" altLang="zh-CN" sz="2000"/>
              <a:t>		</a:t>
            </a:r>
            <a:r>
              <a:rPr lang="zh-CN" altLang="en-US" sz="2000"/>
              <a:t>看</a:t>
            </a:r>
            <a:r>
              <a:rPr lang="zh-CN" sz="2000"/>
              <a:t>那个无法被最好适配法解决的例子</a:t>
            </a:r>
            <a:r>
              <a:rPr lang="en-US" altLang="zh-CN" sz="2000"/>
              <a:t>2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假设内存分配请求顺序为</a:t>
            </a:r>
            <a:r>
              <a:rPr lang="en-US" altLang="zh-CN" sz="2000"/>
              <a:t>1MB-3MB-2MB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1</a:t>
            </a:r>
            <a:r>
              <a:rPr lang="zh-CN" altLang="en-US" sz="2000"/>
              <a:t>）分配器</a:t>
            </a:r>
            <a:r>
              <a:rPr lang="zh-CN" sz="2000"/>
              <a:t>选择第二个空闲区完成分配，因为它最大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2</a:t>
            </a:r>
            <a:r>
              <a:rPr lang="zh-CN" altLang="en-US" sz="2000"/>
              <a:t>）分配器</a:t>
            </a:r>
            <a:r>
              <a:rPr lang="zh-CN" sz="2000">
                <a:sym typeface="+mn-ea"/>
              </a:rPr>
              <a:t>选择第二个空闲区完成分配，因为它最大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（</a:t>
            </a:r>
            <a:r>
              <a:rPr lang="en-US" altLang="zh-CN" sz="2000"/>
              <a:t>3</a:t>
            </a:r>
            <a:r>
              <a:rPr lang="zh-CN" altLang="en-US" sz="2000"/>
              <a:t>）</a:t>
            </a:r>
            <a:r>
              <a:rPr lang="zh-CN" altLang="en-US" sz="2000">
                <a:sym typeface="+mn-ea"/>
              </a:rPr>
              <a:t>分配器</a:t>
            </a:r>
            <a:r>
              <a:rPr lang="zh-CN" sz="2000">
                <a:sym typeface="+mn-ea"/>
              </a:rPr>
              <a:t>选择第一个空闲区完成分配，因为它最大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对于这个例子，</a:t>
            </a:r>
            <a:r>
              <a:rPr lang="zh-CN" altLang="en-US" sz="2000">
                <a:solidFill>
                  <a:srgbClr val="9C0B15"/>
                </a:solidFill>
              </a:rPr>
              <a:t>完美完成分配任务</a:t>
            </a:r>
            <a:r>
              <a:rPr lang="zh-CN" altLang="en-US" sz="2000"/>
              <a:t>，没有任何碎片产生。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再次回顾例子</a:t>
            </a:r>
            <a:r>
              <a:rPr lang="en-US" altLang="zh-CN" sz="2000"/>
              <a:t>1</a:t>
            </a:r>
            <a:r>
              <a:rPr lang="zh-CN" altLang="en-US" sz="2000"/>
              <a:t>，你能得到什么结论？为什么？</a:t>
            </a:r>
            <a:endParaRPr lang="zh-CN" altLang="en-US" sz="2000"/>
          </a:p>
        </p:txBody>
      </p:sp>
      <p:grpSp>
        <p:nvGrpSpPr>
          <p:cNvPr id="62" name="组合 61"/>
          <p:cNvGrpSpPr/>
          <p:nvPr/>
        </p:nvGrpSpPr>
        <p:grpSpPr>
          <a:xfrm>
            <a:off x="297180" y="3762375"/>
            <a:ext cx="9154795" cy="422910"/>
            <a:chOff x="594" y="7192"/>
            <a:chExt cx="14417" cy="666"/>
          </a:xfrm>
        </p:grpSpPr>
        <p:sp>
          <p:nvSpPr>
            <p:cNvPr id="63" name="矩形 62"/>
            <p:cNvSpPr/>
            <p:nvPr>
              <p:custDataLst>
                <p:tags r:id="rId2"/>
              </p:custDataLst>
            </p:nvPr>
          </p:nvSpPr>
          <p:spPr>
            <a:xfrm>
              <a:off x="12845" y="7192"/>
              <a:ext cx="2167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... ...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3"/>
              </p:custDataLst>
            </p:nvPr>
          </p:nvSpPr>
          <p:spPr>
            <a:xfrm>
              <a:off x="59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>
              <p:custDataLst>
                <p:tags r:id="rId4"/>
              </p:custDataLst>
            </p:nvPr>
          </p:nvSpPr>
          <p:spPr>
            <a:xfrm>
              <a:off x="161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5"/>
              </p:custDataLst>
            </p:nvPr>
          </p:nvSpPr>
          <p:spPr>
            <a:xfrm>
              <a:off x="2636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6"/>
              </p:custDataLst>
            </p:nvPr>
          </p:nvSpPr>
          <p:spPr>
            <a:xfrm>
              <a:off x="3657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7"/>
              </p:custDataLst>
            </p:nvPr>
          </p:nvSpPr>
          <p:spPr>
            <a:xfrm>
              <a:off x="4678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8"/>
              </p:custDataLst>
            </p:nvPr>
          </p:nvSpPr>
          <p:spPr>
            <a:xfrm>
              <a:off x="5699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9"/>
              </p:custDataLst>
            </p:nvPr>
          </p:nvSpPr>
          <p:spPr>
            <a:xfrm>
              <a:off x="6720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10"/>
              </p:custDataLst>
            </p:nvPr>
          </p:nvSpPr>
          <p:spPr>
            <a:xfrm>
              <a:off x="7741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11"/>
              </p:custDataLst>
            </p:nvPr>
          </p:nvSpPr>
          <p:spPr>
            <a:xfrm>
              <a:off x="8762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12"/>
              </p:custDataLst>
            </p:nvPr>
          </p:nvSpPr>
          <p:spPr>
            <a:xfrm>
              <a:off x="9783" y="7192"/>
              <a:ext cx="1021" cy="667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1MB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13"/>
              </p:custDataLst>
            </p:nvPr>
          </p:nvSpPr>
          <p:spPr>
            <a:xfrm>
              <a:off x="10804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14"/>
              </p:custDataLst>
            </p:nvPr>
          </p:nvSpPr>
          <p:spPr>
            <a:xfrm>
              <a:off x="11825" y="7192"/>
              <a:ext cx="1021" cy="667"/>
            </a:xfrm>
            <a:prstGeom prst="rect">
              <a:avLst/>
            </a:prstGeom>
            <a:solidFill>
              <a:srgbClr val="C0000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1MB</a:t>
              </a:r>
              <a:endParaRPr lang="en-US" altLang="zh-CN">
                <a:solidFill>
                  <a:schemeClr val="bg1"/>
                </a:solidFill>
              </a:endParaRPr>
            </a:p>
          </p:txBody>
        </p:sp>
      </p:grpSp>
      <p:sp>
        <p:nvSpPr>
          <p:cNvPr id="76" name="左箭头标注 75"/>
          <p:cNvSpPr/>
          <p:nvPr/>
        </p:nvSpPr>
        <p:spPr>
          <a:xfrm>
            <a:off x="7541895" y="6228080"/>
            <a:ext cx="2070100" cy="49276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2024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鱼我所欲也</a:t>
            </a:r>
            <a:endParaRPr lang="zh-CN" altLang="en-US"/>
          </a:p>
        </p:txBody>
      </p: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bldLvl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回顾：简单分区（仅隔离）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简单分区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将</a:t>
            </a:r>
            <a:r>
              <a:rPr lang="zh-CN" altLang="en-US" sz="2000">
                <a:solidFill>
                  <a:srgbClr val="9C0B15"/>
                </a:solidFill>
              </a:rPr>
              <a:t>物理内存</a:t>
            </a:r>
            <a:r>
              <a:rPr lang="zh-CN" sz="2000"/>
              <a:t>切割成几个块，一个块运行一个应用程序，或者放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sz="2000"/>
              <a:t>置一个应用程序的某个段。各个应用程序的各个段在</a:t>
            </a:r>
            <a:r>
              <a:rPr lang="zh-CN" altLang="en-US" sz="2000">
                <a:solidFill>
                  <a:srgbClr val="9C0B15"/>
                </a:solidFill>
              </a:rPr>
              <a:t>链接时就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决定好要放置在什么地方</a:t>
            </a:r>
            <a:r>
              <a:rPr lang="zh-CN" sz="2000"/>
              <a:t>。</a:t>
            </a:r>
            <a:endParaRPr lang="zh-CN" altLang="en-US" sz="2000"/>
          </a:p>
        </p:txBody>
      </p:sp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3929380" y="1887855"/>
            <a:ext cx="1930400" cy="31559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.text1</a:t>
            </a:r>
            <a:endParaRPr lang="en-US" altLang="zh-CN"/>
          </a:p>
        </p:txBody>
      </p:sp>
      <p:sp>
        <p:nvSpPr>
          <p:cNvPr id="62" name="矩形 61"/>
          <p:cNvSpPr/>
          <p:nvPr>
            <p:custDataLst>
              <p:tags r:id="rId3"/>
            </p:custDataLst>
          </p:nvPr>
        </p:nvSpPr>
        <p:spPr>
          <a:xfrm>
            <a:off x="3929380" y="2203450"/>
            <a:ext cx="1930400" cy="21336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.rodata1</a:t>
            </a:r>
            <a:endParaRPr lang="en-US" altLang="zh-CN"/>
          </a:p>
        </p:txBody>
      </p:sp>
      <p:sp>
        <p:nvSpPr>
          <p:cNvPr id="64" name="矩形 63"/>
          <p:cNvSpPr/>
          <p:nvPr>
            <p:custDataLst>
              <p:tags r:id="rId4"/>
            </p:custDataLst>
          </p:nvPr>
        </p:nvSpPr>
        <p:spPr>
          <a:xfrm>
            <a:off x="3929380" y="3295015"/>
            <a:ext cx="1930400" cy="358140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.rwdata1</a:t>
            </a:r>
            <a:endParaRPr lang="en-US" altLang="zh-CN"/>
          </a:p>
        </p:txBody>
      </p:sp>
      <p:sp>
        <p:nvSpPr>
          <p:cNvPr id="65" name="矩形 64"/>
          <p:cNvSpPr/>
          <p:nvPr>
            <p:custDataLst>
              <p:tags r:id="rId5"/>
            </p:custDataLst>
          </p:nvPr>
        </p:nvSpPr>
        <p:spPr>
          <a:xfrm>
            <a:off x="3929380" y="3653155"/>
            <a:ext cx="1930400" cy="267970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.zidata/.bss1</a:t>
            </a:r>
            <a:endParaRPr lang="zh-CN" altLang="en-US"/>
          </a:p>
        </p:txBody>
      </p:sp>
      <p:sp>
        <p:nvSpPr>
          <p:cNvPr id="66" name="矩形 65"/>
          <p:cNvSpPr/>
          <p:nvPr>
            <p:custDataLst>
              <p:tags r:id="rId6"/>
            </p:custDataLst>
          </p:nvPr>
        </p:nvSpPr>
        <p:spPr>
          <a:xfrm>
            <a:off x="3929380" y="3921760"/>
            <a:ext cx="1930400" cy="314960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.heap1</a:t>
            </a:r>
            <a:endParaRPr lang="en-US" altLang="zh-CN"/>
          </a:p>
        </p:txBody>
      </p:sp>
      <p:sp>
        <p:nvSpPr>
          <p:cNvPr id="67" name="矩形 66"/>
          <p:cNvSpPr/>
          <p:nvPr>
            <p:custDataLst>
              <p:tags r:id="rId7"/>
            </p:custDataLst>
          </p:nvPr>
        </p:nvSpPr>
        <p:spPr>
          <a:xfrm>
            <a:off x="3929380" y="4236720"/>
            <a:ext cx="1930400" cy="31496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.stack1</a:t>
            </a:r>
            <a:endParaRPr lang="en-US" altLang="zh-CN"/>
          </a:p>
        </p:txBody>
      </p:sp>
      <p:sp>
        <p:nvSpPr>
          <p:cNvPr id="69" name="矩形 68"/>
          <p:cNvSpPr/>
          <p:nvPr>
            <p:custDataLst>
              <p:tags r:id="rId8"/>
            </p:custDataLst>
          </p:nvPr>
        </p:nvSpPr>
        <p:spPr>
          <a:xfrm>
            <a:off x="6287135" y="2583815"/>
            <a:ext cx="1930400" cy="337820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.text2</a:t>
            </a:r>
            <a:endParaRPr lang="en-US" altLang="zh-CN"/>
          </a:p>
        </p:txBody>
      </p:sp>
      <p:sp>
        <p:nvSpPr>
          <p:cNvPr id="70" name="矩形 69"/>
          <p:cNvSpPr/>
          <p:nvPr>
            <p:custDataLst>
              <p:tags r:id="rId9"/>
            </p:custDataLst>
          </p:nvPr>
        </p:nvSpPr>
        <p:spPr>
          <a:xfrm>
            <a:off x="6287135" y="2921635"/>
            <a:ext cx="1930400" cy="212090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.rodata2</a:t>
            </a:r>
            <a:endParaRPr lang="en-US" altLang="zh-CN"/>
          </a:p>
        </p:txBody>
      </p:sp>
      <p:sp>
        <p:nvSpPr>
          <p:cNvPr id="71" name="矩形 70"/>
          <p:cNvSpPr/>
          <p:nvPr>
            <p:custDataLst>
              <p:tags r:id="rId10"/>
            </p:custDataLst>
          </p:nvPr>
        </p:nvSpPr>
        <p:spPr>
          <a:xfrm>
            <a:off x="6287135" y="4747260"/>
            <a:ext cx="1930400" cy="39179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.rwdata2</a:t>
            </a:r>
            <a:endParaRPr lang="en-US" altLang="zh-CN"/>
          </a:p>
        </p:txBody>
      </p:sp>
      <p:sp>
        <p:nvSpPr>
          <p:cNvPr id="72" name="矩形 71"/>
          <p:cNvSpPr/>
          <p:nvPr>
            <p:custDataLst>
              <p:tags r:id="rId11"/>
            </p:custDataLst>
          </p:nvPr>
        </p:nvSpPr>
        <p:spPr>
          <a:xfrm>
            <a:off x="6287135" y="5139055"/>
            <a:ext cx="1930400" cy="266065"/>
          </a:xfrm>
          <a:prstGeom prst="rect">
            <a:avLst/>
          </a:prstGeom>
          <a:solidFill>
            <a:schemeClr val="accent6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.zidata/.bss2</a:t>
            </a:r>
            <a:endParaRPr lang="zh-CN" altLang="en-US"/>
          </a:p>
        </p:txBody>
      </p:sp>
      <p:sp>
        <p:nvSpPr>
          <p:cNvPr id="73" name="矩形 72"/>
          <p:cNvSpPr/>
          <p:nvPr>
            <p:custDataLst>
              <p:tags r:id="rId12"/>
            </p:custDataLst>
          </p:nvPr>
        </p:nvSpPr>
        <p:spPr>
          <a:xfrm>
            <a:off x="6287135" y="5640705"/>
            <a:ext cx="1930400" cy="312420"/>
          </a:xfrm>
          <a:prstGeom prst="rect">
            <a:avLst/>
          </a:prstGeom>
          <a:solidFill>
            <a:srgbClr val="002060">
              <a:alpha val="50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.heap2</a:t>
            </a:r>
            <a:endParaRPr lang="en-US" altLang="zh-CN"/>
          </a:p>
        </p:txBody>
      </p:sp>
      <p:sp>
        <p:nvSpPr>
          <p:cNvPr id="74" name="矩形 73"/>
          <p:cNvSpPr/>
          <p:nvPr>
            <p:custDataLst>
              <p:tags r:id="rId13"/>
            </p:custDataLst>
          </p:nvPr>
        </p:nvSpPr>
        <p:spPr>
          <a:xfrm>
            <a:off x="6287135" y="5953760"/>
            <a:ext cx="1930400" cy="31242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.stack2</a:t>
            </a:r>
            <a:endParaRPr lang="en-US" altLang="zh-CN"/>
          </a:p>
        </p:txBody>
      </p:sp>
      <p:sp>
        <p:nvSpPr>
          <p:cNvPr id="75" name="矩形 74"/>
          <p:cNvSpPr/>
          <p:nvPr>
            <p:custDataLst>
              <p:tags r:id="rId14"/>
            </p:custDataLst>
          </p:nvPr>
        </p:nvSpPr>
        <p:spPr>
          <a:xfrm>
            <a:off x="1588135" y="1888490"/>
            <a:ext cx="1930400" cy="437769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物理内存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5"/>
    </p:custData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回顾：</a:t>
            </a:r>
            <a:r>
              <a:rPr lang="zh-CN" altLang="en-US" sz="2000" b="1">
                <a:solidFill>
                  <a:srgbClr val="9C0B15"/>
                </a:solidFill>
              </a:rPr>
              <a:t>虚拟地址空间（翻译</a:t>
            </a:r>
            <a:r>
              <a:rPr lang="en-US" altLang="zh-CN" sz="2000" b="1">
                <a:solidFill>
                  <a:srgbClr val="9C0B15"/>
                </a:solidFill>
              </a:rPr>
              <a:t>+</a:t>
            </a:r>
            <a:r>
              <a:rPr lang="zh-CN" altLang="en-US" sz="2000" b="1">
                <a:solidFill>
                  <a:srgbClr val="9C0B15"/>
                </a:solidFill>
              </a:rPr>
              <a:t>隔离）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硬件地址翻译	</a:t>
            </a:r>
            <a:r>
              <a:rPr lang="zh-CN" altLang="en-US" sz="2000"/>
              <a:t>采用添加额外硬件的方法，将应用程序发起的存储器访问的地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址做系统性翻译，使得</a:t>
            </a:r>
            <a:r>
              <a:rPr lang="zh-CN" altLang="en-US" sz="2000">
                <a:solidFill>
                  <a:srgbClr val="9C0B15"/>
                </a:solidFill>
              </a:rPr>
              <a:t>不同应用程序中对一个地址发起的访问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实际对应内存总线上的不同地址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grpSp>
        <p:nvGrpSpPr>
          <p:cNvPr id="89" name="组合 88"/>
          <p:cNvGrpSpPr/>
          <p:nvPr/>
        </p:nvGrpSpPr>
        <p:grpSpPr>
          <a:xfrm>
            <a:off x="333375" y="1932940"/>
            <a:ext cx="9026525" cy="4719320"/>
            <a:chOff x="525" y="3044"/>
            <a:chExt cx="14215" cy="7432"/>
          </a:xfrm>
        </p:grpSpPr>
        <p:grpSp>
          <p:nvGrpSpPr>
            <p:cNvPr id="71" name="组合 70"/>
            <p:cNvGrpSpPr/>
            <p:nvPr/>
          </p:nvGrpSpPr>
          <p:grpSpPr>
            <a:xfrm>
              <a:off x="859" y="4235"/>
              <a:ext cx="3040" cy="3773"/>
              <a:chOff x="4350" y="2980"/>
              <a:chExt cx="3040" cy="6475"/>
            </a:xfrm>
          </p:grpSpPr>
          <p:sp>
            <p:nvSpPr>
              <p:cNvPr id="72" name="矩形 71"/>
              <p:cNvSpPr/>
              <p:nvPr>
                <p:custDataLst>
                  <p:tags r:id="rId2"/>
                </p:custDataLst>
              </p:nvPr>
            </p:nvSpPr>
            <p:spPr>
              <a:xfrm>
                <a:off x="4350" y="2980"/>
                <a:ext cx="3040" cy="853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.text1</a:t>
                </a:r>
                <a:endParaRPr lang="en-US" altLang="zh-CN"/>
              </a:p>
            </p:txBody>
          </p:sp>
          <p:sp>
            <p:nvSpPr>
              <p:cNvPr id="73" name="矩形 72"/>
              <p:cNvSpPr/>
              <p:nvPr>
                <p:custDataLst>
                  <p:tags r:id="rId3"/>
                </p:custDataLst>
              </p:nvPr>
            </p:nvSpPr>
            <p:spPr>
              <a:xfrm>
                <a:off x="4350" y="3833"/>
                <a:ext cx="3040" cy="577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.rodata1</a:t>
                </a:r>
                <a:endParaRPr lang="en-US" altLang="zh-CN"/>
              </a:p>
            </p:txBody>
          </p:sp>
          <p:sp>
            <p:nvSpPr>
              <p:cNvPr id="74" name="矩形 73"/>
              <p:cNvSpPr/>
              <p:nvPr>
                <p:custDataLst>
                  <p:tags r:id="rId4"/>
                </p:custDataLst>
              </p:nvPr>
            </p:nvSpPr>
            <p:spPr>
              <a:xfrm>
                <a:off x="4350" y="6059"/>
                <a:ext cx="3040" cy="968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.rwdata1</a:t>
                </a:r>
                <a:endParaRPr lang="en-US" altLang="zh-CN"/>
              </a:p>
            </p:txBody>
          </p:sp>
          <p:sp>
            <p:nvSpPr>
              <p:cNvPr id="76" name="矩形 75"/>
              <p:cNvSpPr/>
              <p:nvPr>
                <p:custDataLst>
                  <p:tags r:id="rId5"/>
                </p:custDataLst>
              </p:nvPr>
            </p:nvSpPr>
            <p:spPr>
              <a:xfrm>
                <a:off x="4350" y="7027"/>
                <a:ext cx="3040" cy="725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.zidata/.bss1</a:t>
                </a:r>
                <a:endParaRPr lang="zh-CN" altLang="en-US"/>
              </a:p>
            </p:txBody>
          </p:sp>
          <p:sp>
            <p:nvSpPr>
              <p:cNvPr id="77" name="矩形 76"/>
              <p:cNvSpPr/>
              <p:nvPr>
                <p:custDataLst>
                  <p:tags r:id="rId6"/>
                </p:custDataLst>
              </p:nvPr>
            </p:nvSpPr>
            <p:spPr>
              <a:xfrm>
                <a:off x="4350" y="7752"/>
                <a:ext cx="3040" cy="852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.heap1</a:t>
                </a:r>
                <a:endParaRPr lang="en-US" altLang="zh-CN"/>
              </a:p>
            </p:txBody>
          </p:sp>
          <p:sp>
            <p:nvSpPr>
              <p:cNvPr id="78" name="矩形 77"/>
              <p:cNvSpPr/>
              <p:nvPr>
                <p:custDataLst>
                  <p:tags r:id="rId7"/>
                </p:custDataLst>
              </p:nvPr>
            </p:nvSpPr>
            <p:spPr>
              <a:xfrm>
                <a:off x="4350" y="8603"/>
                <a:ext cx="3040" cy="852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.stack1</a:t>
                </a:r>
                <a:endParaRPr lang="en-US" altLang="zh-CN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11339" y="4732"/>
              <a:ext cx="3040" cy="3772"/>
              <a:chOff x="8743" y="3739"/>
              <a:chExt cx="3040" cy="6017"/>
            </a:xfrm>
          </p:grpSpPr>
          <p:sp>
            <p:nvSpPr>
              <p:cNvPr id="80" name="矩形 79"/>
              <p:cNvSpPr/>
              <p:nvPr>
                <p:custDataLst>
                  <p:tags r:id="rId8"/>
                </p:custDataLst>
              </p:nvPr>
            </p:nvSpPr>
            <p:spPr>
              <a:xfrm>
                <a:off x="8743" y="3739"/>
                <a:ext cx="3040" cy="849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.text2</a:t>
                </a:r>
                <a:endParaRPr lang="en-US" altLang="zh-CN"/>
              </a:p>
            </p:txBody>
          </p:sp>
          <p:sp>
            <p:nvSpPr>
              <p:cNvPr id="81" name="矩形 80"/>
              <p:cNvSpPr/>
              <p:nvPr>
                <p:custDataLst>
                  <p:tags r:id="rId9"/>
                </p:custDataLst>
              </p:nvPr>
            </p:nvSpPr>
            <p:spPr>
              <a:xfrm>
                <a:off x="8743" y="4588"/>
                <a:ext cx="3040" cy="532"/>
              </a:xfrm>
              <a:prstGeom prst="rect">
                <a:avLst/>
              </a:prstGeom>
              <a:solidFill>
                <a:schemeClr val="accent2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.rodata2</a:t>
                </a:r>
                <a:endParaRPr lang="en-US" altLang="zh-CN"/>
              </a:p>
            </p:txBody>
          </p:sp>
          <p:sp>
            <p:nvSpPr>
              <p:cNvPr id="82" name="矩形 81"/>
              <p:cNvSpPr/>
              <p:nvPr>
                <p:custDataLst>
                  <p:tags r:id="rId10"/>
                </p:custDataLst>
              </p:nvPr>
            </p:nvSpPr>
            <p:spPr>
              <a:xfrm>
                <a:off x="8743" y="5671"/>
                <a:ext cx="3040" cy="984"/>
              </a:xfrm>
              <a:prstGeom prst="rect">
                <a:avLst/>
              </a:prstGeom>
              <a:solidFill>
                <a:schemeClr val="accent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.rwdata2</a:t>
                </a:r>
                <a:endParaRPr lang="en-US" altLang="zh-CN"/>
              </a:p>
            </p:txBody>
          </p:sp>
          <p:sp>
            <p:nvSpPr>
              <p:cNvPr id="83" name="矩形 82"/>
              <p:cNvSpPr/>
              <p:nvPr>
                <p:custDataLst>
                  <p:tags r:id="rId11"/>
                </p:custDataLst>
              </p:nvPr>
            </p:nvSpPr>
            <p:spPr>
              <a:xfrm>
                <a:off x="8743" y="6655"/>
                <a:ext cx="3040" cy="668"/>
              </a:xfrm>
              <a:prstGeom prst="rect">
                <a:avLst/>
              </a:prstGeom>
              <a:solidFill>
                <a:schemeClr val="accent6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.zidata/.bss2</a:t>
                </a:r>
                <a:endParaRPr lang="zh-CN" altLang="en-US"/>
              </a:p>
            </p:txBody>
          </p:sp>
          <p:sp>
            <p:nvSpPr>
              <p:cNvPr id="84" name="矩形 83"/>
              <p:cNvSpPr/>
              <p:nvPr>
                <p:custDataLst>
                  <p:tags r:id="rId12"/>
                </p:custDataLst>
              </p:nvPr>
            </p:nvSpPr>
            <p:spPr>
              <a:xfrm>
                <a:off x="8743" y="8187"/>
                <a:ext cx="3040" cy="785"/>
              </a:xfrm>
              <a:prstGeom prst="rect">
                <a:avLst/>
              </a:prstGeom>
              <a:solidFill>
                <a:srgbClr val="002060">
                  <a:alpha val="50000"/>
                </a:srgbClr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.heap2</a:t>
                </a:r>
                <a:endParaRPr lang="en-US" altLang="zh-CN"/>
              </a:p>
            </p:txBody>
          </p:sp>
          <p:sp>
            <p:nvSpPr>
              <p:cNvPr id="85" name="矩形 84"/>
              <p:cNvSpPr/>
              <p:nvPr>
                <p:custDataLst>
                  <p:tags r:id="rId13"/>
                </p:custDataLst>
              </p:nvPr>
            </p:nvSpPr>
            <p:spPr>
              <a:xfrm>
                <a:off x="8743" y="8972"/>
                <a:ext cx="3040" cy="785"/>
              </a:xfrm>
              <a:prstGeom prst="rect">
                <a:avLst/>
              </a:prstGeom>
              <a:solidFill>
                <a:srgbClr val="00B05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/>
                  <a:t>.stack2</a:t>
                </a:r>
                <a:endParaRPr lang="en-US" altLang="zh-CN"/>
              </a:p>
            </p:txBody>
          </p:sp>
        </p:grpSp>
        <p:sp>
          <p:nvSpPr>
            <p:cNvPr id="86" name="矩形 85"/>
            <p:cNvSpPr/>
            <p:nvPr>
              <p:custDataLst>
                <p:tags r:id="rId14"/>
              </p:custDataLst>
            </p:nvPr>
          </p:nvSpPr>
          <p:spPr>
            <a:xfrm>
              <a:off x="5946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物理地址空间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15"/>
              </p:custDataLst>
            </p:nvPr>
          </p:nvSpPr>
          <p:spPr>
            <a:xfrm>
              <a:off x="6347" y="4208"/>
              <a:ext cx="3040" cy="497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.text1</a:t>
              </a:r>
              <a:endParaRPr lang="en-US" altLang="zh-CN"/>
            </a:p>
          </p:txBody>
        </p:sp>
        <p:sp>
          <p:nvSpPr>
            <p:cNvPr id="88" name="矩形 87"/>
            <p:cNvSpPr/>
            <p:nvPr>
              <p:custDataLst>
                <p:tags r:id="rId16"/>
              </p:custDataLst>
            </p:nvPr>
          </p:nvSpPr>
          <p:spPr>
            <a:xfrm>
              <a:off x="6347" y="4705"/>
              <a:ext cx="3040" cy="33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.rodata2</a:t>
              </a:r>
              <a:endParaRPr lang="en-US" altLang="zh-CN"/>
            </a:p>
          </p:txBody>
        </p:sp>
        <p:sp>
          <p:nvSpPr>
            <p:cNvPr id="90" name="矩形 89"/>
            <p:cNvSpPr/>
            <p:nvPr>
              <p:custDataLst>
                <p:tags r:id="rId17"/>
              </p:custDataLst>
            </p:nvPr>
          </p:nvSpPr>
          <p:spPr>
            <a:xfrm>
              <a:off x="6347" y="5228"/>
              <a:ext cx="3040" cy="53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.text2</a:t>
              </a:r>
              <a:endParaRPr lang="en-US" altLang="zh-CN"/>
            </a:p>
          </p:txBody>
        </p:sp>
        <p:sp>
          <p:nvSpPr>
            <p:cNvPr id="91" name="矩形 90"/>
            <p:cNvSpPr/>
            <p:nvPr>
              <p:custDataLst>
                <p:tags r:id="rId18"/>
              </p:custDataLst>
            </p:nvPr>
          </p:nvSpPr>
          <p:spPr>
            <a:xfrm>
              <a:off x="6347" y="5760"/>
              <a:ext cx="3040" cy="334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.rodata1</a:t>
              </a:r>
              <a:endParaRPr lang="en-US" altLang="zh-CN"/>
            </a:p>
          </p:txBody>
        </p:sp>
        <p:sp>
          <p:nvSpPr>
            <p:cNvPr id="92" name="矩形 91"/>
            <p:cNvSpPr/>
            <p:nvPr>
              <p:custDataLst>
                <p:tags r:id="rId19"/>
              </p:custDataLst>
            </p:nvPr>
          </p:nvSpPr>
          <p:spPr>
            <a:xfrm>
              <a:off x="6347" y="7521"/>
              <a:ext cx="3040" cy="564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.rwdata1</a:t>
              </a:r>
              <a:endParaRPr lang="en-US" altLang="zh-CN"/>
            </a:p>
          </p:txBody>
        </p:sp>
        <p:sp>
          <p:nvSpPr>
            <p:cNvPr id="93" name="矩形 92"/>
            <p:cNvSpPr/>
            <p:nvPr>
              <p:custDataLst>
                <p:tags r:id="rId20"/>
              </p:custDataLst>
            </p:nvPr>
          </p:nvSpPr>
          <p:spPr>
            <a:xfrm>
              <a:off x="6347" y="8085"/>
              <a:ext cx="3040" cy="422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.zidata/.bss1</a:t>
              </a:r>
              <a:endParaRPr lang="zh-CN" altLang="en-US"/>
            </a:p>
          </p:txBody>
        </p:sp>
        <p:sp>
          <p:nvSpPr>
            <p:cNvPr id="94" name="矩形 93"/>
            <p:cNvSpPr/>
            <p:nvPr>
              <p:custDataLst>
                <p:tags r:id="rId21"/>
              </p:custDataLst>
            </p:nvPr>
          </p:nvSpPr>
          <p:spPr>
            <a:xfrm>
              <a:off x="6347" y="8598"/>
              <a:ext cx="3040" cy="617"/>
            </a:xfrm>
            <a:prstGeom prst="rect">
              <a:avLst/>
            </a:prstGeom>
            <a:solidFill>
              <a:schemeClr val="accent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.rwdata2</a:t>
              </a:r>
              <a:endParaRPr lang="en-US" altLang="zh-CN"/>
            </a:p>
          </p:txBody>
        </p:sp>
        <p:sp>
          <p:nvSpPr>
            <p:cNvPr id="95" name="矩形 94"/>
            <p:cNvSpPr/>
            <p:nvPr>
              <p:custDataLst>
                <p:tags r:id="rId22"/>
              </p:custDataLst>
            </p:nvPr>
          </p:nvSpPr>
          <p:spPr>
            <a:xfrm>
              <a:off x="6347" y="9215"/>
              <a:ext cx="3040" cy="419"/>
            </a:xfrm>
            <a:prstGeom prst="rect">
              <a:avLst/>
            </a:prstGeom>
            <a:solidFill>
              <a:schemeClr val="accent6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.zidata/.bss2</a:t>
              </a:r>
              <a:endParaRPr lang="zh-CN" altLang="en-US"/>
            </a:p>
          </p:txBody>
        </p:sp>
        <p:sp>
          <p:nvSpPr>
            <p:cNvPr id="96" name="矩形 95"/>
            <p:cNvSpPr/>
            <p:nvPr>
              <p:custDataLst>
                <p:tags r:id="rId23"/>
              </p:custDataLst>
            </p:nvPr>
          </p:nvSpPr>
          <p:spPr>
            <a:xfrm>
              <a:off x="6347" y="6201"/>
              <a:ext cx="3040" cy="492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.heap2</a:t>
              </a:r>
              <a:endParaRPr lang="en-US" altLang="zh-CN"/>
            </a:p>
          </p:txBody>
        </p:sp>
        <p:sp>
          <p:nvSpPr>
            <p:cNvPr id="97" name="矩形 96"/>
            <p:cNvSpPr/>
            <p:nvPr>
              <p:custDataLst>
                <p:tags r:id="rId24"/>
              </p:custDataLst>
            </p:nvPr>
          </p:nvSpPr>
          <p:spPr>
            <a:xfrm>
              <a:off x="6347" y="9779"/>
              <a:ext cx="3040" cy="49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.stack2</a:t>
              </a:r>
              <a:endParaRPr lang="en-US" altLang="zh-CN"/>
            </a:p>
          </p:txBody>
        </p:sp>
        <p:sp>
          <p:nvSpPr>
            <p:cNvPr id="98" name="矩形 97"/>
            <p:cNvSpPr/>
            <p:nvPr>
              <p:custDataLst>
                <p:tags r:id="rId25"/>
              </p:custDataLst>
            </p:nvPr>
          </p:nvSpPr>
          <p:spPr>
            <a:xfrm>
              <a:off x="6347" y="3619"/>
              <a:ext cx="3040" cy="496"/>
            </a:xfrm>
            <a:prstGeom prst="rect">
              <a:avLst/>
            </a:prstGeom>
            <a:solidFill>
              <a:srgbClr val="002060">
                <a:alpha val="50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.heap1</a:t>
              </a:r>
              <a:endParaRPr lang="en-US" altLang="zh-CN"/>
            </a:p>
          </p:txBody>
        </p:sp>
        <p:sp>
          <p:nvSpPr>
            <p:cNvPr id="99" name="矩形 98"/>
            <p:cNvSpPr/>
            <p:nvPr>
              <p:custDataLst>
                <p:tags r:id="rId26"/>
              </p:custDataLst>
            </p:nvPr>
          </p:nvSpPr>
          <p:spPr>
            <a:xfrm>
              <a:off x="6347" y="6872"/>
              <a:ext cx="3040" cy="49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.stack1</a:t>
              </a:r>
              <a:endParaRPr lang="en-US" altLang="zh-CN"/>
            </a:p>
          </p:txBody>
        </p:sp>
        <p:cxnSp>
          <p:nvCxnSpPr>
            <p:cNvPr id="102" name="直接连接符 101"/>
            <p:cNvCxnSpPr>
              <a:stCxn id="72" idx="3"/>
              <a:endCxn id="87" idx="1"/>
            </p:cNvCxnSpPr>
            <p:nvPr>
              <p:custDataLst>
                <p:tags r:id="rId27"/>
              </p:custDataLst>
            </p:nvPr>
          </p:nvCxnSpPr>
          <p:spPr>
            <a:xfrm flipV="1">
              <a:off x="3899" y="4457"/>
              <a:ext cx="2448" cy="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>
              <a:stCxn id="73" idx="3"/>
              <a:endCxn id="91" idx="1"/>
            </p:cNvCxnSpPr>
            <p:nvPr>
              <p:custDataLst>
                <p:tags r:id="rId28"/>
              </p:custDataLst>
            </p:nvPr>
          </p:nvCxnSpPr>
          <p:spPr>
            <a:xfrm>
              <a:off x="3899" y="4900"/>
              <a:ext cx="2448" cy="102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>
              <a:endCxn id="92" idx="1"/>
            </p:cNvCxnSpPr>
            <p:nvPr>
              <p:custDataLst>
                <p:tags r:id="rId29"/>
              </p:custDataLst>
            </p:nvPr>
          </p:nvCxnSpPr>
          <p:spPr>
            <a:xfrm>
              <a:off x="3899" y="6353"/>
              <a:ext cx="2448" cy="145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>
              <a:endCxn id="93" idx="1"/>
            </p:cNvCxnSpPr>
            <p:nvPr>
              <p:custDataLst>
                <p:tags r:id="rId30"/>
              </p:custDataLst>
            </p:nvPr>
          </p:nvCxnSpPr>
          <p:spPr>
            <a:xfrm>
              <a:off x="3907" y="6801"/>
              <a:ext cx="2440" cy="149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>
              <a:stCxn id="77" idx="3"/>
              <a:endCxn id="98" idx="1"/>
            </p:cNvCxnSpPr>
            <p:nvPr>
              <p:custDataLst>
                <p:tags r:id="rId31"/>
              </p:custDataLst>
            </p:nvPr>
          </p:nvCxnSpPr>
          <p:spPr>
            <a:xfrm flipV="1">
              <a:off x="3899" y="3867"/>
              <a:ext cx="2448" cy="3397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>
              <a:stCxn id="78" idx="3"/>
              <a:endCxn id="99" idx="1"/>
            </p:cNvCxnSpPr>
            <p:nvPr>
              <p:custDataLst>
                <p:tags r:id="rId32"/>
              </p:custDataLst>
            </p:nvPr>
          </p:nvCxnSpPr>
          <p:spPr>
            <a:xfrm flipV="1">
              <a:off x="3899" y="7120"/>
              <a:ext cx="2448" cy="640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>
              <a:stCxn id="80" idx="1"/>
              <a:endCxn id="90" idx="3"/>
            </p:cNvCxnSpPr>
            <p:nvPr>
              <p:custDataLst>
                <p:tags r:id="rId33"/>
              </p:custDataLst>
            </p:nvPr>
          </p:nvCxnSpPr>
          <p:spPr>
            <a:xfrm flipH="1">
              <a:off x="9387" y="4998"/>
              <a:ext cx="1952" cy="49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>
              <a:stCxn id="81" idx="1"/>
              <a:endCxn id="88" idx="3"/>
            </p:cNvCxnSpPr>
            <p:nvPr>
              <p:custDataLst>
                <p:tags r:id="rId34"/>
              </p:custDataLst>
            </p:nvPr>
          </p:nvCxnSpPr>
          <p:spPr>
            <a:xfrm flipH="1" flipV="1">
              <a:off x="9387" y="4873"/>
              <a:ext cx="1952" cy="558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stCxn id="82" idx="1"/>
              <a:endCxn id="94" idx="3"/>
            </p:cNvCxnSpPr>
            <p:nvPr>
              <p:custDataLst>
                <p:tags r:id="rId35"/>
              </p:custDataLst>
            </p:nvPr>
          </p:nvCxnSpPr>
          <p:spPr>
            <a:xfrm flipH="1">
              <a:off x="9387" y="6252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>
              <a:stCxn id="83" idx="1"/>
              <a:endCxn id="95" idx="3"/>
            </p:cNvCxnSpPr>
            <p:nvPr>
              <p:custDataLst>
                <p:tags r:id="rId36"/>
              </p:custDataLst>
            </p:nvPr>
          </p:nvCxnSpPr>
          <p:spPr>
            <a:xfrm flipH="1">
              <a:off x="9387" y="6770"/>
              <a:ext cx="1952" cy="2655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>
              <a:stCxn id="85" idx="1"/>
              <a:endCxn id="97" idx="3"/>
            </p:cNvCxnSpPr>
            <p:nvPr>
              <p:custDataLst>
                <p:tags r:id="rId37"/>
              </p:custDataLst>
            </p:nvPr>
          </p:nvCxnSpPr>
          <p:spPr>
            <a:xfrm flipH="1">
              <a:off x="9387" y="8259"/>
              <a:ext cx="1952" cy="1766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>
              <a:stCxn id="84" idx="1"/>
              <a:endCxn id="96" idx="3"/>
            </p:cNvCxnSpPr>
            <p:nvPr>
              <p:custDataLst>
                <p:tags r:id="rId38"/>
              </p:custDataLst>
            </p:nvPr>
          </p:nvCxnSpPr>
          <p:spPr>
            <a:xfrm flipH="1" flipV="1">
              <a:off x="9387" y="6447"/>
              <a:ext cx="1952" cy="1319"/>
            </a:xfrm>
            <a:prstGeom prst="line">
              <a:avLst/>
            </a:prstGeom>
            <a:ln w="28575"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矩形 111"/>
            <p:cNvSpPr/>
            <p:nvPr>
              <p:custDataLst>
                <p:tags r:id="rId39"/>
              </p:custDataLst>
            </p:nvPr>
          </p:nvSpPr>
          <p:spPr>
            <a:xfrm>
              <a:off x="525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1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>
              <p:custDataLst>
                <p:tags r:id="rId40"/>
              </p:custDataLst>
            </p:nvPr>
          </p:nvSpPr>
          <p:spPr>
            <a:xfrm>
              <a:off x="10977" y="3044"/>
              <a:ext cx="3763" cy="7432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虚拟地址空间</a:t>
              </a:r>
              <a:r>
                <a:rPr lang="en-US" altLang="zh-CN">
                  <a:solidFill>
                    <a:schemeClr val="tx1"/>
                  </a:solidFill>
                </a:rPr>
                <a:t>2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</p:grpSp>
    </p:spTree>
    <p:custDataLst>
      <p:tags r:id="rId41"/>
    </p:custData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进程的描述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地址空间与进程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/>
            <a:r>
              <a:rPr lang="en-US" altLang="zh-CN" sz="2000"/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ym typeface="+mn-ea"/>
              </a:rPr>
              <a:t>指令流</a:t>
            </a:r>
            <a:r>
              <a:rPr lang="en-US" altLang="zh-CN" sz="2000">
                <a:sym typeface="+mn-ea"/>
              </a:rPr>
              <a:t>-</a:t>
            </a:r>
            <a:r>
              <a:rPr lang="zh-CN" altLang="en-US" sz="2000">
                <a:sym typeface="+mn-ea"/>
              </a:rPr>
              <a:t>线程的对应关系类似，操作系统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并不直接知道</a:t>
            </a:r>
            <a:r>
              <a:rPr lang="zh-CN" altLang="en-US" sz="2000">
                <a:sym typeface="+mn-ea"/>
              </a:rPr>
              <a:t>某个应用程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序的存在，它只能看到某些程序通过某些方法向某个地址空间加载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数据并在那里执行。只要用户愿意，且应用程序的设计许可，用户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在一个地址空间中装入多个应用程序</a:t>
            </a:r>
            <a:r>
              <a:rPr lang="zh-CN" altLang="en-US" sz="2000">
                <a:sym typeface="+mn-ea"/>
              </a:rPr>
              <a:t>，也可以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将一个应用程序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分成多个互相协作的地址空间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进程</a:t>
            </a:r>
            <a:r>
              <a:rPr lang="en-US" altLang="zh-CN" sz="2000"/>
              <a:t>		</a:t>
            </a:r>
            <a:r>
              <a:rPr lang="zh-CN" altLang="en-US" sz="2000"/>
              <a:t>操作系统提供给应用程序的一种对</a:t>
            </a:r>
            <a:r>
              <a:rPr lang="zh-CN" altLang="en-US" sz="2000">
                <a:solidFill>
                  <a:srgbClr val="9C0B15"/>
                </a:solidFill>
              </a:rPr>
              <a:t>地址空间</a:t>
            </a:r>
            <a:r>
              <a:rPr lang="zh-CN" altLang="en-US" sz="2000"/>
              <a:t>的抽象机制。它是</a:t>
            </a:r>
            <a:r>
              <a:rPr lang="zh-CN" altLang="en-US" sz="2000">
                <a:sym typeface="+mn-ea"/>
              </a:rPr>
              <a:t>内存</a:t>
            </a:r>
            <a:r>
              <a:rPr lang="zh-CN" altLang="en-US" sz="2000" b="1">
                <a:solidFill>
                  <a:srgbClr val="9C0B15"/>
                </a:solidFill>
              </a:rPr>
              <a:t>Process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分配的</a:t>
            </a:r>
            <a:r>
              <a:rPr lang="zh-CN" altLang="en-US" sz="2000">
                <a:solidFill>
                  <a:srgbClr val="9C0B15"/>
                </a:solidFill>
              </a:rPr>
              <a:t>基本对象</a:t>
            </a:r>
            <a:r>
              <a:rPr lang="zh-CN" altLang="en-US" sz="2000"/>
              <a:t>。应用程序通过</a:t>
            </a:r>
            <a:r>
              <a:rPr lang="zh-CN" altLang="en-US" sz="2000">
                <a:solidFill>
                  <a:srgbClr val="9C0B15"/>
                </a:solidFill>
              </a:rPr>
              <a:t>将自己装入地址空间与进程对应起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来</a:t>
            </a:r>
            <a:r>
              <a:rPr lang="zh-CN" altLang="en-US" sz="2000"/>
              <a:t>，使自己在内存中</a:t>
            </a:r>
            <a:r>
              <a:rPr lang="zh-CN" altLang="en-US" sz="2000">
                <a:solidFill>
                  <a:srgbClr val="9C0B15"/>
                </a:solidFill>
              </a:rPr>
              <a:t>拥有一个活动副本</a:t>
            </a:r>
            <a:r>
              <a:rPr lang="zh-CN" altLang="en-US" sz="2000"/>
              <a:t>。操作系统通过给进程分配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内存，来给依附在这个进程上的应用程序提供运行空间。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也可以说，</a:t>
            </a:r>
            <a:r>
              <a:rPr lang="zh-CN" altLang="en-US" sz="2000">
                <a:solidFill>
                  <a:srgbClr val="9C0B15"/>
                </a:solidFill>
              </a:rPr>
              <a:t>程序通过依附于进程，获得了占用内存空间的权利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应用程序视角</a:t>
            </a:r>
            <a:r>
              <a:rPr lang="en-US" altLang="zh-CN" sz="2000"/>
              <a:t>	</a:t>
            </a:r>
            <a:r>
              <a:rPr lang="zh-CN" altLang="en-US" sz="2000"/>
              <a:t>在应用程序看来，自己的逻辑组织是一系列段。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操作系统视角</a:t>
            </a:r>
            <a:r>
              <a:rPr lang="en-US" altLang="zh-CN" sz="2000"/>
              <a:t>	</a:t>
            </a:r>
            <a:r>
              <a:rPr lang="zh-CN" altLang="en-US" sz="2000"/>
              <a:t>在操作系统看来，应用程序的空间组织是一个或一系列进程。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相比于可执行文件，进程的描述要包括什么数据呢？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进程控制块</a:t>
            </a:r>
            <a:endParaRPr lang="zh-CN" altLang="en-US" sz="2000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进程控制块</a:t>
            </a:r>
            <a:r>
              <a:rPr lang="en-US" altLang="zh-CN" sz="2000"/>
              <a:t>	</a:t>
            </a:r>
            <a:r>
              <a:rPr lang="zh-CN" altLang="en-US" sz="2000"/>
              <a:t>操作系统用以描述和管理进程的内核对象，一般至少包含进程</a:t>
            </a:r>
            <a:r>
              <a:rPr lang="en-US" altLang="zh-CN" sz="2000" b="1">
                <a:solidFill>
                  <a:srgbClr val="9C0B15"/>
                </a:solidFill>
              </a:rPr>
              <a:t>Process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的</a:t>
            </a:r>
            <a:r>
              <a:rPr lang="zh-CN" altLang="en-US" sz="2000">
                <a:solidFill>
                  <a:srgbClr val="9C0B15"/>
                </a:solidFill>
              </a:rPr>
              <a:t>地址空间描述符表及一些其他权限表</a:t>
            </a:r>
            <a:r>
              <a:rPr lang="zh-CN" altLang="en-US" sz="2000"/>
              <a:t>，有时还会包含一些</a:t>
            </a:r>
            <a:r>
              <a:rPr lang="en-US" altLang="zh-CN" sz="2000" b="1">
                <a:solidFill>
                  <a:srgbClr val="9C0B15"/>
                </a:solidFill>
              </a:rPr>
              <a:t>Control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身</a:t>
            </a:r>
            <a:r>
              <a:rPr lang="zh-CN" altLang="en-US" sz="2000">
                <a:solidFill>
                  <a:srgbClr val="9C0B15"/>
                </a:solidFill>
              </a:rPr>
              <a:t>份信息</a:t>
            </a:r>
            <a:r>
              <a:rPr lang="zh-CN" altLang="en-US" sz="2000"/>
              <a:t>（如进程名、进程号）、</a:t>
            </a:r>
            <a:r>
              <a:rPr lang="zh-CN" altLang="en-US" sz="2000">
                <a:solidFill>
                  <a:srgbClr val="9C0B15"/>
                </a:solidFill>
              </a:rPr>
              <a:t>统计信息</a:t>
            </a:r>
            <a:r>
              <a:rPr lang="zh-CN" altLang="en-US" sz="2000"/>
              <a:t>（如当前正在运行</a:t>
            </a:r>
            <a:r>
              <a:rPr lang="zh-CN" altLang="en-US" sz="2000" b="1">
                <a:solidFill>
                  <a:srgbClr val="9C0B15"/>
                </a:solidFill>
              </a:rPr>
              <a:t>Block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的线程数、总计内存大小）、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线程信息</a:t>
            </a:r>
            <a:r>
              <a:rPr lang="zh-CN" altLang="en-US" sz="2000">
                <a:sym typeface="+mn-ea"/>
              </a:rPr>
              <a:t>（当前的线程列表，内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CB）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含指向各个</a:t>
            </a:r>
            <a:r>
              <a:rPr lang="en-US" altLang="zh-CN" sz="2000">
                <a:sym typeface="+mn-ea"/>
              </a:rPr>
              <a:t>TCB</a:t>
            </a:r>
            <a:r>
              <a:rPr lang="zh-CN" altLang="en-US" sz="2000">
                <a:sym typeface="+mn-ea"/>
              </a:rPr>
              <a:t>的指针）</a:t>
            </a:r>
            <a:r>
              <a:rPr lang="zh-CN" altLang="en-US" sz="2000"/>
              <a:t>等。</a:t>
            </a:r>
            <a:r>
              <a:rPr lang="zh-CN" altLang="en-US" sz="2000">
                <a:sym typeface="+mn-ea"/>
              </a:rPr>
              <a:t>它在一般是</a:t>
            </a:r>
            <a:r>
              <a:rPr lang="en-US" altLang="zh-CN" sz="2000">
                <a:sym typeface="+mn-ea"/>
              </a:rPr>
              <a:t>C</a:t>
            </a:r>
            <a:r>
              <a:rPr lang="zh-CN" altLang="en-US" sz="2000">
                <a:sym typeface="+mn-ea"/>
              </a:rPr>
              <a:t>语言的一个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结构体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进</a:t>
            </a:r>
            <a:r>
              <a:rPr lang="zh-CN" altLang="en-US" sz="2000"/>
              <a:t>程控制块总是位于内核空间，只有操作系统可以更改，应用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程序无法更改。与</a:t>
            </a:r>
            <a:r>
              <a:rPr lang="en-US" altLang="zh-CN" sz="2000"/>
              <a:t>TCB</a:t>
            </a:r>
            <a:r>
              <a:rPr lang="zh-CN" altLang="en-US" sz="2000"/>
              <a:t>不同，</a:t>
            </a:r>
            <a:r>
              <a:rPr lang="zh-CN" altLang="en-US" sz="2000">
                <a:solidFill>
                  <a:srgbClr val="9C0B15"/>
                </a:solidFill>
              </a:rPr>
              <a:t>没有内核模式的CPU不需要也无法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（用硬件手段）实现</a:t>
            </a:r>
            <a:r>
              <a:rPr lang="en-US" altLang="zh-CN" sz="2000">
                <a:solidFill>
                  <a:srgbClr val="9C0B15"/>
                </a:solidFill>
              </a:rPr>
              <a:t>PCB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2844165" y="332867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进程名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12055" y="3328670"/>
            <a:ext cx="2167890" cy="423545"/>
          </a:xfrm>
          <a:prstGeom prst="rect">
            <a:avLst/>
          </a:prstGeom>
          <a:solidFill>
            <a:srgbClr val="D02F35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wechat.exe</a:t>
            </a:r>
            <a:endParaRPr lang="en-US" altLang="zh-CN"/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012055" y="3752215"/>
            <a:ext cx="2167890" cy="423545"/>
          </a:xfrm>
          <a:prstGeom prst="rect">
            <a:avLst/>
          </a:prstGeom>
          <a:solidFill>
            <a:schemeClr val="accent2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134</a:t>
            </a:r>
            <a:endParaRPr lang="en-US" altLang="zh-CN"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5012055" y="5360670"/>
            <a:ext cx="2167890" cy="909320"/>
          </a:xfrm>
          <a:prstGeom prst="rect">
            <a:avLst/>
          </a:prstGeom>
          <a:solidFill>
            <a:srgbClr val="00B05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</a:t>
            </a: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2844165" y="375221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进程号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7" name="矩形 16"/>
          <p:cNvSpPr/>
          <p:nvPr>
            <p:custDataLst>
              <p:tags r:id="rId7"/>
            </p:custDataLst>
          </p:nvPr>
        </p:nvSpPr>
        <p:spPr>
          <a:xfrm>
            <a:off x="2844165" y="4175760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线程数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矩形 25"/>
          <p:cNvSpPr/>
          <p:nvPr>
            <p:custDataLst>
              <p:tags r:id="rId8"/>
            </p:custDataLst>
          </p:nvPr>
        </p:nvSpPr>
        <p:spPr>
          <a:xfrm>
            <a:off x="5012055" y="4175760"/>
            <a:ext cx="2167890" cy="423545"/>
          </a:xfrm>
          <a:prstGeom prst="rect">
            <a:avLst/>
          </a:prstGeom>
          <a:solidFill>
            <a:schemeClr val="accent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5</a:t>
            </a:r>
            <a:endParaRPr lang="en-US" altLang="zh-CN">
              <a:sym typeface="+mn-ea"/>
            </a:endParaRPr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2844165" y="5361305"/>
            <a:ext cx="2167890" cy="909320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地址空间描述符表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0" name="矩形 59"/>
          <p:cNvSpPr/>
          <p:nvPr>
            <p:custDataLst>
              <p:tags r:id="rId10"/>
            </p:custDataLst>
          </p:nvPr>
        </p:nvSpPr>
        <p:spPr>
          <a:xfrm>
            <a:off x="2844165" y="6270625"/>
            <a:ext cx="2167890" cy="42354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总内存用量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11"/>
            </p:custDataLst>
          </p:nvPr>
        </p:nvSpPr>
        <p:spPr>
          <a:xfrm>
            <a:off x="5012055" y="6270625"/>
            <a:ext cx="2167890" cy="423545"/>
          </a:xfrm>
          <a:prstGeom prst="rect">
            <a:avLst/>
          </a:prstGeom>
          <a:solidFill>
            <a:srgbClr val="7030A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5653MB</a:t>
            </a:r>
            <a:endParaRPr lang="en-US" altLang="zh-CN"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12"/>
            </p:custDataLst>
          </p:nvPr>
        </p:nvSpPr>
        <p:spPr>
          <a:xfrm>
            <a:off x="5012055" y="4599305"/>
            <a:ext cx="2167890" cy="761365"/>
          </a:xfrm>
          <a:prstGeom prst="rect">
            <a:avLst/>
          </a:prstGeom>
          <a:solidFill>
            <a:srgbClr val="FFC000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......</a:t>
            </a:r>
            <a:endParaRPr lang="en-US" altLang="zh-CN"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13"/>
            </p:custDataLst>
          </p:nvPr>
        </p:nvSpPr>
        <p:spPr>
          <a:xfrm>
            <a:off x="2844165" y="4599940"/>
            <a:ext cx="2167890" cy="761365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内部线程列表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  <p:custDataLst>
      <p:tags r:id="rId1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可执行文件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可执行文件</a:t>
            </a:r>
            <a:r>
              <a:rPr lang="en-US" altLang="zh-CN" sz="2000">
                <a:sym typeface="+mn-ea"/>
              </a:rPr>
              <a:t>	</a:t>
            </a:r>
            <a:r>
              <a:rPr lang="zh-CN" sz="2000">
                <a:sym typeface="+mn-ea"/>
              </a:rPr>
              <a:t>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在外存上的存储方式</a:t>
            </a:r>
            <a:r>
              <a:rPr lang="zh-CN" altLang="en-US" sz="2000">
                <a:sym typeface="+mn-ea"/>
              </a:rPr>
              <a:t>。它描述了应该为应用程序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建立一个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（或一些）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什么样的进程、进程中要有什么样的线程，以及线程和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具体的指令流如何对应</a:t>
            </a:r>
            <a:r>
              <a:rPr lang="zh-CN" altLang="en-US" sz="2000">
                <a:sym typeface="+mn-ea"/>
              </a:rPr>
              <a:t>。它是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死的、干瘪的、静态的</a:t>
            </a:r>
            <a:r>
              <a:rPr lang="zh-CN" altLang="en-US" sz="2000">
                <a:sym typeface="+mn-ea"/>
              </a:rPr>
              <a:t>应用程序，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没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有执行环境和上下文，也没有执行活动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应用</a:t>
            </a:r>
            <a:r>
              <a:rPr lang="en-US" altLang="zh-CN" sz="2000">
                <a:sym typeface="+mn-ea"/>
              </a:rPr>
              <a:t>.</a:t>
            </a:r>
            <a:r>
              <a:rPr lang="zh-CN" altLang="en-US" sz="2000">
                <a:sym typeface="+mn-ea"/>
              </a:rPr>
              <a:t>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在内存中的活动组织</a:t>
            </a:r>
            <a:r>
              <a:rPr lang="zh-CN" altLang="en-US" sz="2000">
                <a:sym typeface="+mn-ea"/>
              </a:rPr>
              <a:t>。它是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活的、丰满的、动态的</a:t>
            </a:r>
            <a:r>
              <a:rPr lang="zh-CN" altLang="en-US" sz="2000">
                <a:sym typeface="+mn-ea"/>
              </a:rPr>
              <a:t>应用程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序，具备一个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由地址空间和其它权限提供的执行环境</a:t>
            </a:r>
            <a:r>
              <a:rPr lang="zh-CN" altLang="en-US" sz="2000">
                <a:sym typeface="+mn-ea"/>
              </a:rPr>
              <a:t>，并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充满了线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程（或说依附于线程上的指令流）的执行活动和上下文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关系</a:t>
            </a:r>
            <a:r>
              <a:rPr lang="en-US" altLang="zh-CN" sz="2000"/>
              <a:t>		</a:t>
            </a:r>
            <a:r>
              <a:rPr lang="zh-CN" altLang="en-US" sz="2000"/>
              <a:t>可执行文件对进程为</a:t>
            </a:r>
            <a:r>
              <a:rPr lang="zh-CN" altLang="en-US" sz="2000">
                <a:solidFill>
                  <a:srgbClr val="9C0B15"/>
                </a:solidFill>
              </a:rPr>
              <a:t>一对多关系</a:t>
            </a:r>
            <a:r>
              <a:rPr lang="zh-CN" altLang="en-US" sz="2000"/>
              <a:t>。一个可执行文件每启动一次就可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以创建</a:t>
            </a:r>
            <a:r>
              <a:rPr lang="zh-CN" altLang="en-US" sz="2000">
                <a:solidFill>
                  <a:srgbClr val="9C0B15"/>
                </a:solidFill>
              </a:rPr>
              <a:t>一个（这是通常的实现）</a:t>
            </a:r>
            <a:r>
              <a:rPr lang="zh-CN" altLang="en-US" sz="2000"/>
              <a:t>或一组进程；</a:t>
            </a:r>
            <a:r>
              <a:rPr lang="zh-CN" altLang="en-US" sz="2000">
                <a:solidFill>
                  <a:srgbClr val="9C0B15"/>
                </a:solidFill>
              </a:rPr>
              <a:t>如果它启动多次，就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可以创建一系列或一系列组进程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同一个可执行文件，在启动为不同的进程时，可以</a:t>
            </a:r>
            <a:r>
              <a:rPr lang="zh-CN" altLang="en-US" sz="2000">
                <a:solidFill>
                  <a:srgbClr val="9C0B15"/>
                </a:solidFill>
              </a:rPr>
              <a:t>处理不同的工作</a:t>
            </a:r>
            <a:r>
              <a:rPr lang="zh-CN" altLang="en-US" sz="2000"/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使用不同的权限</a:t>
            </a:r>
            <a:r>
              <a:rPr lang="zh-CN" altLang="en-US" sz="2000"/>
              <a:t>，或者</a:t>
            </a:r>
            <a:r>
              <a:rPr lang="zh-CN" altLang="en-US" sz="2000">
                <a:solidFill>
                  <a:srgbClr val="9C0B15"/>
                </a:solidFill>
              </a:rPr>
              <a:t>以不同用户的名义启动</a:t>
            </a:r>
            <a:r>
              <a:rPr lang="zh-CN" altLang="en-US" sz="2000"/>
              <a:t>。生成的多个进程之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间是</a:t>
            </a:r>
            <a:r>
              <a:rPr lang="zh-CN" altLang="en-US" sz="2000">
                <a:solidFill>
                  <a:srgbClr val="9C0B15"/>
                </a:solidFill>
              </a:rPr>
              <a:t>不同的</a:t>
            </a:r>
            <a:r>
              <a:rPr lang="zh-CN" altLang="en-US" sz="2000"/>
              <a:t>，因为他们内部的执行环境、执行活动和内部线程的上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下文</a:t>
            </a:r>
            <a:r>
              <a:rPr lang="zh-CN" altLang="en-US" sz="2000">
                <a:solidFill>
                  <a:srgbClr val="9C0B15"/>
                </a:solidFill>
              </a:rPr>
              <a:t>均有差别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线程：一对一关系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线程</a:t>
            </a:r>
            <a:r>
              <a:rPr lang="en-US" altLang="zh-CN" sz="2000">
                <a:sym typeface="+mn-ea"/>
              </a:rPr>
              <a:t>		CPU</a:t>
            </a:r>
            <a:r>
              <a:rPr lang="zh-CN" altLang="en-US" sz="2000">
                <a:sym typeface="+mn-ea"/>
              </a:rPr>
              <a:t>执行时间的分配对象，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指令流通过依附于它获得执行时间</a:t>
            </a:r>
            <a:r>
              <a:rPr lang="zh-CN" altLang="en-US" sz="2000">
                <a:sym typeface="+mn-ea"/>
              </a:rPr>
              <a:t>。但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它又需要依附在进程上获得执行空间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仅仅一个执行空间，本身不具备执行能力。作为特例，一个进程在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创建时可以不包含线程，而是等待其他进程中的线程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迁移</a:t>
            </a:r>
            <a:r>
              <a:rPr lang="zh-CN" altLang="en-US" sz="2000">
                <a:sym typeface="+mn-ea"/>
              </a:rPr>
              <a:t>过来。这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实现时间隔离的管程或服务器</a:t>
            </a:r>
            <a:r>
              <a:rPr lang="zh-CN" altLang="en-US" sz="2000">
                <a:sym typeface="+mn-ea"/>
              </a:rPr>
              <a:t>时非常有用。这一点我们在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实时和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混合关键度系统</a:t>
            </a:r>
            <a:r>
              <a:rPr lang="zh-CN" altLang="en-US" sz="2000">
                <a:sym typeface="+mn-ea"/>
              </a:rPr>
              <a:t>章节还要继续介绍。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关系</a:t>
            </a:r>
            <a:r>
              <a:rPr lang="en-US" altLang="zh-CN" sz="2000"/>
              <a:t>		</a:t>
            </a:r>
            <a:r>
              <a:rPr lang="zh-CN" altLang="en-US" sz="2000">
                <a:sym typeface="+mn-ea"/>
              </a:rPr>
              <a:t>进程</a:t>
            </a:r>
            <a:r>
              <a:rPr lang="zh-CN" altLang="en-US" sz="2000"/>
              <a:t>对</a:t>
            </a:r>
            <a:r>
              <a:rPr lang="zh-CN" altLang="en-US" sz="2000">
                <a:sym typeface="+mn-ea"/>
              </a:rPr>
              <a:t>线程</a:t>
            </a:r>
            <a:r>
              <a:rPr lang="zh-CN" altLang="en-US" sz="2000"/>
              <a:t>可以为</a:t>
            </a:r>
            <a:r>
              <a:rPr lang="zh-CN" altLang="en-US" sz="2000">
                <a:solidFill>
                  <a:srgbClr val="9C0B15"/>
                </a:solidFill>
              </a:rPr>
              <a:t>一对一、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一对多、</a:t>
            </a:r>
            <a:r>
              <a:rPr lang="zh-CN" altLang="en-US" sz="2000">
                <a:solidFill>
                  <a:srgbClr val="9C0B15"/>
                </a:solidFill>
              </a:rPr>
              <a:t>多对一、多对多关系</a:t>
            </a:r>
            <a:r>
              <a:rPr lang="zh-CN" altLang="en-US" sz="2000"/>
              <a:t>。总的而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言，至少在理论上讲，它们</a:t>
            </a:r>
            <a:r>
              <a:rPr lang="zh-CN" altLang="en-US" sz="2000">
                <a:solidFill>
                  <a:srgbClr val="9C0B15"/>
                </a:solidFill>
              </a:rPr>
              <a:t>在数量上没有任何固定的对应关系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一对一关系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最常见的关系</a:t>
            </a:r>
            <a:r>
              <a:rPr lang="zh-CN" altLang="en-US" sz="2000"/>
              <a:t>，也是</a:t>
            </a:r>
            <a:r>
              <a:rPr lang="en-US" altLang="zh-CN" sz="2000"/>
              <a:t>Linux</a:t>
            </a:r>
            <a:r>
              <a:rPr lang="zh-CN" altLang="en-US" sz="2000"/>
              <a:t>在</a:t>
            </a:r>
            <a:r>
              <a:rPr lang="en-US" altLang="zh-CN" sz="2000"/>
              <a:t>2.4</a:t>
            </a:r>
            <a:r>
              <a:rPr lang="zh-CN" altLang="en-US" sz="2000"/>
              <a:t>版本之前的默认关系。在那和之前，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Linux的线程和进程是一个东西</a:t>
            </a:r>
            <a:r>
              <a:rPr lang="zh-CN" altLang="en-US" sz="2000"/>
              <a:t>，其</a:t>
            </a:r>
            <a:r>
              <a:rPr lang="en-US" altLang="zh-CN" sz="2000"/>
              <a:t>task_struct</a:t>
            </a:r>
            <a:r>
              <a:rPr lang="zh-CN" altLang="en-US" sz="2000"/>
              <a:t>里面同时含有线程</a:t>
            </a:r>
            <a:r>
              <a:rPr lang="zh-CN" altLang="en-US" sz="2000">
                <a:sym typeface="+mn-ea"/>
              </a:rPr>
              <a:t>的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信息和地址空间的信息。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由于</a:t>
            </a:r>
            <a:r>
              <a:rPr lang="zh-CN" altLang="en-US" sz="2000">
                <a:solidFill>
                  <a:srgbClr val="9C0B15"/>
                </a:solidFill>
              </a:rPr>
              <a:t>这种关系是如此普遍</a:t>
            </a:r>
            <a:r>
              <a:rPr lang="zh-CN" altLang="en-US" sz="2000"/>
              <a:t>，因此很多书上会直接讲进程的调度、进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程的状态。其中又以</a:t>
            </a:r>
            <a:r>
              <a:rPr lang="zh-CN" altLang="en-US" sz="2000">
                <a:solidFill>
                  <a:srgbClr val="9C0B15"/>
                </a:solidFill>
              </a:rPr>
              <a:t>单指令流依附于单线程，单线程运行于单进程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最为常见，因此很多人把进程、线程和指令流混为一谈也就不奇怪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了。如果有人这样谈论概念，</a:t>
            </a:r>
            <a:r>
              <a:rPr lang="zh-CN" altLang="en-US" sz="2000">
                <a:solidFill>
                  <a:srgbClr val="9C0B15"/>
                </a:solidFill>
              </a:rPr>
              <a:t>你要知道这是什么意思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实际上，</a:t>
            </a:r>
            <a:r>
              <a:rPr lang="zh-CN" altLang="en-US" sz="2000">
                <a:solidFill>
                  <a:srgbClr val="9C0B15"/>
                </a:solidFill>
              </a:rPr>
              <a:t>进程本身并不运行，运行的是它里面的线程上的指令流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操作系统中的抽象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概念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sp>
        <p:nvSpPr>
          <p:cNvPr id="4" name="Text Box 2"/>
          <p:cNvSpPr txBox="1"/>
          <p:nvPr>
            <p:custDataLst>
              <p:tags r:id="rId3"/>
            </p:custDataLst>
          </p:nvPr>
        </p:nvSpPr>
        <p:spPr>
          <a:xfrm>
            <a:off x="414655" y="655955"/>
            <a:ext cx="9010650" cy="6062345"/>
          </a:xfrm>
          <a:prstGeom prst="rect">
            <a:avLst/>
          </a:prstGeom>
          <a:noFill/>
          <a:ln w="12700">
            <a:noFill/>
          </a:ln>
        </p:spPr>
        <p:txBody>
          <a:bodyPr wrap="square" anchor="t" anchorCtr="0">
            <a:spAutoFit/>
          </a:bodyPr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时间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多个任务不能同时使用同一个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时分复用的</a:t>
            </a:r>
            <a:r>
              <a:rPr lang="zh-CN" altLang="en-US" sz="2000">
                <a:solidFill>
                  <a:srgbClr val="9C0B15"/>
                </a:solidFill>
              </a:rPr>
              <a:t>部件，但每个任务在使用时都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可以得到这个部件的全部</a:t>
            </a:r>
            <a:r>
              <a:rPr lang="zh-CN" altLang="en-US" sz="2000"/>
              <a:t>，因此需要将时间合理地分配给它们</a:t>
            </a:r>
            <a:r>
              <a:rPr lang="en-US" altLang="zh-CN" sz="2000"/>
              <a:t>。</a:t>
            </a:r>
            <a:r>
              <a:rPr lang="zh-CN" altLang="en-US" sz="2000"/>
              <a:t>典型的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时分复用的部件是</a:t>
            </a:r>
            <a:r>
              <a:rPr lang="zh-CN" altLang="en-US" sz="2000">
                <a:solidFill>
                  <a:srgbClr val="9C0B15"/>
                </a:solidFill>
              </a:rPr>
              <a:t>处理器</a:t>
            </a:r>
            <a:r>
              <a:rPr lang="zh-CN" altLang="en-US" sz="2000"/>
              <a:t>，它又包括</a:t>
            </a:r>
            <a:r>
              <a:rPr lang="zh-CN" altLang="en-US" sz="2000">
                <a:solidFill>
                  <a:srgbClr val="9C0B15"/>
                </a:solidFill>
              </a:rPr>
              <a:t>中央处理器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9C0B15"/>
                </a:solidFill>
              </a:rPr>
              <a:t>协处理器</a:t>
            </a:r>
            <a:r>
              <a:rPr lang="zh-CN" altLang="en-US" sz="2000"/>
              <a:t>。</a:t>
            </a:r>
            <a:endParaRPr lang="en-US" altLang="zh-CN" sz="2000"/>
          </a:p>
          <a:p>
            <a:pPr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空间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多个任务可以同时使用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空分复用的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部件</a:t>
            </a:r>
            <a:r>
              <a:rPr lang="zh-CN" altLang="en-US" sz="2000"/>
              <a:t>，但每个任务在使用时都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无法得到这个部件的全部，因此需要将空间合理地分配给各个任务。</a:t>
            </a:r>
            <a:r>
              <a:rPr lang="zh-CN" altLang="en-US" sz="2000">
                <a:sym typeface="+mn-ea"/>
              </a:rPr>
              <a:t>典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型的空分复用的部件是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存储器</a:t>
            </a:r>
            <a:r>
              <a:rPr lang="zh-CN" altLang="en-US" sz="2000">
                <a:sym typeface="+mn-ea"/>
              </a:rPr>
              <a:t>，它又包括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外存</a:t>
            </a:r>
            <a:r>
              <a:rPr lang="zh-CN" altLang="en-US" sz="2000">
                <a:sym typeface="+mn-ea"/>
              </a:rPr>
              <a:t>。</a:t>
            </a:r>
            <a:endParaRPr lang="en-US" altLang="zh-CN" sz="2000"/>
          </a:p>
          <a:p>
            <a:pPr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原则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en-US" altLang="zh-CN" sz="2000"/>
              <a:t>操作系统</a:t>
            </a:r>
            <a:r>
              <a:rPr lang="zh-CN" altLang="en-US" sz="2000"/>
              <a:t>的最高设计目标，通常由操作系统所在的领域的</a:t>
            </a:r>
            <a:r>
              <a:rPr lang="zh-CN" altLang="en-US" sz="2000">
                <a:solidFill>
                  <a:srgbClr val="9C0B15"/>
                </a:solidFill>
              </a:rPr>
              <a:t>需求</a:t>
            </a:r>
            <a:r>
              <a:rPr lang="zh-CN" altLang="en-US" sz="2000"/>
              <a:t>决定。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设计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操作系统的高层次抽象描述，描述各个组件的</a:t>
            </a:r>
            <a:r>
              <a:rPr lang="zh-CN" altLang="en-US" sz="2000">
                <a:solidFill>
                  <a:srgbClr val="9C0B15"/>
                </a:solidFill>
              </a:rPr>
              <a:t>抽象功能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实现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操作系统的低层次具体描述，描述各个组件的</a:t>
            </a:r>
            <a:r>
              <a:rPr lang="zh-CN" altLang="en-US" sz="2000">
                <a:solidFill>
                  <a:srgbClr val="9C0B15"/>
                </a:solidFill>
              </a:rPr>
              <a:t>具体实施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策略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操作系统中对资源进行管理的</a:t>
            </a:r>
            <a:r>
              <a:rPr lang="zh-CN" altLang="en-US" sz="2000">
                <a:solidFill>
                  <a:srgbClr val="9C0B15"/>
                </a:solidFill>
              </a:rPr>
              <a:t>方法和政策</a:t>
            </a:r>
            <a:r>
              <a:rPr lang="zh-CN" altLang="en-US" sz="2000"/>
              <a:t>。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机制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操作系统为实现策略使用的</a:t>
            </a:r>
            <a:r>
              <a:rPr lang="zh-CN" altLang="en-US" sz="2000">
                <a:solidFill>
                  <a:srgbClr val="9C0B15"/>
                </a:solidFill>
              </a:rPr>
              <a:t>工具和手段</a:t>
            </a:r>
            <a:r>
              <a:rPr lang="zh-CN" altLang="en-US" sz="2000"/>
              <a:t>。</a:t>
            </a:r>
            <a:endParaRPr lang="zh-CN" altLang="en-US" sz="2000" b="1">
              <a:solidFill>
                <a:srgbClr val="9C0B15"/>
              </a:solidFill>
            </a:endParaRPr>
          </a:p>
        </p:txBody>
      </p:sp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进程与</a:t>
            </a:r>
            <a:r>
              <a:rPr lang="zh-CN" altLang="en-US" sz="2000" b="1">
                <a:solidFill>
                  <a:srgbClr val="9C0B15"/>
                </a:solidFill>
              </a:rPr>
              <a:t>线程：一对多关系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一对多关系</a:t>
            </a:r>
            <a:r>
              <a:rPr lang="en-US" altLang="zh-CN" sz="2000"/>
              <a:t>	</a:t>
            </a:r>
            <a:r>
              <a:rPr lang="zh-CN" altLang="en-US" sz="2000"/>
              <a:t>相当</a:t>
            </a:r>
            <a:r>
              <a:rPr lang="zh-CN" altLang="en-US" sz="2000">
                <a:solidFill>
                  <a:srgbClr val="9C0B15"/>
                </a:solidFill>
              </a:rPr>
              <a:t>常见的关系</a:t>
            </a:r>
            <a:r>
              <a:rPr lang="zh-CN" altLang="en-US" sz="2000"/>
              <a:t>。多线程进程就是指</a:t>
            </a:r>
            <a:r>
              <a:rPr lang="zh-CN" altLang="en-US" sz="2000">
                <a:solidFill>
                  <a:srgbClr val="9C0B15"/>
                </a:solidFill>
              </a:rPr>
              <a:t>一个进程中同时存在几个线程</a:t>
            </a:r>
            <a:r>
              <a:rPr lang="zh-CN" altLang="en-US" sz="2000"/>
              <a:t>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如下图所示，一个应用程序进程中有三个指令流，其中每一个指令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流都依附于单独的线程。这时，我们就说这是一个</a:t>
            </a:r>
            <a:r>
              <a:rPr lang="zh-CN" altLang="en-US" sz="2000">
                <a:solidFill>
                  <a:srgbClr val="9C0B15"/>
                </a:solidFill>
              </a:rPr>
              <a:t>多线程进程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其本质是</a:t>
            </a:r>
            <a:r>
              <a:rPr lang="zh-CN" altLang="en-US" sz="2000">
                <a:solidFill>
                  <a:srgbClr val="9C0B15"/>
                </a:solidFill>
              </a:rPr>
              <a:t>多个CPU时间分配对象</a:t>
            </a:r>
            <a:r>
              <a:rPr lang="zh-CN" altLang="en-US" sz="2000"/>
              <a:t>共享</a:t>
            </a:r>
            <a:r>
              <a:rPr lang="zh-CN" altLang="en-US" sz="2000">
                <a:solidFill>
                  <a:srgbClr val="9C0B15"/>
                </a:solidFill>
              </a:rPr>
              <a:t>一个内存空间分配对象</a:t>
            </a:r>
            <a:r>
              <a:rPr lang="zh-CN" altLang="en-US" sz="2000"/>
              <a:t>。</a:t>
            </a:r>
            <a:endParaRPr lang="zh-CN" altLang="en-US" sz="2000"/>
          </a:p>
        </p:txBody>
      </p:sp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3743960" y="2889885"/>
            <a:ext cx="2298700" cy="3348355"/>
          </a:xfrm>
          <a:prstGeom prst="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b="1">
                <a:solidFill>
                  <a:schemeClr val="tx1"/>
                </a:solidFill>
              </a:rPr>
              <a:t>应用程序进程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endParaRPr lang="zh-CN" altLang="en-US" b="1">
              <a:solidFill>
                <a:schemeClr val="tx1"/>
              </a:solidFill>
            </a:endParaRPr>
          </a:p>
          <a:p>
            <a:pPr algn="ctr"/>
            <a:r>
              <a:rPr lang="zh-CN" altLang="en-US" b="1">
                <a:solidFill>
                  <a:schemeClr val="tx1"/>
                </a:solidFill>
              </a:rPr>
              <a:t>指令流</a:t>
            </a:r>
            <a:r>
              <a:rPr lang="en-US" altLang="zh-CN" b="1">
                <a:solidFill>
                  <a:schemeClr val="tx1"/>
                </a:solidFill>
              </a:rPr>
              <a:t>/</a:t>
            </a:r>
            <a:r>
              <a:rPr lang="zh-CN" altLang="en-US" b="1">
                <a:solidFill>
                  <a:schemeClr val="tx1"/>
                </a:solidFill>
              </a:rPr>
              <a:t>线程</a:t>
            </a:r>
            <a:endParaRPr lang="zh-CN" altLang="en-US" b="1">
              <a:solidFill>
                <a:schemeClr val="tx1"/>
              </a:solidFill>
            </a:endParaRPr>
          </a:p>
          <a:p>
            <a:pPr algn="ctr"/>
            <a:r>
              <a:rPr lang="en-US" altLang="zh-CN" b="1">
                <a:solidFill>
                  <a:schemeClr val="tx1"/>
                </a:solidFill>
              </a:rPr>
              <a:t>1        2       3</a:t>
            </a:r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60" name="任意多边形 59"/>
          <p:cNvSpPr/>
          <p:nvPr>
            <p:custDataLst>
              <p:tags r:id="rId3"/>
            </p:custDataLst>
          </p:nvPr>
        </p:nvSpPr>
        <p:spPr>
          <a:xfrm>
            <a:off x="4760595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>
            <p:custDataLst>
              <p:tags r:id="rId4"/>
            </p:custDataLst>
          </p:nvPr>
        </p:nvSpPr>
        <p:spPr>
          <a:xfrm>
            <a:off x="5212080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>
            <p:custDataLst>
              <p:tags r:id="rId5"/>
            </p:custDataLst>
          </p:nvPr>
        </p:nvSpPr>
        <p:spPr>
          <a:xfrm>
            <a:off x="4295775" y="3977640"/>
            <a:ext cx="324485" cy="1896110"/>
          </a:xfrm>
          <a:custGeom>
            <a:avLst/>
            <a:gdLst>
              <a:gd name="connisteX0" fmla="*/ 276519 w 324439"/>
              <a:gd name="connsiteY0" fmla="*/ 0 h 828675"/>
              <a:gd name="connisteX1" fmla="*/ 294 w 324439"/>
              <a:gd name="connsiteY1" fmla="*/ 209550 h 828675"/>
              <a:gd name="connisteX2" fmla="*/ 324144 w 324439"/>
              <a:gd name="connsiteY2" fmla="*/ 561975 h 828675"/>
              <a:gd name="connisteX3" fmla="*/ 47919 w 324439"/>
              <a:gd name="connsiteY3" fmla="*/ 828675 h 8286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24439" h="828675">
                <a:moveTo>
                  <a:pt x="276520" y="0"/>
                </a:moveTo>
                <a:cubicBezTo>
                  <a:pt x="214925" y="34925"/>
                  <a:pt x="-9230" y="97155"/>
                  <a:pt x="295" y="209550"/>
                </a:cubicBezTo>
                <a:cubicBezTo>
                  <a:pt x="9820" y="321945"/>
                  <a:pt x="314620" y="438150"/>
                  <a:pt x="324145" y="561975"/>
                </a:cubicBezTo>
                <a:cubicBezTo>
                  <a:pt x="333670" y="685800"/>
                  <a:pt x="109515" y="782320"/>
                  <a:pt x="47920" y="828675"/>
                </a:cubicBezTo>
              </a:path>
            </a:pathLst>
          </a:custGeom>
          <a:noFill/>
          <a:ln w="76200">
            <a:solidFill>
              <a:srgbClr val="D02F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内存隔离机制：分段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按段划分虚拟地址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从程序的</a:t>
            </a:r>
            <a:r>
              <a:rPr lang="zh-CN" altLang="en-US" sz="2000">
                <a:solidFill>
                  <a:srgbClr val="9C0B15"/>
                </a:solidFill>
              </a:rPr>
              <a:t>逻辑组织出发，其基本单元是一个个段</a:t>
            </a:r>
            <a:r>
              <a:rPr lang="zh-CN" altLang="en-US" sz="2000"/>
              <a:t>。那么，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/>
              <a:t>我们只需要将</a:t>
            </a:r>
            <a:r>
              <a:rPr lang="zh-CN" altLang="en-US" sz="2000">
                <a:solidFill>
                  <a:srgbClr val="9C0B15"/>
                </a:solidFill>
              </a:rPr>
              <a:t>每个段重新映射到不同的物理地址</a:t>
            </a:r>
            <a:r>
              <a:rPr lang="zh-CN" altLang="en-US" sz="2000"/>
              <a:t>就好了。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/>
              <a:t>为此，我们需要给每个段分配一个段号，同时每个段都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对应一个</a:t>
            </a:r>
            <a:r>
              <a:rPr lang="zh-CN" altLang="en-US" sz="2000">
                <a:sym typeface="+mn-ea"/>
              </a:rPr>
              <a:t>物</a:t>
            </a:r>
            <a:r>
              <a:rPr lang="zh-CN" altLang="en-US" sz="2000"/>
              <a:t>理地址区间，还拥有一个访问权限。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/>
              <a:t>每个程序的虚拟段到物理段的映射关系组成</a:t>
            </a:r>
            <a:r>
              <a:rPr lang="zh-CN" altLang="en-US" sz="2000">
                <a:solidFill>
                  <a:srgbClr val="9C0B15"/>
                </a:solidFill>
              </a:rPr>
              <a:t>段表。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段式内存管理单元	</a:t>
            </a:r>
            <a:r>
              <a:rPr lang="zh-CN" altLang="en-US" sz="2000">
                <a:sym typeface="+mn-ea"/>
              </a:rPr>
              <a:t>常用于分段布局的存储器访问管理工具，具备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按段地址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Segmentation-based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重映射</a:t>
            </a:r>
            <a:r>
              <a:rPr lang="zh-CN" altLang="en-US" sz="2000">
                <a:sym typeface="+mn-ea"/>
              </a:rPr>
              <a:t>和访问权限管理两个职能。段式内存管理单元使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Memory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</a:t>
            </a:r>
            <a:r>
              <a:rPr lang="zh-CN" altLang="en-US" sz="2000">
                <a:sym typeface="+mn-ea"/>
              </a:rPr>
              <a:t>一张段表，每个段都包括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段号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段物理地址范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围</a:t>
            </a:r>
            <a:r>
              <a:rPr lang="en-US" altLang="zh-CN" sz="2000">
                <a:sym typeface="+mn-ea"/>
              </a:rPr>
              <a:t>”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Management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段权限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三个部分。由应用程序发起的</a:t>
            </a:r>
            <a:r>
              <a:rPr lang="zh-CN" altLang="en-US" sz="2000">
                <a:sym typeface="+mn-ea"/>
              </a:rPr>
              <a:t>每一次内存访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Unit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问都需要</a:t>
            </a:r>
            <a:r>
              <a:rPr lang="zh-CN" altLang="en-US" sz="2000">
                <a:sym typeface="+mn-ea"/>
              </a:rPr>
              <a:t>经过段表指定</a:t>
            </a:r>
            <a:r>
              <a:rPr lang="zh-CN" altLang="en-US" sz="2000">
                <a:sym typeface="+mn-ea"/>
              </a:rPr>
              <a:t>的转换和检查：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S-MMU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）按照访问的虚拟地址中的段号信息查找相应的段。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）发起的访问的性质（读，写，执行）必须是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该段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的权限允许的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）访问的物理地址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段基址</a:t>
            </a:r>
            <a:r>
              <a:rPr lang="en-US" altLang="zh-CN" sz="2000">
                <a:sym typeface="+mn-ea"/>
              </a:rPr>
              <a:t>+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虚拟地址</a:t>
            </a:r>
            <a:r>
              <a:rPr lang="zh-CN" altLang="en-US" sz="2000">
                <a:sym typeface="+mn-ea"/>
              </a:rPr>
              <a:t>，且虚拟地</a:t>
            </a:r>
            <a:r>
              <a:rPr lang="zh-CN" altLang="en-US" sz="2000">
                <a:sym typeface="+mn-ea"/>
              </a:rPr>
              <a:t>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不得超过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段长度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此种方法在硬件上仅需要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一组比较器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一组加法器</a:t>
            </a:r>
            <a:r>
              <a:rPr lang="zh-CN" altLang="en-US" sz="2000">
                <a:sym typeface="+mn-ea"/>
              </a:rPr>
              <a:t>电路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就可以实现，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是需要虚拟地址空间时的一种讨巧方法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优点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sz="2000"/>
              <a:t>能支持</a:t>
            </a:r>
            <a:r>
              <a:rPr lang="zh-CN" altLang="en-US" sz="2000">
                <a:solidFill>
                  <a:srgbClr val="9C0B15"/>
                </a:solidFill>
              </a:rPr>
              <a:t>无限数目的段</a:t>
            </a:r>
            <a:r>
              <a:rPr lang="zh-CN" altLang="en-US" sz="2000"/>
              <a:t>。段表放在内存中，大小是几乎无限的。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缺点</a:t>
            </a:r>
            <a:r>
              <a:rPr lang="en-US" altLang="zh-CN" sz="2000"/>
              <a:t>		</a:t>
            </a:r>
            <a:r>
              <a:rPr lang="zh-CN" altLang="en-US" sz="2000"/>
              <a:t>每次访存都</a:t>
            </a:r>
            <a:r>
              <a:rPr lang="zh-CN" altLang="en-US" sz="2000">
                <a:solidFill>
                  <a:srgbClr val="9C0B15"/>
                </a:solidFill>
              </a:rPr>
              <a:t>膨胀成两次</a:t>
            </a:r>
            <a:r>
              <a:rPr lang="zh-CN" altLang="en-US" sz="2000"/>
              <a:t>：首先访问</a:t>
            </a:r>
            <a:r>
              <a:rPr lang="zh-CN" altLang="en-US" sz="2000">
                <a:solidFill>
                  <a:srgbClr val="9C0B15"/>
                </a:solidFill>
              </a:rPr>
              <a:t>段表</a:t>
            </a:r>
            <a:r>
              <a:rPr lang="zh-CN" altLang="en-US" sz="2000"/>
              <a:t>，然后再访问内存本身。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现代</a:t>
            </a:r>
            <a:r>
              <a:rPr lang="en-US" altLang="zh-CN" sz="2000"/>
              <a:t>CPU</a:t>
            </a:r>
            <a:r>
              <a:rPr lang="zh-CN" altLang="en-US" sz="2000"/>
              <a:t>的访存延迟都很高，这势必造成严重的性能损失，尤其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是当</a:t>
            </a:r>
            <a:r>
              <a:rPr lang="zh-CN" altLang="en-US" sz="2000">
                <a:solidFill>
                  <a:srgbClr val="9C0B15"/>
                </a:solidFill>
              </a:rPr>
              <a:t>段表也不在数据缓存</a:t>
            </a:r>
            <a:r>
              <a:rPr lang="zh-CN" altLang="en-US" sz="2000"/>
              <a:t>中的时候。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如果既希望享受访存效率，又希望得到足够多的段呢？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提示：缓存及其工作原理。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局部性</a:t>
            </a:r>
            <a:r>
              <a:rPr lang="en-US" altLang="zh-CN" sz="2000"/>
              <a:t>		</a:t>
            </a:r>
            <a:r>
              <a:rPr lang="zh-CN" altLang="en-US" sz="2000"/>
              <a:t>一个活动操作的对象具备某种</a:t>
            </a:r>
            <a:r>
              <a:rPr lang="zh-CN" altLang="en-US" sz="2000">
                <a:solidFill>
                  <a:srgbClr val="9C0B15"/>
                </a:solidFill>
              </a:rPr>
              <a:t>关联性</a:t>
            </a:r>
            <a:r>
              <a:rPr lang="zh-CN" altLang="en-US" sz="2000"/>
              <a:t>。在这里是指</a:t>
            </a:r>
            <a:r>
              <a:rPr lang="zh-CN" altLang="en-US" sz="2000">
                <a:sym typeface="+mn-ea"/>
              </a:rPr>
              <a:t>，一个指令</a:t>
            </a: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Locality</a:t>
            </a:r>
            <a:r>
              <a:rPr lang="en-US" altLang="zh-CN" sz="2000"/>
              <a:t>		</a:t>
            </a:r>
            <a:r>
              <a:rPr lang="zh-CN" altLang="en-US" sz="2000">
                <a:sym typeface="+mn-ea"/>
              </a:rPr>
              <a:t>流</a:t>
            </a:r>
            <a:r>
              <a:rPr lang="zh-CN" altLang="en-US" sz="2000">
                <a:sym typeface="+mn-ea"/>
              </a:rPr>
              <a:t>（活动）在一段时间内访问的存储器总是有某些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集中性	（关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联性的一种体现方式），那些集中性称为局部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（短期调度的工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作集）</a:t>
            </a:r>
            <a:r>
              <a:rPr lang="zh-CN" altLang="en-US" sz="2000">
                <a:sym typeface="+mn-ea"/>
              </a:rPr>
              <a:t>。它还可以细分为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时间局部性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空间局部性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时间局部性</a:t>
            </a:r>
            <a:r>
              <a:rPr lang="en-US" altLang="zh-CN" sz="2000"/>
              <a:t>	</a:t>
            </a:r>
            <a:r>
              <a:rPr lang="zh-CN" altLang="en-US" sz="2000" dirty="0" smtClean="0">
                <a:sym typeface="+mn-ea"/>
              </a:rPr>
              <a:t>指令流执行过程中，如果某存储单元被访问，那么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在近期它很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Spatial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可能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还会被再次访问</a:t>
            </a:r>
            <a:r>
              <a:rPr lang="zh-CN" altLang="en-US" sz="2000" dirty="0" smtClean="0">
                <a:sym typeface="+mn-ea"/>
              </a:rPr>
              <a:t>。</a:t>
            </a:r>
            <a:r>
              <a:rPr lang="zh-CN" altLang="en-US" sz="2000" dirty="0" smtClean="0">
                <a:sym typeface="+mn-ea"/>
              </a:rPr>
              <a:t>横切。</a:t>
            </a: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空间局部性</a:t>
            </a:r>
            <a:r>
              <a:rPr lang="en-US" altLang="zh-CN" sz="2000"/>
              <a:t>	</a:t>
            </a:r>
            <a:r>
              <a:rPr lang="zh-CN" altLang="en-US" sz="2000" dirty="0" smtClean="0">
                <a:sym typeface="+mn-ea"/>
              </a:rPr>
              <a:t>如果</a:t>
            </a:r>
            <a:r>
              <a:rPr lang="zh-CN" altLang="en-US" sz="2000" dirty="0" smtClean="0">
                <a:sym typeface="+mn-ea"/>
              </a:rPr>
              <a:t>指令流</a:t>
            </a:r>
            <a:r>
              <a:rPr lang="zh-CN" altLang="en-US" sz="2000" dirty="0" smtClean="0">
                <a:sym typeface="+mn-ea"/>
              </a:rPr>
              <a:t>访问某存储单元，那么近期内很可能会访问附近的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Temporal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他存储单元</a:t>
            </a:r>
            <a:r>
              <a:rPr lang="zh-CN" altLang="en-US" sz="2000" dirty="0" smtClean="0">
                <a:sym typeface="+mn-ea"/>
              </a:rPr>
              <a:t>。</a:t>
            </a:r>
            <a:r>
              <a:rPr lang="zh-CN" altLang="en-US" sz="2000" dirty="0" smtClean="0">
                <a:sym typeface="+mn-ea"/>
              </a:rPr>
              <a:t>纵切。</a:t>
            </a:r>
            <a:endParaRPr lang="zh-CN" altLang="en-US" sz="2000" dirty="0" smtClean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512935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工作集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 dirty="0" smtClean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局部模式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进程中的某个线程上的指令流的执行过程中，其访问的内存空间从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Locality Model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一个局部迁移到另一个局部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工作集</a:t>
            </a:r>
            <a:r>
              <a:rPr lang="zh-CN" altLang="en-US" sz="2000" dirty="0">
                <a:sym typeface="+mn-ea"/>
              </a:rPr>
              <a:t>		进程在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某个时刻t之前</a:t>
            </a:r>
            <a:r>
              <a:rPr lang="zh-CN" altLang="en-US" sz="2000" dirty="0">
                <a:sym typeface="+mn-ea"/>
              </a:rPr>
              <a:t>一段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时间间隔T</a:t>
            </a:r>
            <a:r>
              <a:rPr lang="zh-CN" altLang="en-US" sz="2000" dirty="0">
                <a:sym typeface="+mn-ea"/>
              </a:rPr>
              <a:t>内访问内存的地址的集合，记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Working Set</a:t>
            </a:r>
            <a:r>
              <a:rPr lang="en-US" altLang="zh-CN" sz="2000" dirty="0">
                <a:sym typeface="+mn-ea"/>
              </a:rPr>
              <a:t>	</a:t>
            </a:r>
            <a:r>
              <a:rPr lang="zh-CN" altLang="en-US" sz="2000" dirty="0">
                <a:sym typeface="+mn-ea"/>
              </a:rPr>
              <a:t>为WS(t, 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)，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称为工作集的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窗口</a:t>
            </a:r>
            <a:r>
              <a:rPr lang="zh-CN" altLang="en-US" sz="2000" dirty="0">
                <a:sym typeface="+mn-ea"/>
              </a:rPr>
              <a:t>。有些时候，我们也用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访存次数Δ</a:t>
            </a:r>
            <a:r>
              <a:rPr lang="zh-CN" sz="2000" dirty="0">
                <a:sym typeface="+mn-ea"/>
              </a:rPr>
              <a:t>替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sz="2000" dirty="0">
                <a:sym typeface="+mn-ea"/>
              </a:rPr>
              <a:t>代时间间隔</a:t>
            </a:r>
            <a:r>
              <a:rPr lang="en-US" altLang="zh-CN" sz="2000" dirty="0">
                <a:sym typeface="+mn-ea"/>
              </a:rPr>
              <a:t>T</a:t>
            </a:r>
            <a:r>
              <a:rPr lang="zh-CN" altLang="en-US" sz="2000" dirty="0">
                <a:sym typeface="+mn-ea"/>
              </a:rPr>
              <a:t>，此时工作集是进程在某个时刻t之前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最近Δ次访问内存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的地址的集合，记为</a:t>
            </a:r>
            <a:r>
              <a:rPr lang="en-US" altLang="zh-CN" sz="2000" dirty="0">
                <a:sym typeface="+mn-ea"/>
              </a:rPr>
              <a:t>WS(t, </a:t>
            </a:r>
            <a:r>
              <a:rPr lang="zh-CN" altLang="en-US" sz="2000" dirty="0">
                <a:sym typeface="+mn-ea"/>
              </a:rPr>
              <a:t>Δ</a:t>
            </a:r>
            <a:r>
              <a:rPr lang="en-US" altLang="zh-CN" sz="2000" dirty="0">
                <a:sym typeface="+mn-ea"/>
              </a:rPr>
              <a:t>)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工作集是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时刻t和时间间隔T（或访存次数Δ）的函数</a:t>
            </a:r>
            <a:r>
              <a:rPr lang="zh-CN" altLang="en-US" sz="2000" dirty="0">
                <a:sym typeface="+mn-ea"/>
              </a:rPr>
              <a:t>，是程序时空特</a:t>
            </a:r>
            <a:r>
              <a:rPr lang="en-US" altLang="zh-CN" sz="2000" dirty="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性的</a:t>
            </a:r>
            <a:r>
              <a:rPr lang="zh-CN" altLang="en-US" sz="2000" dirty="0">
                <a:sym typeface="+mn-ea"/>
              </a:rPr>
              <a:t>体现。</a:t>
            </a:r>
            <a:endParaRPr lang="zh-CN" altLang="en-US" sz="2000" dirty="0">
              <a:sym typeface="+mn-ea"/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dirty="0"/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解决方案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 dirty="0"/>
              <a:t>只要将进程</a:t>
            </a:r>
            <a:r>
              <a:rPr lang="zh-CN" altLang="en-US" sz="2000">
                <a:solidFill>
                  <a:srgbClr val="9C0B15"/>
                </a:solidFill>
              </a:rPr>
              <a:t>当前工作集包含的那些段</a:t>
            </a:r>
            <a:r>
              <a:rPr lang="zh-CN" altLang="en-US" sz="2000" dirty="0"/>
              <a:t>的描述符</a:t>
            </a:r>
            <a:r>
              <a:rPr lang="zh-CN" altLang="en-US" sz="2000">
                <a:solidFill>
                  <a:srgbClr val="9C0B15"/>
                </a:solidFill>
              </a:rPr>
              <a:t>缓存</a:t>
            </a:r>
            <a:r>
              <a:rPr lang="zh-CN" altLang="en-US" sz="2000" dirty="0"/>
              <a:t>进CPU中就可以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 dirty="0"/>
              <a:t>了。这样，我们便需要一片特殊的</a:t>
            </a:r>
            <a:r>
              <a:rPr lang="zh-CN" altLang="en-US" sz="2000">
                <a:solidFill>
                  <a:srgbClr val="9C0B15"/>
                </a:solidFill>
              </a:rPr>
              <a:t>缓存空间</a:t>
            </a:r>
            <a:r>
              <a:rPr lang="zh-CN" altLang="en-US" sz="2000" dirty="0"/>
              <a:t>，专门存放这些段描述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 dirty="0"/>
              <a:t>符，还需要某种机制来</a:t>
            </a:r>
            <a:r>
              <a:rPr lang="zh-CN" altLang="en-US" sz="2000">
                <a:solidFill>
                  <a:srgbClr val="9C0B15"/>
                </a:solidFill>
              </a:rPr>
              <a:t>填充这些段描述符</a:t>
            </a:r>
            <a:r>
              <a:rPr lang="zh-CN" altLang="en-US" sz="2000" dirty="0"/>
              <a:t>。</a:t>
            </a:r>
            <a:endParaRPr lang="en-US" altLang="zh-CN" sz="2000" b="1" dirty="0">
              <a:solidFill>
                <a:srgbClr val="9C0B15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772920" y="3656330"/>
            <a:ext cx="7656195" cy="1588135"/>
            <a:chOff x="2791" y="6158"/>
            <a:chExt cx="12057" cy="1852"/>
          </a:xfrm>
        </p:grpSpPr>
        <p:sp>
          <p:nvSpPr>
            <p:cNvPr id="4" name="文本框 21"/>
            <p:cNvSpPr txBox="1"/>
            <p:nvPr>
              <p:custDataLst>
                <p:tags r:id="rId2"/>
              </p:custDataLst>
            </p:nvPr>
          </p:nvSpPr>
          <p:spPr>
            <a:xfrm>
              <a:off x="2791" y="6215"/>
              <a:ext cx="2162" cy="423"/>
            </a:xfrm>
            <a:prstGeom prst="rect">
              <a:avLst/>
            </a:prstGeom>
            <a:noFill/>
            <a:ln w="6350">
              <a:noFil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algn="ctr"/>
              <a:r>
                <a:rPr lang="zh-CN" altLang="en-US" sz="2000" dirty="0">
                  <a:solidFill>
                    <a:srgbClr val="9C0B15"/>
                  </a:solidFill>
                  <a:sym typeface="+mn-ea"/>
                </a:rPr>
                <a:t>工作集大小</a:t>
              </a:r>
              <a:endParaRPr lang="zh-CN" altLang="en-US" sz="2000" kern="100" spc="30" dirty="0">
                <a:solidFill>
                  <a:srgbClr val="9C0B15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+mn-ea"/>
              </a:endParaRPr>
            </a:p>
          </p:txBody>
        </p:sp>
        <p:sp>
          <p:nvSpPr>
            <p:cNvPr id="5" name="文本框 20"/>
            <p:cNvSpPr txBox="1"/>
            <p:nvPr>
              <p:custDataLst>
                <p:tags r:id="rId3"/>
              </p:custDataLst>
            </p:nvPr>
          </p:nvSpPr>
          <p:spPr>
            <a:xfrm>
              <a:off x="11680" y="7588"/>
              <a:ext cx="3169" cy="423"/>
            </a:xfrm>
            <a:prstGeom prst="rect">
              <a:avLst/>
            </a:prstGeom>
            <a:noFill/>
            <a:ln w="6350">
              <a:noFill/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p>
              <a:pPr algn="ctr">
                <a:buClrTx/>
                <a:buSzTx/>
                <a:buFontTx/>
              </a:pPr>
              <a:r>
                <a:rPr lang="zh-CN" altLang="en-US" sz="2000" dirty="0">
                  <a:solidFill>
                    <a:srgbClr val="9C0B15"/>
                  </a:solidFill>
                  <a:sym typeface="Times New Roman" panose="02020603050405020304"/>
                </a:rPr>
                <a:t>工作集窗口T或Δ</a:t>
              </a:r>
              <a:endParaRPr lang="zh-CN" altLang="en-US" sz="2000" dirty="0">
                <a:solidFill>
                  <a:srgbClr val="9C0B15"/>
                </a:solidFill>
                <a:sym typeface="Times New Roman" panose="02020603050405020304"/>
              </a:endParaRPr>
            </a:p>
          </p:txBody>
        </p:sp>
        <p:cxnSp>
          <p:nvCxnSpPr>
            <p:cNvPr id="6" name="直接连接符 5"/>
            <p:cNvCxnSpPr/>
            <p:nvPr>
              <p:custDataLst>
                <p:tags r:id="rId4"/>
              </p:custDataLst>
            </p:nvPr>
          </p:nvCxnSpPr>
          <p:spPr>
            <a:xfrm>
              <a:off x="5165" y="6158"/>
              <a:ext cx="11" cy="1802"/>
            </a:xfrm>
            <a:prstGeom prst="line">
              <a:avLst/>
            </a:prstGeom>
            <a:noFill/>
            <a:ln w="38100">
              <a:solidFill>
                <a:srgbClr val="9C0B15"/>
              </a:solidFill>
              <a:headEnd type="arrow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5"/>
            <p:cNvCxnSpPr/>
            <p:nvPr>
              <p:custDataLst>
                <p:tags r:id="rId5"/>
              </p:custDataLst>
            </p:nvPr>
          </p:nvCxnSpPr>
          <p:spPr>
            <a:xfrm>
              <a:off x="5181" y="7970"/>
              <a:ext cx="6127" cy="0"/>
            </a:xfrm>
            <a:prstGeom prst="line">
              <a:avLst/>
            </a:prstGeom>
            <a:noFill/>
            <a:ln w="38100">
              <a:solidFill>
                <a:srgbClr val="9C0B15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任意多边形 19"/>
            <p:cNvSpPr/>
            <p:nvPr>
              <p:custDataLst>
                <p:tags r:id="rId6"/>
              </p:custDataLst>
            </p:nvPr>
          </p:nvSpPr>
          <p:spPr>
            <a:xfrm>
              <a:off x="5165" y="6446"/>
              <a:ext cx="6102" cy="1524"/>
            </a:xfrm>
            <a:custGeom>
              <a:avLst/>
              <a:gdLst>
                <a:gd name="connsiteX0" fmla="*/ 0 w 3220"/>
                <a:gd name="connsiteY0" fmla="*/ 1540 h 1540"/>
                <a:gd name="connsiteX1" fmla="*/ 180 w 3220"/>
                <a:gd name="connsiteY1" fmla="*/ 1140 h 1540"/>
                <a:gd name="connsiteX2" fmla="*/ 420 w 3220"/>
                <a:gd name="connsiteY2" fmla="*/ 780 h 1540"/>
                <a:gd name="connsiteX3" fmla="*/ 674 w 3220"/>
                <a:gd name="connsiteY3" fmla="*/ 520 h 1540"/>
                <a:gd name="connsiteX4" fmla="*/ 1127 w 3220"/>
                <a:gd name="connsiteY4" fmla="*/ 274 h 1540"/>
                <a:gd name="connsiteX5" fmla="*/ 2054 w 3220"/>
                <a:gd name="connsiteY5" fmla="*/ 67 h 1540"/>
                <a:gd name="connsiteX6" fmla="*/ 3220 w 3220"/>
                <a:gd name="connsiteY6" fmla="*/ 0 h 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20" h="1540">
                  <a:moveTo>
                    <a:pt x="0" y="1540"/>
                  </a:moveTo>
                  <a:cubicBezTo>
                    <a:pt x="31" y="1467"/>
                    <a:pt x="97" y="1287"/>
                    <a:pt x="180" y="1140"/>
                  </a:cubicBezTo>
                  <a:cubicBezTo>
                    <a:pt x="263" y="993"/>
                    <a:pt x="319" y="897"/>
                    <a:pt x="420" y="780"/>
                  </a:cubicBezTo>
                  <a:cubicBezTo>
                    <a:pt x="521" y="663"/>
                    <a:pt x="531" y="627"/>
                    <a:pt x="674" y="520"/>
                  </a:cubicBezTo>
                  <a:cubicBezTo>
                    <a:pt x="817" y="413"/>
                    <a:pt x="854" y="371"/>
                    <a:pt x="1127" y="274"/>
                  </a:cubicBezTo>
                  <a:cubicBezTo>
                    <a:pt x="1400" y="177"/>
                    <a:pt x="1635" y="122"/>
                    <a:pt x="2054" y="67"/>
                  </a:cubicBezTo>
                  <a:cubicBezTo>
                    <a:pt x="2473" y="12"/>
                    <a:pt x="2957" y="15"/>
                    <a:pt x="3220" y="0"/>
                  </a:cubicBezTo>
                </a:path>
              </a:pathLst>
            </a:cu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</p:spTree>
    <p:custDataLst>
      <p:tags r:id="rId7"/>
    </p:custData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圆角矩形 75"/>
          <p:cNvSpPr/>
          <p:nvPr>
            <p:custDataLst>
              <p:tags r:id="rId1"/>
            </p:custDataLst>
          </p:nvPr>
        </p:nvSpPr>
        <p:spPr>
          <a:xfrm>
            <a:off x="2938780" y="2411730"/>
            <a:ext cx="2673350" cy="793750"/>
          </a:xfrm>
          <a:prstGeom prst="roundRect">
            <a:avLst>
              <a:gd name="adj" fmla="val 2007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</a:t>
            </a:r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2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12114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段表的查询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快表</a:t>
            </a:r>
            <a:r>
              <a:rPr lang="en-US" altLang="zh-CN" sz="2000" b="1">
                <a:solidFill>
                  <a:srgbClr val="9C0B15"/>
                </a:solidFill>
              </a:rPr>
              <a:t>		Translation Look-aside Buffer</a:t>
            </a:r>
            <a:r>
              <a:rPr lang="zh-CN" altLang="en-US" sz="2000" b="1">
                <a:solidFill>
                  <a:srgbClr val="9C0B15"/>
                </a:solidFill>
              </a:rPr>
              <a:t>，</a:t>
            </a:r>
            <a:r>
              <a:rPr lang="en-US" altLang="zh-CN" sz="2000" b="1">
                <a:solidFill>
                  <a:srgbClr val="9C0B15"/>
                </a:solidFill>
              </a:rPr>
              <a:t>TLB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专用以缓存那些当前工作集中常用的段描述符，以加快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地址翻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译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权限检查</a:t>
            </a:r>
            <a:r>
              <a:rPr lang="zh-CN" altLang="en-US" sz="2000">
                <a:sym typeface="+mn-ea"/>
              </a:rPr>
              <a:t>。它也是一种缓存（</a:t>
            </a:r>
            <a:r>
              <a:rPr lang="en-US" altLang="zh-CN" sz="2000">
                <a:sym typeface="+mn-ea"/>
              </a:rPr>
              <a:t>Cache</a:t>
            </a:r>
            <a:r>
              <a:rPr lang="zh-CN" altLang="en-US" sz="2000">
                <a:sym typeface="+mn-ea"/>
              </a:rPr>
              <a:t>），并且在电路上和常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规缓存一样，都采用了可并行查找的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内容寻址存储器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Content 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ym typeface="+mn-ea"/>
              </a:rPr>
              <a:t>Addressible Memory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CAM</a:t>
            </a:r>
            <a:r>
              <a:rPr lang="zh-CN" altLang="en-US" sz="2000">
                <a:sym typeface="+mn-ea"/>
              </a:rPr>
              <a:t>），速度非常快。</a:t>
            </a:r>
            <a:endParaRPr lang="zh-CN" altLang="en-US" sz="2000"/>
          </a:p>
        </p:txBody>
      </p:sp>
      <p:sp>
        <p:nvSpPr>
          <p:cNvPr id="17" name="圆角矩形 16"/>
          <p:cNvSpPr/>
          <p:nvPr>
            <p:custDataLst>
              <p:tags r:id="rId3"/>
            </p:custDataLst>
          </p:nvPr>
        </p:nvSpPr>
        <p:spPr>
          <a:xfrm>
            <a:off x="1069340" y="2412365"/>
            <a:ext cx="1576070" cy="78232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寻址机构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2938780" y="3437255"/>
            <a:ext cx="2673350" cy="1231265"/>
          </a:xfrm>
          <a:prstGeom prst="roundRect">
            <a:avLst>
              <a:gd name="adj" fmla="val 12532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快表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2" name="圆角矩形 61"/>
          <p:cNvSpPr/>
          <p:nvPr>
            <p:custDataLst>
              <p:tags r:id="rId5"/>
            </p:custDataLst>
          </p:nvPr>
        </p:nvSpPr>
        <p:spPr>
          <a:xfrm>
            <a:off x="3060065" y="282575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4037965" y="282575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段内偏移量</a:t>
            </a:r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3125470" y="387731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28" name="圆角矩形 27"/>
          <p:cNvSpPr/>
          <p:nvPr>
            <p:custDataLst>
              <p:tags r:id="rId8"/>
            </p:custDataLst>
          </p:nvPr>
        </p:nvSpPr>
        <p:spPr>
          <a:xfrm>
            <a:off x="4103370" y="387731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3" name="圆角矩形 62"/>
          <p:cNvSpPr/>
          <p:nvPr>
            <p:custDataLst>
              <p:tags r:id="rId9"/>
            </p:custDataLst>
          </p:nvPr>
        </p:nvSpPr>
        <p:spPr>
          <a:xfrm>
            <a:off x="3125470" y="4240530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64" name="圆角矩形 63"/>
          <p:cNvSpPr/>
          <p:nvPr>
            <p:custDataLst>
              <p:tags r:id="rId10"/>
            </p:custDataLst>
          </p:nvPr>
        </p:nvSpPr>
        <p:spPr>
          <a:xfrm>
            <a:off x="4103370" y="4240530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cxnSp>
        <p:nvCxnSpPr>
          <p:cNvPr id="72" name="肘形连接符 71"/>
          <p:cNvCxnSpPr>
            <a:stCxn id="62" idx="2"/>
            <a:endCxn id="63" idx="1"/>
          </p:cNvCxnSpPr>
          <p:nvPr>
            <p:custDataLst>
              <p:tags r:id="rId11"/>
            </p:custDataLst>
          </p:nvPr>
        </p:nvCxnSpPr>
        <p:spPr>
          <a:xfrm rot="5400000">
            <a:off x="2687955" y="3554730"/>
            <a:ext cx="1269365" cy="394335"/>
          </a:xfrm>
          <a:prstGeom prst="bentConnector4">
            <a:avLst>
              <a:gd name="adj1" fmla="val 14907"/>
              <a:gd name="adj2" fmla="val 181964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>
            <a:stCxn id="17" idx="3"/>
            <a:endCxn id="76" idx="1"/>
          </p:cNvCxnSpPr>
          <p:nvPr>
            <p:custDataLst>
              <p:tags r:id="rId12"/>
            </p:custDataLst>
          </p:nvPr>
        </p:nvCxnSpPr>
        <p:spPr>
          <a:xfrm>
            <a:off x="2645410" y="2803525"/>
            <a:ext cx="293370" cy="50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>
            <p:custDataLst>
              <p:tags r:id="rId13"/>
            </p:custDataLst>
          </p:nvPr>
        </p:nvCxnSpPr>
        <p:spPr>
          <a:xfrm>
            <a:off x="5448935" y="297180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肘形连接符 69"/>
          <p:cNvCxnSpPr>
            <a:stCxn id="64" idx="3"/>
          </p:cNvCxnSpPr>
          <p:nvPr>
            <p:custDataLst>
              <p:tags r:id="rId14"/>
            </p:custDataLst>
          </p:nvPr>
        </p:nvCxnSpPr>
        <p:spPr>
          <a:xfrm flipV="1">
            <a:off x="5514340" y="3279140"/>
            <a:ext cx="654685" cy="1107440"/>
          </a:xfrm>
          <a:prstGeom prst="bentConnector2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加号 70"/>
          <p:cNvSpPr/>
          <p:nvPr>
            <p:custDataLst>
              <p:tags r:id="rId15"/>
            </p:custDataLst>
          </p:nvPr>
        </p:nvSpPr>
        <p:spPr>
          <a:xfrm>
            <a:off x="5929630" y="274828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圆角矩形 73"/>
          <p:cNvSpPr/>
          <p:nvPr>
            <p:custDataLst>
              <p:tags r:id="rId16"/>
            </p:custDataLst>
          </p:nvPr>
        </p:nvSpPr>
        <p:spPr>
          <a:xfrm>
            <a:off x="6842125" y="2411730"/>
            <a:ext cx="1732915" cy="7823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cxnSp>
        <p:nvCxnSpPr>
          <p:cNvPr id="75" name="直接箭头连接符 74"/>
          <p:cNvCxnSpPr/>
          <p:nvPr>
            <p:custDataLst>
              <p:tags r:id="rId17"/>
            </p:custDataLst>
          </p:nvPr>
        </p:nvCxnSpPr>
        <p:spPr>
          <a:xfrm>
            <a:off x="6427470" y="2971800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>
            <p:custDataLst>
              <p:tags r:id="rId18"/>
            </p:custDataLst>
          </p:nvPr>
        </p:nvSpPr>
        <p:spPr>
          <a:xfrm>
            <a:off x="2938780" y="5021580"/>
            <a:ext cx="2673350" cy="1614170"/>
          </a:xfrm>
          <a:prstGeom prst="roundRect">
            <a:avLst>
              <a:gd name="adj" fmla="val 10149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>
                <a:solidFill>
                  <a:schemeClr val="tx1"/>
                </a:solidFill>
              </a:rPr>
              <a:t>段表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圆角矩形 5"/>
          <p:cNvSpPr/>
          <p:nvPr>
            <p:custDataLst>
              <p:tags r:id="rId19"/>
            </p:custDataLst>
          </p:nvPr>
        </p:nvSpPr>
        <p:spPr>
          <a:xfrm>
            <a:off x="3125470" y="546163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8" name="圆角矩形 7"/>
          <p:cNvSpPr/>
          <p:nvPr>
            <p:custDataLst>
              <p:tags r:id="rId20"/>
            </p:custDataLst>
          </p:nvPr>
        </p:nvSpPr>
        <p:spPr>
          <a:xfrm>
            <a:off x="4103370" y="546163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21"/>
            </p:custDataLst>
          </p:nvPr>
        </p:nvSpPr>
        <p:spPr>
          <a:xfrm>
            <a:off x="3125470" y="582485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段号</a:t>
            </a:r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22"/>
            </p:custDataLst>
          </p:nvPr>
        </p:nvSpPr>
        <p:spPr>
          <a:xfrm>
            <a:off x="4103370" y="582485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段基址</a:t>
            </a:r>
            <a:endParaRPr lang="zh-CN" altLang="en-US"/>
          </a:p>
        </p:txBody>
      </p:sp>
      <p:sp>
        <p:nvSpPr>
          <p:cNvPr id="61" name="圆角矩形 60"/>
          <p:cNvSpPr/>
          <p:nvPr>
            <p:custDataLst>
              <p:tags r:id="rId23"/>
            </p:custDataLst>
          </p:nvPr>
        </p:nvSpPr>
        <p:spPr>
          <a:xfrm>
            <a:off x="3125470" y="6207125"/>
            <a:ext cx="91948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sp>
        <p:nvSpPr>
          <p:cNvPr id="73" name="圆角矩形 72"/>
          <p:cNvSpPr/>
          <p:nvPr>
            <p:custDataLst>
              <p:tags r:id="rId24"/>
            </p:custDataLst>
          </p:nvPr>
        </p:nvSpPr>
        <p:spPr>
          <a:xfrm>
            <a:off x="4103370" y="620712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</a:t>
            </a:r>
            <a:endParaRPr lang="en-US" altLang="zh-CN"/>
          </a:p>
        </p:txBody>
      </p:sp>
      <p:cxnSp>
        <p:nvCxnSpPr>
          <p:cNvPr id="77" name="肘形连接符 76"/>
          <p:cNvCxnSpPr>
            <a:stCxn id="63" idx="2"/>
            <a:endCxn id="9" idx="1"/>
          </p:cNvCxnSpPr>
          <p:nvPr>
            <p:custDataLst>
              <p:tags r:id="rId25"/>
            </p:custDataLst>
          </p:nvPr>
        </p:nvCxnSpPr>
        <p:spPr>
          <a:xfrm rot="5400000">
            <a:off x="2635885" y="5021580"/>
            <a:ext cx="1438910" cy="459740"/>
          </a:xfrm>
          <a:prstGeom prst="bentConnector4">
            <a:avLst>
              <a:gd name="adj1" fmla="val 23080"/>
              <a:gd name="adj2" fmla="val 175276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/>
          <p:cNvCxnSpPr>
            <a:stCxn id="15" idx="3"/>
          </p:cNvCxnSpPr>
          <p:nvPr>
            <p:custDataLst>
              <p:tags r:id="rId26"/>
            </p:custDataLst>
          </p:nvPr>
        </p:nvCxnSpPr>
        <p:spPr>
          <a:xfrm flipH="1" flipV="1">
            <a:off x="4250055" y="4677410"/>
            <a:ext cx="1264285" cy="1293495"/>
          </a:xfrm>
          <a:prstGeom prst="bentConnector4">
            <a:avLst>
              <a:gd name="adj1" fmla="val -49874"/>
              <a:gd name="adj2" fmla="val 80657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左箭头标注 79"/>
          <p:cNvSpPr/>
          <p:nvPr/>
        </p:nvSpPr>
        <p:spPr>
          <a:xfrm>
            <a:off x="6650990" y="3472180"/>
            <a:ext cx="1924050" cy="695960"/>
          </a:xfrm>
          <a:prstGeom prst="leftArrowCallout">
            <a:avLst>
              <a:gd name="adj1" fmla="val 25000"/>
              <a:gd name="adj2" fmla="val 25000"/>
              <a:gd name="adj3" fmla="val 27828"/>
              <a:gd name="adj4" fmla="val 73135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常规路径</a:t>
            </a:r>
            <a:endParaRPr lang="zh-CN" altLang="en-US"/>
          </a:p>
          <a:p>
            <a:pPr algn="ctr"/>
            <a:r>
              <a:rPr lang="zh-CN" altLang="en-US"/>
              <a:t>快表命中</a:t>
            </a:r>
            <a:endParaRPr lang="zh-CN" altLang="en-US"/>
          </a:p>
        </p:txBody>
      </p:sp>
      <p:sp>
        <p:nvSpPr>
          <p:cNvPr id="81" name="左箭头标注 80"/>
          <p:cNvSpPr/>
          <p:nvPr>
            <p:custDataLst>
              <p:tags r:id="rId27"/>
            </p:custDataLst>
          </p:nvPr>
        </p:nvSpPr>
        <p:spPr>
          <a:xfrm>
            <a:off x="6650990" y="4704080"/>
            <a:ext cx="1924050" cy="1266825"/>
          </a:xfrm>
          <a:prstGeom prst="leftArrowCallout">
            <a:avLst>
              <a:gd name="adj1" fmla="val 15789"/>
              <a:gd name="adj2" fmla="val 17268"/>
              <a:gd name="adj3" fmla="val 15689"/>
              <a:gd name="adj4" fmla="val 73663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罕见路径</a:t>
            </a:r>
            <a:endParaRPr lang="zh-CN" altLang="en-US"/>
          </a:p>
          <a:p>
            <a:pPr algn="ctr"/>
            <a:r>
              <a:rPr lang="zh-CN" altLang="en-US"/>
              <a:t>快表不命中</a:t>
            </a:r>
            <a:endParaRPr lang="zh-CN" altLang="en-US"/>
          </a:p>
          <a:p>
            <a:pPr algn="ctr"/>
            <a:r>
              <a:rPr lang="zh-CN" altLang="en-US"/>
              <a:t>要查询段表并回填快表</a:t>
            </a:r>
            <a:endParaRPr lang="zh-CN" altLang="en-US"/>
          </a:p>
        </p:txBody>
      </p:sp>
    </p:spTree>
    <p:custDataLst>
      <p:tags r:id="rId28"/>
    </p:custData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内存隔离机制：</a:t>
            </a:r>
            <a:r>
              <a:rPr lang="zh-CN" altLang="en-US" sz="2000" b="1">
                <a:solidFill>
                  <a:srgbClr val="9C0B15"/>
                </a:solidFill>
              </a:rPr>
              <a:t>分</a:t>
            </a:r>
            <a:r>
              <a:rPr lang="zh-CN" altLang="en-US" sz="2000" b="1">
                <a:solidFill>
                  <a:srgbClr val="9C0B15"/>
                </a:solidFill>
              </a:rPr>
              <a:t>页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按页划分虚拟地址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物理地址空间的细粒度划分</a:t>
            </a:r>
            <a:r>
              <a:rPr lang="zh-CN" altLang="en-US" sz="2000">
                <a:sym typeface="+mn-ea"/>
              </a:rPr>
              <a:t>出发，我们将物理地址切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割成一个个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大小相等</a:t>
            </a:r>
            <a:r>
              <a:rPr lang="zh-CN" altLang="en-US" sz="2000">
                <a:sym typeface="+mn-ea"/>
              </a:rPr>
              <a:t>的小页，并将虚拟地址也切割成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样大小的页</a:t>
            </a:r>
            <a:r>
              <a:rPr lang="zh-CN" altLang="en-US" sz="2000">
                <a:sym typeface="+mn-ea"/>
              </a:rPr>
              <a:t>。那么，我们只需要将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每个虚拟页映射到不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同的物理页</a:t>
            </a:r>
            <a:r>
              <a:rPr lang="zh-CN" altLang="en-US" sz="2000">
                <a:sym typeface="+mn-ea"/>
              </a:rPr>
              <a:t>就好了。为此，我们需要给每个页分配一个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页号，同时每个虚拟页都对应一个</a:t>
            </a:r>
            <a:r>
              <a:rPr lang="zh-CN" altLang="en-US" sz="2000">
                <a:sym typeface="+mn-ea"/>
              </a:rPr>
              <a:t>物</a:t>
            </a:r>
            <a:r>
              <a:rPr lang="zh-CN" altLang="en-US" sz="2000">
                <a:sym typeface="+mn-ea"/>
              </a:rPr>
              <a:t>理页，还拥有一个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访问权限。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每个程序的虚拟页到物理页的映射关系组成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页式内存管理单元	</a:t>
            </a:r>
            <a:r>
              <a:rPr lang="zh-CN" altLang="en-US" sz="2000">
                <a:sym typeface="+mn-ea"/>
              </a:rPr>
              <a:t>常用于分段布局的存储器访问管理工具，具备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按页地址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Paging-based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重映射</a:t>
            </a:r>
            <a:r>
              <a:rPr lang="zh-CN" altLang="en-US" sz="2000">
                <a:sym typeface="+mn-ea"/>
              </a:rPr>
              <a:t>和访问权限管理两个职能。页式内存管理单元使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Memory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用一张页表，每个页都包括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页号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、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页物理地址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和</a:t>
            </a:r>
            <a:r>
              <a:rPr lang="en-US" altLang="zh-CN" sz="2000">
                <a:sym typeface="+mn-ea"/>
              </a:rPr>
              <a:t>“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Management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权限</a:t>
            </a:r>
            <a:r>
              <a:rPr lang="en-US" altLang="zh-CN" sz="2000">
                <a:sym typeface="+mn-ea"/>
              </a:rPr>
              <a:t>”</a:t>
            </a:r>
            <a:r>
              <a:rPr lang="zh-CN" altLang="en-US" sz="2000">
                <a:sym typeface="+mn-ea"/>
              </a:rPr>
              <a:t>三个部分。由应用程序发起的每一次内存访问都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Unit			</a:t>
            </a:r>
            <a:r>
              <a:rPr lang="zh-CN" altLang="en-US" sz="2000">
                <a:sym typeface="+mn-ea"/>
              </a:rPr>
              <a:t>需要经过页表指定</a:t>
            </a:r>
            <a:r>
              <a:rPr lang="zh-CN" altLang="en-US" sz="2000">
                <a:sym typeface="+mn-ea"/>
              </a:rPr>
              <a:t>的转换和检查：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P-MMU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）按照访问的虚拟地址中的页号信息查找相应的页。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2</a:t>
            </a:r>
            <a:r>
              <a:rPr lang="zh-CN" altLang="en-US" sz="2000">
                <a:sym typeface="+mn-ea"/>
              </a:rPr>
              <a:t>）发起的访问的性质（读，写，执行）必须是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该页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的权限允许的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（</a:t>
            </a:r>
            <a:r>
              <a:rPr lang="en-US" altLang="zh-CN" sz="2000">
                <a:sym typeface="+mn-ea"/>
              </a:rPr>
              <a:t>3</a:t>
            </a:r>
            <a:r>
              <a:rPr lang="zh-CN" altLang="en-US" sz="2000">
                <a:sym typeface="+mn-ea"/>
              </a:rPr>
              <a:t>）访问的物理地址</a:t>
            </a:r>
            <a:r>
              <a:rPr lang="en-US" altLang="zh-CN" sz="2000">
                <a:sym typeface="+mn-ea"/>
              </a:rPr>
              <a:t>=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基址</a:t>
            </a:r>
            <a:r>
              <a:rPr lang="en-US" altLang="zh-CN" sz="2000">
                <a:sym typeface="+mn-ea"/>
              </a:rPr>
              <a:t>+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页内偏移量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乍看之下比S-MMU还简单。但线性页表中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页的数量</a:t>
            </a:r>
            <a:r>
              <a:rPr lang="en-US" altLang="zh-CN" sz="2000">
                <a:sym typeface="+mn-ea"/>
              </a:rPr>
              <a:t>...</a:t>
            </a:r>
            <a:endParaRPr lang="en-US" altLang="zh-CN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37160" y="5139690"/>
            <a:ext cx="2707005" cy="14516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56515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4372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基数树（</a:t>
            </a:r>
            <a:r>
              <a:rPr lang="en-US" altLang="zh-CN" sz="2000" b="1">
                <a:solidFill>
                  <a:srgbClr val="9C0B15"/>
                </a:solidFill>
              </a:rPr>
              <a:t>Radix Trie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基数树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以某个基数组织的“桶套桶”序列（更专业的叫法是前缀树），</a:t>
            </a:r>
            <a:r>
              <a:rPr lang="zh-CN" altLang="en-US" sz="2000">
                <a:sym typeface="+mn-ea"/>
              </a:rPr>
              <a:t>该</a:t>
            </a:r>
            <a:r>
              <a:rPr lang="zh-CN" altLang="en-US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基数决定了每一层桶的多少。对于页表而言，每层的桶都是</a:t>
            </a:r>
            <a:r>
              <a:rPr lang="zh-CN" altLang="en-US" sz="2000">
                <a:sym typeface="+mn-ea"/>
              </a:rPr>
              <a:t>2的次</a:t>
            </a:r>
            <a:r>
              <a:rPr lang="zh-CN" altLang="en-US" sz="2000">
                <a:sym typeface="+mn-ea"/>
              </a:rPr>
              <a:t>	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方</a:t>
            </a:r>
            <a:r>
              <a:rPr lang="zh-CN" altLang="en-US" sz="2000"/>
              <a:t>个，如1024个。</a:t>
            </a:r>
            <a:endParaRPr lang="en-US" altLang="zh-CN" sz="2000"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2"/>
            </p:custDataLst>
          </p:nvPr>
        </p:nvSpPr>
        <p:spPr>
          <a:xfrm>
            <a:off x="2060575" y="2310765"/>
            <a:ext cx="4404995" cy="793750"/>
          </a:xfrm>
          <a:prstGeom prst="roundRect">
            <a:avLst>
              <a:gd name="adj" fmla="val 20071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>
                <a:solidFill>
                  <a:schemeClr val="tx1"/>
                </a:solidFill>
              </a:rPr>
              <a:t>虚拟地址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>
            <p:custDataLst>
              <p:tags r:id="rId3"/>
            </p:custDataLst>
          </p:nvPr>
        </p:nvSpPr>
        <p:spPr>
          <a:xfrm>
            <a:off x="191135" y="2311400"/>
            <a:ext cx="1576070" cy="782320"/>
          </a:xfrm>
          <a:prstGeom prst="roundRect">
            <a:avLst>
              <a:gd name="adj" fmla="val 15870"/>
            </a:avLst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CPU</a:t>
            </a:r>
            <a:r>
              <a:rPr lang="zh-CN" altLang="en-US">
                <a:solidFill>
                  <a:schemeClr val="tx1"/>
                </a:solidFill>
              </a:rPr>
              <a:t>寻址机构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圆角矩形 24"/>
          <p:cNvSpPr/>
          <p:nvPr>
            <p:custDataLst>
              <p:tags r:id="rId4"/>
            </p:custDataLst>
          </p:nvPr>
        </p:nvSpPr>
        <p:spPr>
          <a:xfrm>
            <a:off x="2181860" y="2724785"/>
            <a:ext cx="121475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一级页</a:t>
            </a:r>
            <a:r>
              <a:rPr lang="zh-CN" altLang="en-US"/>
              <a:t>号</a:t>
            </a:r>
            <a:endParaRPr lang="zh-CN" altLang="en-US"/>
          </a:p>
        </p:txBody>
      </p:sp>
      <p:sp>
        <p:nvSpPr>
          <p:cNvPr id="67" name="圆角矩形 66"/>
          <p:cNvSpPr/>
          <p:nvPr>
            <p:custDataLst>
              <p:tags r:id="rId5"/>
            </p:custDataLst>
          </p:nvPr>
        </p:nvSpPr>
        <p:spPr>
          <a:xfrm>
            <a:off x="4979035" y="2724785"/>
            <a:ext cx="1410970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页内偏移量</a:t>
            </a:r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1934845" y="3900805"/>
            <a:ext cx="2550160" cy="2123440"/>
            <a:chOff x="3436" y="6143"/>
            <a:chExt cx="2606" cy="3344"/>
          </a:xfrm>
        </p:grpSpPr>
        <p:sp>
          <p:nvSpPr>
            <p:cNvPr id="6" name="圆角矩形 5"/>
            <p:cNvSpPr/>
            <p:nvPr>
              <p:custDataLst>
                <p:tags r:id="rId6"/>
              </p:custDataLst>
            </p:nvPr>
          </p:nvSpPr>
          <p:spPr>
            <a:xfrm>
              <a:off x="3436" y="6143"/>
              <a:ext cx="2606" cy="3344"/>
            </a:xfrm>
            <a:prstGeom prst="roundRect">
              <a:avLst>
                <a:gd name="adj" fmla="val 7715"/>
              </a:avLst>
            </a:prstGeom>
            <a:solidFill>
              <a:srgbClr val="D02F35">
                <a:alpha val="25000"/>
              </a:srgbClr>
            </a:solidFill>
            <a:ln w="28575" cmpd="sng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>
                  <a:solidFill>
                    <a:schemeClr val="tx1"/>
                  </a:solidFill>
                </a:rPr>
                <a:t>一级</a:t>
              </a:r>
              <a:r>
                <a:rPr lang="zh-CN">
                  <a:solidFill>
                    <a:schemeClr val="tx1"/>
                  </a:solidFill>
                </a:rPr>
                <a:t>页表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69" name="圆角矩形 68"/>
            <p:cNvSpPr/>
            <p:nvPr>
              <p:custDataLst>
                <p:tags r:id="rId7"/>
              </p:custDataLst>
            </p:nvPr>
          </p:nvSpPr>
          <p:spPr>
            <a:xfrm>
              <a:off x="3666" y="6836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二级页表</a:t>
              </a:r>
              <a:r>
                <a:rPr lang="zh-CN" altLang="en-US"/>
                <a:t>物理地址</a:t>
              </a:r>
              <a:endParaRPr lang="zh-CN" altLang="en-US"/>
            </a:p>
          </p:txBody>
        </p:sp>
        <p:sp>
          <p:nvSpPr>
            <p:cNvPr id="83" name="圆角矩形 82"/>
            <p:cNvSpPr/>
            <p:nvPr>
              <p:custDataLst>
                <p:tags r:id="rId8"/>
              </p:custDataLst>
            </p:nvPr>
          </p:nvSpPr>
          <p:spPr>
            <a:xfrm>
              <a:off x="3666" y="7408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二级页表物理地址</a:t>
              </a:r>
              <a:endParaRPr lang="zh-CN" altLang="en-US"/>
            </a:p>
          </p:txBody>
        </p:sp>
        <p:sp>
          <p:nvSpPr>
            <p:cNvPr id="85" name="圆角矩形 84"/>
            <p:cNvSpPr/>
            <p:nvPr>
              <p:custDataLst>
                <p:tags r:id="rId9"/>
              </p:custDataLst>
            </p:nvPr>
          </p:nvSpPr>
          <p:spPr>
            <a:xfrm>
              <a:off x="3666" y="8011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二级页表物理地址</a:t>
              </a:r>
              <a:endParaRPr lang="zh-CN" altLang="en-US"/>
            </a:p>
          </p:txBody>
        </p:sp>
        <p:sp>
          <p:nvSpPr>
            <p:cNvPr id="95" name="圆角矩形 94"/>
            <p:cNvSpPr/>
            <p:nvPr>
              <p:custDataLst>
                <p:tags r:id="rId10"/>
              </p:custDataLst>
            </p:nvPr>
          </p:nvSpPr>
          <p:spPr>
            <a:xfrm>
              <a:off x="3666" y="8613"/>
              <a:ext cx="2222" cy="459"/>
            </a:xfrm>
            <a:prstGeom prst="roundRect">
              <a:avLst/>
            </a:prstGeom>
            <a:solidFill>
              <a:srgbClr val="D02F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...</a:t>
              </a:r>
              <a:endParaRPr lang="en-US" altLang="zh-CN"/>
            </a:p>
          </p:txBody>
        </p:sp>
      </p:grpSp>
      <p:cxnSp>
        <p:nvCxnSpPr>
          <p:cNvPr id="96" name="肘形连接符 95"/>
          <p:cNvCxnSpPr>
            <a:stCxn id="25" idx="2"/>
            <a:endCxn id="84" idx="1"/>
          </p:cNvCxnSpPr>
          <p:nvPr>
            <p:custDataLst>
              <p:tags r:id="rId11"/>
            </p:custDataLst>
          </p:nvPr>
        </p:nvCxnSpPr>
        <p:spPr>
          <a:xfrm rot="5400000">
            <a:off x="1377315" y="3820795"/>
            <a:ext cx="2216785" cy="607695"/>
          </a:xfrm>
          <a:prstGeom prst="bentConnector4">
            <a:avLst>
              <a:gd name="adj1" fmla="val 22658"/>
              <a:gd name="adj2" fmla="val 187774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/>
          <p:cNvCxnSpPr>
            <a:stCxn id="5" idx="3"/>
            <a:endCxn id="4" idx="1"/>
          </p:cNvCxnSpPr>
          <p:nvPr>
            <p:custDataLst>
              <p:tags r:id="rId12"/>
            </p:custDataLst>
          </p:nvPr>
        </p:nvCxnSpPr>
        <p:spPr>
          <a:xfrm>
            <a:off x="1767205" y="2702560"/>
            <a:ext cx="293370" cy="508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67" idx="3"/>
          </p:cNvCxnSpPr>
          <p:nvPr>
            <p:custDataLst>
              <p:tags r:id="rId13"/>
            </p:custDataLst>
          </p:nvPr>
        </p:nvCxnSpPr>
        <p:spPr>
          <a:xfrm>
            <a:off x="6390005" y="2870835"/>
            <a:ext cx="4908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肘形连接符 99"/>
          <p:cNvCxnSpPr>
            <a:stCxn id="85" idx="3"/>
            <a:endCxn id="107" idx="0"/>
          </p:cNvCxnSpPr>
          <p:nvPr>
            <p:custDataLst>
              <p:tags r:id="rId14"/>
            </p:custDataLst>
          </p:nvPr>
        </p:nvCxnSpPr>
        <p:spPr>
          <a:xfrm flipV="1">
            <a:off x="4333875" y="3900805"/>
            <a:ext cx="2339340" cy="1332230"/>
          </a:xfrm>
          <a:prstGeom prst="bentConnector4">
            <a:avLst>
              <a:gd name="adj1" fmla="val 16639"/>
              <a:gd name="adj2" fmla="val 127883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加号 100"/>
          <p:cNvSpPr/>
          <p:nvPr>
            <p:custDataLst>
              <p:tags r:id="rId15"/>
            </p:custDataLst>
          </p:nvPr>
        </p:nvSpPr>
        <p:spPr>
          <a:xfrm>
            <a:off x="6880860" y="2636520"/>
            <a:ext cx="457200" cy="457200"/>
          </a:xfrm>
          <a:prstGeom prst="mathPlus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2" name="圆角矩形 101"/>
          <p:cNvSpPr/>
          <p:nvPr>
            <p:custDataLst>
              <p:tags r:id="rId16"/>
            </p:custDataLst>
          </p:nvPr>
        </p:nvSpPr>
        <p:spPr>
          <a:xfrm>
            <a:off x="7847965" y="2310765"/>
            <a:ext cx="1732915" cy="7823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访存物理地址</a:t>
            </a:r>
            <a:endParaRPr lang="zh-CN" altLang="en-US"/>
          </a:p>
        </p:txBody>
      </p:sp>
      <p:cxnSp>
        <p:nvCxnSpPr>
          <p:cNvPr id="103" name="直接箭头连接符 102"/>
          <p:cNvCxnSpPr/>
          <p:nvPr>
            <p:custDataLst>
              <p:tags r:id="rId17"/>
            </p:custDataLst>
          </p:nvPr>
        </p:nvCxnSpPr>
        <p:spPr>
          <a:xfrm>
            <a:off x="7444740" y="2870835"/>
            <a:ext cx="414655" cy="0"/>
          </a:xfrm>
          <a:prstGeom prst="straightConnector1">
            <a:avLst/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圆角矩形 103"/>
          <p:cNvSpPr/>
          <p:nvPr>
            <p:custDataLst>
              <p:tags r:id="rId18"/>
            </p:custDataLst>
          </p:nvPr>
        </p:nvSpPr>
        <p:spPr>
          <a:xfrm>
            <a:off x="3606165" y="2724785"/>
            <a:ext cx="1214755" cy="29146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二级页</a:t>
            </a:r>
            <a:r>
              <a:rPr lang="zh-CN" altLang="en-US"/>
              <a:t>号</a:t>
            </a:r>
            <a:endParaRPr lang="zh-CN" altLang="en-US"/>
          </a:p>
        </p:txBody>
      </p:sp>
      <p:grpSp>
        <p:nvGrpSpPr>
          <p:cNvPr id="106" name="组合 105"/>
          <p:cNvGrpSpPr/>
          <p:nvPr/>
        </p:nvGrpSpPr>
        <p:grpSpPr>
          <a:xfrm>
            <a:off x="5398135" y="3900805"/>
            <a:ext cx="2550160" cy="2123440"/>
            <a:chOff x="3436" y="6143"/>
            <a:chExt cx="2606" cy="3344"/>
          </a:xfrm>
        </p:grpSpPr>
        <p:sp>
          <p:nvSpPr>
            <p:cNvPr id="107" name="圆角矩形 106"/>
            <p:cNvSpPr/>
            <p:nvPr>
              <p:custDataLst>
                <p:tags r:id="rId19"/>
              </p:custDataLst>
            </p:nvPr>
          </p:nvSpPr>
          <p:spPr>
            <a:xfrm>
              <a:off x="3436" y="6143"/>
              <a:ext cx="2606" cy="3344"/>
            </a:xfrm>
            <a:prstGeom prst="roundRect">
              <a:avLst>
                <a:gd name="adj" fmla="val 7715"/>
              </a:avLst>
            </a:prstGeom>
            <a:solidFill>
              <a:srgbClr val="00B0F0">
                <a:alpha val="25000"/>
              </a:srgbClr>
            </a:solidFill>
            <a:ln w="28575" cmpd="sng">
              <a:solidFill>
                <a:srgbClr val="00B0F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p>
              <a:pPr algn="ctr"/>
              <a:r>
                <a:rPr lang="zh-CN">
                  <a:solidFill>
                    <a:schemeClr val="tx1"/>
                  </a:solidFill>
                </a:rPr>
                <a:t>二级</a:t>
              </a:r>
              <a:r>
                <a:rPr lang="zh-CN">
                  <a:solidFill>
                    <a:schemeClr val="tx1"/>
                  </a:solidFill>
                </a:rPr>
                <a:t>页表</a:t>
              </a:r>
              <a:endParaRPr lang="en-US" altLang="zh-CN">
                <a:solidFill>
                  <a:schemeClr val="tx1"/>
                </a:solidFill>
              </a:endParaRPr>
            </a:p>
          </p:txBody>
        </p:sp>
        <p:sp>
          <p:nvSpPr>
            <p:cNvPr id="108" name="圆角矩形 107"/>
            <p:cNvSpPr/>
            <p:nvPr>
              <p:custDataLst>
                <p:tags r:id="rId20"/>
              </p:custDataLst>
            </p:nvPr>
          </p:nvSpPr>
          <p:spPr>
            <a:xfrm>
              <a:off x="3666" y="6836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页物理地址</a:t>
              </a:r>
              <a:r>
                <a:rPr lang="en-US" altLang="zh-CN"/>
                <a:t>/</a:t>
              </a:r>
              <a:r>
                <a:rPr lang="zh-CN" altLang="en-US"/>
                <a:t>权限</a:t>
              </a:r>
              <a:endParaRPr lang="zh-CN" altLang="en-US"/>
            </a:p>
          </p:txBody>
        </p:sp>
        <p:sp>
          <p:nvSpPr>
            <p:cNvPr id="109" name="圆角矩形 108"/>
            <p:cNvSpPr/>
            <p:nvPr>
              <p:custDataLst>
                <p:tags r:id="rId21"/>
              </p:custDataLst>
            </p:nvPr>
          </p:nvSpPr>
          <p:spPr>
            <a:xfrm>
              <a:off x="3666" y="7408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页物理地址</a:t>
              </a:r>
              <a:r>
                <a:rPr lang="en-US" altLang="zh-CN">
                  <a:sym typeface="+mn-ea"/>
                </a:rPr>
                <a:t>/</a:t>
              </a:r>
              <a:r>
                <a:rPr lang="zh-CN" altLang="en-US">
                  <a:sym typeface="+mn-ea"/>
                </a:rPr>
                <a:t>权限</a:t>
              </a:r>
              <a:endParaRPr lang="zh-CN" altLang="en-US"/>
            </a:p>
          </p:txBody>
        </p:sp>
        <p:sp>
          <p:nvSpPr>
            <p:cNvPr id="110" name="圆角矩形 109"/>
            <p:cNvSpPr/>
            <p:nvPr>
              <p:custDataLst>
                <p:tags r:id="rId22"/>
              </p:custDataLst>
            </p:nvPr>
          </p:nvSpPr>
          <p:spPr>
            <a:xfrm>
              <a:off x="3666" y="8011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ym typeface="+mn-ea"/>
                </a:rPr>
                <a:t>页物理地址</a:t>
              </a:r>
              <a:r>
                <a:rPr lang="en-US" altLang="zh-CN">
                  <a:sym typeface="+mn-ea"/>
                </a:rPr>
                <a:t>/</a:t>
              </a:r>
              <a:r>
                <a:rPr lang="zh-CN" altLang="en-US">
                  <a:sym typeface="+mn-ea"/>
                </a:rPr>
                <a:t>权限</a:t>
              </a:r>
              <a:endParaRPr lang="zh-CN" altLang="en-US"/>
            </a:p>
          </p:txBody>
        </p:sp>
        <p:sp>
          <p:nvSpPr>
            <p:cNvPr id="111" name="圆角矩形 110"/>
            <p:cNvSpPr/>
            <p:nvPr>
              <p:custDataLst>
                <p:tags r:id="rId23"/>
              </p:custDataLst>
            </p:nvPr>
          </p:nvSpPr>
          <p:spPr>
            <a:xfrm>
              <a:off x="3666" y="8613"/>
              <a:ext cx="2222" cy="459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...</a:t>
              </a:r>
              <a:endParaRPr lang="en-US" altLang="zh-CN"/>
            </a:p>
          </p:txBody>
        </p:sp>
      </p:grpSp>
      <p:cxnSp>
        <p:nvCxnSpPr>
          <p:cNvPr id="112" name="肘形连接符 111"/>
          <p:cNvCxnSpPr>
            <a:stCxn id="104" idx="2"/>
            <a:endCxn id="109" idx="1"/>
          </p:cNvCxnSpPr>
          <p:nvPr>
            <p:custDataLst>
              <p:tags r:id="rId24"/>
            </p:custDataLst>
          </p:nvPr>
        </p:nvCxnSpPr>
        <p:spPr>
          <a:xfrm rot="5400000" flipV="1">
            <a:off x="4001135" y="3228340"/>
            <a:ext cx="1833880" cy="1409065"/>
          </a:xfrm>
          <a:prstGeom prst="bentConnector2">
            <a:avLst/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肘形连接符 112"/>
          <p:cNvCxnSpPr>
            <a:stCxn id="109" idx="3"/>
          </p:cNvCxnSpPr>
          <p:nvPr>
            <p:custDataLst>
              <p:tags r:id="rId25"/>
            </p:custDataLst>
          </p:nvPr>
        </p:nvCxnSpPr>
        <p:spPr>
          <a:xfrm flipH="1" flipV="1">
            <a:off x="7114540" y="3166110"/>
            <a:ext cx="682625" cy="1684020"/>
          </a:xfrm>
          <a:prstGeom prst="bentConnector4">
            <a:avLst>
              <a:gd name="adj1" fmla="val -62790"/>
              <a:gd name="adj2" fmla="val 78054"/>
            </a:avLst>
          </a:prstGeom>
          <a:ln w="635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6"/>
    </p:custData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进程的时空</a:t>
            </a:r>
            <a:r>
              <a:rPr lang="zh-CN" sz="2000" b="1">
                <a:solidFill>
                  <a:srgbClr val="9C0B15"/>
                </a:solidFill>
              </a:rPr>
              <a:t>局部性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进程的工作集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和指令流一样，</a:t>
            </a:r>
            <a:r>
              <a:rPr lang="zh-CN" altLang="en-US" sz="2000">
                <a:sym typeface="+mn-ea"/>
              </a:rPr>
              <a:t>一个进程内的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所有指令流的活动</a:t>
            </a:r>
            <a:r>
              <a:rPr lang="zh-CN" altLang="en-US" sz="2000">
                <a:sym typeface="+mn-ea"/>
              </a:rPr>
              <a:t>在一段时间内访问	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的存储器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也总是有某些集中性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（中期调度的工作集）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这意味着，只要将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包含进程工作集的那些页调入内存就可以了</a:t>
            </a:r>
            <a:r>
              <a:rPr lang="zh-CN" altLang="en-US" sz="2000">
                <a:sym typeface="+mn-ea"/>
              </a:rPr>
              <a:t>。如		果进程一时半会用不到某些页，那些页大可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放在外存</a:t>
            </a:r>
            <a:r>
              <a:rPr lang="zh-CN" altLang="en-US" sz="2000">
                <a:sym typeface="+mn-ea"/>
              </a:rPr>
              <a:t>上。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当然，对段式内存管理而言，也有类似的概念；某些段可能很久也	</a:t>
            </a:r>
            <a:r>
              <a:rPr lang="zh-CN" altLang="en-US" sz="2000">
                <a:sym typeface="+mn-ea"/>
              </a:rPr>
              <a:t>	不使用。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请求分页</a:t>
            </a:r>
            <a:r>
              <a:rPr lang="en-US" altLang="zh-CN" sz="2000"/>
              <a:t>	</a:t>
            </a:r>
            <a:r>
              <a:rPr lang="zh-CN" altLang="en-US" sz="2000"/>
              <a:t>在进程活动时，</a:t>
            </a:r>
            <a:r>
              <a:rPr lang="zh-CN" altLang="en-US" sz="2000">
                <a:solidFill>
                  <a:srgbClr val="9C0B15"/>
                </a:solidFill>
              </a:rPr>
              <a:t>仅将其当前工作集调入内存</a:t>
            </a:r>
            <a:r>
              <a:rPr lang="zh-CN" altLang="en-US" sz="2000"/>
              <a:t>，其余部分则存放在外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Demand Paging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存中，直到工作集再次包含它们。在这种情况下，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内存被当成了外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存的缓存，而外存则充当了内存的后备</a:t>
            </a:r>
            <a:r>
              <a:rPr lang="zh-CN" altLang="en-US" sz="2000">
                <a:sym typeface="+mn-ea"/>
              </a:rPr>
              <a:t>。这种机制又称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页面交换、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虚拟内存（不要和虚拟内存空间搞混了！）或分页文件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具体地，操作系统故意不填充页表或段表的部分空间，不映射某些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页，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等到缺页/缺段异常时再去填充这个空间，确保所有映射的空间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都是真正用到的</a:t>
            </a:r>
            <a:r>
              <a:rPr lang="zh-CN" altLang="en-US" sz="2000">
                <a:sym typeface="+mn-ea"/>
              </a:rPr>
              <a:t>。（这和</a:t>
            </a:r>
            <a:r>
              <a:rPr lang="en-US" altLang="zh-CN" sz="2000">
                <a:sym typeface="+mn-ea"/>
              </a:rPr>
              <a:t>TCB</a:t>
            </a:r>
            <a:r>
              <a:rPr lang="zh-CN" altLang="en-US" sz="2000">
                <a:sym typeface="+mn-ea"/>
              </a:rPr>
              <a:t>与页表或</a:t>
            </a:r>
            <a:r>
              <a:rPr lang="zh-CN" altLang="en-US" sz="2000">
                <a:sym typeface="+mn-ea"/>
              </a:rPr>
              <a:t>段表的关系</a:t>
            </a:r>
            <a:r>
              <a:rPr lang="zh-CN" altLang="en-US" sz="2000">
                <a:sym typeface="+mn-ea"/>
              </a:rPr>
              <a:t>很像）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单层存储模型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计算机上所有的存储器都被抽象成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逻辑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模型</a:t>
            </a:r>
            <a:r>
              <a:rPr lang="zh-CN" altLang="en-US" sz="2000">
                <a:sym typeface="+mn-ea"/>
              </a:rPr>
              <a:t>（在这里是虚拟</a:t>
            </a:r>
            <a:r>
              <a:rPr lang="zh-CN" altLang="en-US" sz="2000">
                <a:sym typeface="+mn-ea"/>
              </a:rPr>
              <a:t>内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Single-level 	</a:t>
            </a:r>
            <a:r>
              <a:rPr lang="zh-CN" altLang="en-US" sz="2000">
                <a:sym typeface="+mn-ea"/>
              </a:rPr>
              <a:t>存）；</a:t>
            </a:r>
            <a:r>
              <a:rPr lang="zh-CN" altLang="en-US" sz="2000">
                <a:sym typeface="+mn-ea"/>
              </a:rPr>
              <a:t>操作系统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实际决定哪些内容存放在哪些层次的存储器中</a:t>
            </a:r>
            <a:r>
              <a:rPr lang="zh-CN" altLang="en-US" sz="2000">
                <a:sym typeface="+mn-ea"/>
              </a:rPr>
              <a:t>。它</a:t>
            </a:r>
            <a:r>
              <a:rPr lang="zh-CN" sz="2000" b="1">
                <a:solidFill>
                  <a:srgbClr val="9C0B15"/>
                </a:solidFill>
                <a:sym typeface="+mn-ea"/>
              </a:rPr>
              <a:t>Store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有两方面含义：一方面，数据存储的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逻辑模型向最上层的存储器</a:t>
            </a:r>
            <a:r>
              <a:rPr lang="zh-CN" altLang="en-US" sz="2000">
                <a:sym typeface="+mn-ea"/>
              </a:rPr>
              <a:t>靠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近；另一方面，数据存储的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物理特性向最下层的存储器</a:t>
            </a:r>
            <a:r>
              <a:rPr lang="zh-CN" altLang="en-US" sz="2000">
                <a:sym typeface="+mn-ea"/>
              </a:rPr>
              <a:t>靠近。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缺页异常的</a:t>
            </a:r>
            <a:r>
              <a:rPr lang="zh-CN" sz="2000" b="1">
                <a:solidFill>
                  <a:srgbClr val="9C0B15"/>
                </a:solidFill>
              </a:rPr>
              <a:t>处理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①</a:t>
            </a:r>
            <a:r>
              <a:rPr lang="zh-CN" altLang="en-US" sz="2000">
                <a:sym typeface="+mn-ea"/>
              </a:rPr>
              <a:t>缺页异常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②</a:t>
            </a:r>
            <a:r>
              <a:rPr lang="zh-CN" altLang="en-US" sz="2000">
                <a:sym typeface="+mn-ea"/>
              </a:rPr>
              <a:t>缺页异常处理，进入</a:t>
            </a:r>
            <a:r>
              <a:rPr lang="en-US" altLang="zh-CN" sz="2000">
                <a:sym typeface="+mn-ea"/>
              </a:rPr>
              <a:t>OS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③</a:t>
            </a:r>
            <a:r>
              <a:rPr lang="zh-CN" altLang="en-US" sz="2000">
                <a:sym typeface="+mn-ea"/>
              </a:rPr>
              <a:t>写回换出页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④</a:t>
            </a:r>
            <a:r>
              <a:rPr lang="zh-CN" altLang="en-US" sz="2000">
                <a:sym typeface="+mn-ea"/>
              </a:rPr>
              <a:t>读入换入页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⑤</a:t>
            </a:r>
            <a:r>
              <a:rPr lang="zh-CN" altLang="en-US" sz="2000">
                <a:sym typeface="+mn-ea"/>
              </a:rPr>
              <a:t>修改页表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⑥</a:t>
            </a:r>
            <a:r>
              <a:rPr lang="zh-CN" altLang="en-US" sz="2000">
                <a:sym typeface="+mn-ea"/>
              </a:rPr>
              <a:t>重新执行，</a:t>
            </a:r>
            <a:r>
              <a:rPr lang="en-US" altLang="zh-CN" sz="2000">
                <a:sym typeface="+mn-ea"/>
              </a:rPr>
              <a:t>PC</a:t>
            </a:r>
            <a:r>
              <a:rPr lang="zh-CN" altLang="en-US" sz="2000">
                <a:sym typeface="+mn-ea"/>
              </a:rPr>
              <a:t>不变</a:t>
            </a: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如何选择换出的页</a:t>
            </a:r>
            <a:r>
              <a:rPr lang="zh-CN" altLang="en-US" sz="2000">
                <a:sym typeface="+mn-ea"/>
              </a:rPr>
              <a:t>？事实上这个问题我们在</a:t>
            </a:r>
            <a:r>
              <a:rPr lang="en-US" altLang="zh-CN" sz="2000">
                <a:sym typeface="+mn-ea"/>
              </a:rPr>
              <a:t>TLB</a:t>
            </a:r>
            <a:r>
              <a:rPr lang="zh-CN" altLang="en-US" sz="2000">
                <a:sym typeface="+mn-ea"/>
              </a:rPr>
              <a:t>那里就遇到过了，当时的问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题是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如何选择逐出的TLB条目</a:t>
            </a:r>
            <a:r>
              <a:rPr lang="zh-CN" altLang="en-US" sz="2000">
                <a:sym typeface="+mn-ea"/>
              </a:rPr>
              <a:t>。这两个问题都是一个问题的具体表现：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当工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作集改变，需要包含新内容时，如何选择要被替换的老内容？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页的换入换出需要读取外存，我们希望这种换出尽量少。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缺页率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触发页面交换的访存次数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/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总访存次数</a:t>
            </a:r>
            <a:r>
              <a:rPr lang="zh-CN" altLang="en-US" sz="2000">
                <a:sym typeface="+mn-ea"/>
              </a:rPr>
              <a:t>；我们希望这个值尽量低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</p:txBody>
      </p:sp>
      <p:pic>
        <p:nvPicPr>
          <p:cNvPr id="32770" name="Picture 4" descr="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054475" y="609600"/>
            <a:ext cx="5307965" cy="39770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最优替换算法</a:t>
            </a:r>
            <a:endParaRPr lang="zh-CN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  <a:sym typeface="+mn-ea"/>
              </a:rPr>
              <a:t>理想算法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如果我们能知道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一个程序对所有页的访问顺序</a:t>
            </a:r>
            <a:r>
              <a:rPr lang="zh-CN" altLang="en-US" sz="2000">
                <a:sym typeface="+mn-ea"/>
              </a:rPr>
              <a:t>，那理论上就能够精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确计算出它的工作集，然后得到一个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最理想的替换顺序</a:t>
            </a:r>
            <a:r>
              <a:rPr lang="zh-CN" altLang="en-US" sz="2000">
                <a:sym typeface="+mn-ea"/>
              </a:rPr>
              <a:t>。（这是不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是和进程内最理想的内存分配算法有点像？）这个算法是可以在多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项式时间实现的。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最长前向距离算法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Longest Forward Distance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LFD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当每次替换时，都寻找当前页面中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在最远的未来才会再次使用</a:t>
            </a:r>
            <a:r>
              <a:rPr lang="zh-CN" altLang="en-US" sz="2000">
                <a:sym typeface="+mn-ea"/>
              </a:rPr>
              <a:t>的那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个页面，并替换掉它。特别地，</a:t>
            </a:r>
            <a:r>
              <a:rPr lang="zh-CN" altLang="en-US" sz="2000" dirty="0">
                <a:sym typeface="+mn-ea"/>
              </a:rPr>
              <a:t>若一个页不再使用，则其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对应的未		来可以看作无穷远</a:t>
            </a:r>
            <a:r>
              <a:rPr lang="zh-CN" altLang="en-US" sz="2000" dirty="0">
                <a:sym typeface="+mn-ea"/>
              </a:rPr>
              <a:t>，应被首先淘汰</a:t>
            </a:r>
            <a:r>
              <a:rPr lang="zh-CN" altLang="en-US" sz="2000" dirty="0" smtClean="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更正式地，</a:t>
            </a:r>
            <a:r>
              <a:rPr lang="zh-CN" altLang="en-US" sz="2000" dirty="0">
                <a:sym typeface="+mn-ea"/>
              </a:rPr>
              <a:t>假设内存中的n个页</a:t>
            </a:r>
            <a:r>
              <a:rPr lang="en-US" altLang="zh-CN" sz="2000" dirty="0">
                <a:sym typeface="+mn-ea"/>
              </a:rPr>
              <a:t>P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</a:t>
            </a:r>
            <a:r>
              <a:rPr lang="en-US" altLang="zh-CN" sz="2000" dirty="0">
                <a:sym typeface="+mn-ea"/>
              </a:rPr>
              <a:t>P</a:t>
            </a:r>
            <a:r>
              <a:rPr lang="en-US" altLang="zh-CN" sz="2000" baseline="-25000" dirty="0">
                <a:sym typeface="+mn-ea"/>
              </a:rPr>
              <a:t>n</a:t>
            </a:r>
            <a:r>
              <a:rPr lang="zh-CN" altLang="en-US" sz="2000" dirty="0">
                <a:sym typeface="+mn-ea"/>
              </a:rPr>
              <a:t>将依次在今后的t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，...，t</a:t>
            </a:r>
            <a:r>
              <a:rPr lang="zh-CN" altLang="en-US" sz="2000" baseline="-25000" dirty="0">
                <a:sym typeface="+mn-ea"/>
              </a:rPr>
              <a:t>n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时刻被首次访问到，且t</a:t>
            </a:r>
            <a:r>
              <a:rPr lang="zh-CN" altLang="en-US" sz="2000" baseline="-25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=max(t</a:t>
            </a:r>
            <a:r>
              <a:rPr lang="en-US" altLang="zh-CN" sz="2000" baseline="-25000" dirty="0">
                <a:sym typeface="+mn-ea"/>
              </a:rPr>
              <a:t>1</a:t>
            </a:r>
            <a:r>
              <a:rPr lang="zh-CN" altLang="en-US" sz="2000" dirty="0">
                <a:sym typeface="+mn-ea"/>
              </a:rPr>
              <a:t>，...，t</a:t>
            </a:r>
            <a:r>
              <a:rPr lang="zh-CN" altLang="en-US" sz="2000" baseline="-25000" dirty="0">
                <a:sym typeface="+mn-ea"/>
              </a:rPr>
              <a:t>n</a:t>
            </a:r>
            <a:r>
              <a:rPr lang="zh-CN" altLang="en-US" sz="2000" dirty="0">
                <a:sym typeface="+mn-ea"/>
              </a:rPr>
              <a:t>)，那么应该淘汰的页为p</a:t>
            </a:r>
            <a:r>
              <a:rPr lang="zh-CN" altLang="en-US" sz="2000" baseline="-25000" dirty="0">
                <a:sym typeface="+mn-ea"/>
              </a:rPr>
              <a:t>i</a:t>
            </a:r>
            <a:r>
              <a:rPr lang="zh-CN" altLang="en-US" sz="2000" dirty="0">
                <a:sym typeface="+mn-ea"/>
              </a:rPr>
              <a:t>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很明显这是一个贪心算法，它只考虑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一个单一的局部的状态</a:t>
            </a:r>
            <a:r>
              <a:rPr lang="zh-CN" altLang="en-US" sz="2000">
                <a:sym typeface="+mn-ea"/>
              </a:rPr>
              <a:t>，并且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认为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每次做出局部最优选择就能得到整体最优的结果</a:t>
            </a:r>
            <a:r>
              <a:rPr lang="zh-CN" altLang="en-US" sz="2000">
                <a:sym typeface="+mn-ea"/>
              </a:rPr>
              <a:t>。如何证明一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个贪心算法是最优算法？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提示：使用数学归纳法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给某个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固定领域设计专用操作系统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sp>
        <p:nvSpPr>
          <p:cNvPr id="17" name="圆角矩形 16"/>
          <p:cNvSpPr/>
          <p:nvPr>
            <p:custDataLst>
              <p:tags r:id="rId3"/>
            </p:custDataLst>
          </p:nvPr>
        </p:nvSpPr>
        <p:spPr>
          <a:xfrm>
            <a:off x="2482850" y="1576070"/>
            <a:ext cx="1423670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原则</a:t>
            </a:r>
            <a:r>
              <a:rPr lang="en-US" altLang="zh-CN"/>
              <a:t>/</a:t>
            </a:r>
            <a:r>
              <a:rPr lang="zh-CN" altLang="en-US"/>
              <a:t>需求</a:t>
            </a:r>
            <a:endParaRPr lang="zh-CN" altLang="en-US"/>
          </a:p>
        </p:txBody>
      </p:sp>
      <p:cxnSp>
        <p:nvCxnSpPr>
          <p:cNvPr id="61" name="直接箭头连接符 60"/>
          <p:cNvCxnSpPr/>
          <p:nvPr>
            <p:custDataLst>
              <p:tags r:id="rId4"/>
            </p:custDataLst>
          </p:nvPr>
        </p:nvCxnSpPr>
        <p:spPr>
          <a:xfrm>
            <a:off x="3194685" y="2155190"/>
            <a:ext cx="0" cy="63881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>
            <p:custDataLst>
              <p:tags r:id="rId5"/>
            </p:custDataLst>
          </p:nvPr>
        </p:nvSpPr>
        <p:spPr>
          <a:xfrm>
            <a:off x="2311400" y="2794000"/>
            <a:ext cx="1742440" cy="2511425"/>
          </a:xfrm>
          <a:prstGeom prst="roundRect">
            <a:avLst/>
          </a:prstGeom>
          <a:solidFill>
            <a:srgbClr val="D02F3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设计</a:t>
            </a:r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42005" y="2290445"/>
            <a:ext cx="712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领导</a:t>
            </a:r>
            <a:endParaRPr lang="zh-CN" altLang="en-US"/>
          </a:p>
        </p:txBody>
      </p:sp>
      <p:sp>
        <p:nvSpPr>
          <p:cNvPr id="21" name="圆角矩形 20"/>
          <p:cNvSpPr/>
          <p:nvPr>
            <p:custDataLst>
              <p:tags r:id="rId6"/>
            </p:custDataLst>
          </p:nvPr>
        </p:nvSpPr>
        <p:spPr>
          <a:xfrm>
            <a:off x="2482850" y="3360420"/>
            <a:ext cx="1423670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策略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26" name="圆角矩形 25"/>
          <p:cNvSpPr/>
          <p:nvPr>
            <p:custDataLst>
              <p:tags r:id="rId7"/>
            </p:custDataLst>
          </p:nvPr>
        </p:nvSpPr>
        <p:spPr>
          <a:xfrm>
            <a:off x="2482850" y="4568825"/>
            <a:ext cx="1423670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机制设计</a:t>
            </a:r>
            <a:endParaRPr lang="zh-CN" altLang="en-US"/>
          </a:p>
        </p:txBody>
      </p:sp>
      <p:cxnSp>
        <p:nvCxnSpPr>
          <p:cNvPr id="60" name="直接箭头连接符 59"/>
          <p:cNvCxnSpPr>
            <a:stCxn id="21" idx="2"/>
            <a:endCxn id="26" idx="0"/>
          </p:cNvCxnSpPr>
          <p:nvPr>
            <p:custDataLst>
              <p:tags r:id="rId8"/>
            </p:custDataLst>
          </p:nvPr>
        </p:nvCxnSpPr>
        <p:spPr>
          <a:xfrm>
            <a:off x="3194685" y="3938905"/>
            <a:ext cx="0" cy="62992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3298825" y="4046855"/>
            <a:ext cx="755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</a:t>
            </a:r>
            <a:endParaRPr lang="zh-CN" altLang="en-US"/>
          </a:p>
        </p:txBody>
      </p:sp>
      <p:cxnSp>
        <p:nvCxnSpPr>
          <p:cNvPr id="63" name="直接箭头连接符 62"/>
          <p:cNvCxnSpPr>
            <a:endCxn id="71" idx="1"/>
          </p:cNvCxnSpPr>
          <p:nvPr/>
        </p:nvCxnSpPr>
        <p:spPr>
          <a:xfrm flipV="1">
            <a:off x="3906520" y="3649980"/>
            <a:ext cx="2355850" cy="127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4629150" y="3225800"/>
            <a:ext cx="968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具象化</a:t>
            </a:r>
            <a:endParaRPr lang="zh-CN" altLang="en-US"/>
          </a:p>
        </p:txBody>
      </p:sp>
      <p:cxnSp>
        <p:nvCxnSpPr>
          <p:cNvPr id="65" name="直接箭头连接符 64"/>
          <p:cNvCxnSpPr>
            <a:stCxn id="26" idx="3"/>
            <a:endCxn id="85" idx="1"/>
          </p:cNvCxnSpPr>
          <p:nvPr/>
        </p:nvCxnSpPr>
        <p:spPr>
          <a:xfrm>
            <a:off x="3906520" y="4858385"/>
            <a:ext cx="2355850" cy="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/>
          <p:cNvSpPr txBox="1"/>
          <p:nvPr/>
        </p:nvSpPr>
        <p:spPr>
          <a:xfrm>
            <a:off x="4629150" y="4415155"/>
            <a:ext cx="968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具象化</a:t>
            </a:r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9"/>
            </p:custDataLst>
          </p:nvPr>
        </p:nvSpPr>
        <p:spPr>
          <a:xfrm>
            <a:off x="6095365" y="2794000"/>
            <a:ext cx="1742440" cy="2511425"/>
          </a:xfrm>
          <a:prstGeom prst="roundRect">
            <a:avLst/>
          </a:prstGeom>
          <a:solidFill>
            <a:srgbClr val="D02F35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实现</a:t>
            </a: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  <a:p>
            <a:pPr lvl="0" algn="ctr">
              <a:buClrTx/>
              <a:buSzTx/>
              <a:buFontTx/>
            </a:pP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71" name="圆角矩形 70"/>
          <p:cNvSpPr/>
          <p:nvPr>
            <p:custDataLst>
              <p:tags r:id="rId10"/>
            </p:custDataLst>
          </p:nvPr>
        </p:nvSpPr>
        <p:spPr>
          <a:xfrm>
            <a:off x="6262370" y="3360420"/>
            <a:ext cx="1423670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策略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5" name="圆角矩形 84"/>
          <p:cNvSpPr/>
          <p:nvPr>
            <p:custDataLst>
              <p:tags r:id="rId11"/>
            </p:custDataLst>
          </p:nvPr>
        </p:nvSpPr>
        <p:spPr>
          <a:xfrm>
            <a:off x="6262370" y="4568825"/>
            <a:ext cx="1423670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机制实现</a:t>
            </a:r>
            <a:endParaRPr lang="zh-CN" altLang="en-US"/>
          </a:p>
        </p:txBody>
      </p:sp>
      <p:cxnSp>
        <p:nvCxnSpPr>
          <p:cNvPr id="86" name="直接箭头连接符 85"/>
          <p:cNvCxnSpPr/>
          <p:nvPr>
            <p:custDataLst>
              <p:tags r:id="rId12"/>
            </p:custDataLst>
          </p:nvPr>
        </p:nvCxnSpPr>
        <p:spPr>
          <a:xfrm>
            <a:off x="6978015" y="3938905"/>
            <a:ext cx="0" cy="62992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7082155" y="4046855"/>
            <a:ext cx="755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88" name="圆角矩形 87"/>
          <p:cNvSpPr/>
          <p:nvPr>
            <p:custDataLst>
              <p:tags r:id="rId13"/>
            </p:custDataLst>
          </p:nvPr>
        </p:nvSpPr>
        <p:spPr>
          <a:xfrm>
            <a:off x="6262370" y="1576070"/>
            <a:ext cx="1423670" cy="5791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客观条件</a:t>
            </a:r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7082155" y="2290445"/>
            <a:ext cx="7124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限制</a:t>
            </a:r>
            <a:endParaRPr lang="zh-CN" altLang="en-US"/>
          </a:p>
        </p:txBody>
      </p:sp>
      <p:cxnSp>
        <p:nvCxnSpPr>
          <p:cNvPr id="90" name="直接箭头连接符 89"/>
          <p:cNvCxnSpPr/>
          <p:nvPr>
            <p:custDataLst>
              <p:tags r:id="rId14"/>
            </p:custDataLst>
          </p:nvPr>
        </p:nvCxnSpPr>
        <p:spPr>
          <a:xfrm>
            <a:off x="6978015" y="2155190"/>
            <a:ext cx="0" cy="638810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/>
            </p:nvSpPr>
            <p:spPr>
              <a:xfrm>
                <a:off x="137160" y="166370"/>
                <a:ext cx="9475470" cy="68624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buClrTx/>
                  <a:buSzTx/>
                  <a:buFontTx/>
                </a:pP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常见替换</a:t>
                </a:r>
                <a:r>
                  <a:rPr lang="zh-CN" sz="2000" b="1">
                    <a:solidFill>
                      <a:srgbClr val="9C0B15"/>
                    </a:solidFill>
                    <a:sym typeface="+mn-ea"/>
                  </a:rPr>
                  <a:t>算法</a:t>
                </a:r>
                <a:endParaRPr lang="zh-CN" sz="2000" b="1">
                  <a:solidFill>
                    <a:srgbClr val="9C0B15"/>
                  </a:solidFill>
                </a:endParaRPr>
              </a:p>
              <a:p>
                <a:pPr algn="ctr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先进先出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First-In First-Out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，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FIFO</a:t>
                </a:r>
                <a:endParaRPr lang="en-US" alt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sz="2000">
                    <a:sym typeface="+mn-ea"/>
                  </a:rPr>
                  <a:t>老朋友了</a:t>
                </a:r>
                <a:r>
                  <a:rPr lang="zh-CN" altLang="en-US" sz="2000">
                    <a:sym typeface="+mn-ea"/>
                  </a:rPr>
                  <a:t>。我们每次替换，总是选择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替换那个已经驻留了最长时间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的页</a:t>
                </a:r>
                <a:r>
                  <a:rPr lang="zh-CN" altLang="en-US" sz="2000">
                    <a:sym typeface="+mn-ea"/>
                  </a:rPr>
                  <a:t>，将它驱逐换成新页。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Belady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异常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</a:t>
                </a:r>
                <a:r>
                  <a:rPr lang="zh-CN" altLang="en-US" sz="2000">
                    <a:sym typeface="+mn-ea"/>
                  </a:rPr>
                  <a:t>在某些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资源分配策略下</a:t>
                </a:r>
                <a:r>
                  <a:rPr lang="zh-CN" altLang="en-US" sz="2000">
                    <a:sym typeface="+mn-ea"/>
                  </a:rPr>
                  <a:t>，增加资源总量反而导致性能下降和效率降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低的现象。在这里是指，对于某些替换算法，允许的物理页数量越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大，缺页率反而升高。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栈式性质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</a:t>
                </a:r>
                <a:r>
                  <a:rPr lang="zh-CN" altLang="en-US" sz="2000">
                    <a:sym typeface="+mn-ea"/>
                  </a:rPr>
                  <a:t>对于某种根据某个参数k并在全集C中产生一个子集S的策略，设m&lt;n，		当k=m时选出的S</a:t>
                </a:r>
                <a:r>
                  <a:rPr lang="zh-CN" altLang="en-US" sz="2000" baseline="-25000">
                    <a:sym typeface="+mn-ea"/>
                  </a:rPr>
                  <a:t>m</a:t>
                </a:r>
                <a:r>
                  <a:rPr lang="zh-CN" altLang="en-US" sz="2000">
                    <a:sym typeface="+mn-ea"/>
                  </a:rPr>
                  <a:t>总是k=n时选出的S</a:t>
                </a:r>
                <a:r>
                  <a:rPr lang="zh-CN" altLang="en-US" sz="2000" baseline="-25000">
                    <a:sym typeface="+mn-ea"/>
                  </a:rPr>
                  <a:t>n</a:t>
                </a:r>
                <a:r>
                  <a:rPr lang="zh-CN" altLang="en-US" sz="2000">
                    <a:sym typeface="+mn-ea"/>
                  </a:rPr>
                  <a:t>的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子集</a:t>
                </a:r>
                <a:r>
                  <a:rPr lang="zh-CN" altLang="en-US" sz="2000">
                    <a:sym typeface="+mn-ea"/>
                  </a:rPr>
                  <a:t>。又称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包含性性质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∀ 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𝑚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&lt;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𝑛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𝑚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⊆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𝐶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𝑛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⊆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𝐶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，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𝑚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⊆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在这里是指，物理页资源的增加只会导致更多的页被包含进内存，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不会导致本来就有的那些页被逐出内存</a:t>
                </a:r>
                <a:r>
                  <a:rPr lang="zh-CN" altLang="en-US" sz="2000">
                    <a:sym typeface="+mn-ea"/>
                  </a:rPr>
                  <a:t>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最久未用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Least Recently Used</a:t>
                </a:r>
                <a:r>
                  <a:rPr lang="zh-CN" altLang="en-US" sz="2000" b="1">
                    <a:solidFill>
                      <a:srgbClr val="9C0B15"/>
                    </a:solidFill>
                    <a:sym typeface="+mn-ea"/>
                  </a:rPr>
                  <a:t>，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LRU</a:t>
                </a:r>
                <a:endParaRPr lang="en-US" altLang="zh-CN" sz="2000" b="1">
                  <a:solidFill>
                    <a:srgbClr val="9C0B15"/>
                  </a:solidFill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ym typeface="+mn-ea"/>
                  </a:rPr>
                  <a:t>如果一个页很久都没有用了，那大概未来也用不到了。每次都驱逐</a:t>
                </a:r>
                <a:r>
                  <a:rPr lang="en-US" altLang="zh-CN" sz="2000" b="1">
                    <a:solidFill>
                      <a:srgbClr val="9C0B15"/>
                    </a:solidFill>
                    <a:sym typeface="+mn-ea"/>
                  </a:rPr>
                  <a:t>		</a:t>
                </a:r>
                <a:r>
                  <a:rPr lang="zh-CN" altLang="en-US" sz="2000">
                    <a:solidFill>
                      <a:srgbClr val="9C0B15"/>
                    </a:solidFill>
                    <a:sym typeface="+mn-ea"/>
                  </a:rPr>
                  <a:t>最久没有用过</a:t>
                </a:r>
                <a:r>
                  <a:rPr lang="zh-CN" altLang="en-US" sz="2000">
                    <a:sym typeface="+mn-ea"/>
                  </a:rPr>
                  <a:t>的那个页（和</a:t>
                </a:r>
                <a:r>
                  <a:rPr lang="en-US" altLang="zh-CN" sz="2000">
                    <a:sym typeface="+mn-ea"/>
                  </a:rPr>
                  <a:t>LFD</a:t>
                </a:r>
                <a:r>
                  <a:rPr lang="zh-CN" altLang="en-US" sz="2000">
                    <a:sym typeface="+mn-ea"/>
                  </a:rPr>
                  <a:t>正好形成反演）。</a:t>
                </a:r>
                <a:endParaRPr lang="zh-CN" altLang="en-US" sz="2000">
                  <a:sym typeface="+mn-ea"/>
                </a:endParaRPr>
              </a:p>
              <a:p>
                <a:pPr algn="l">
                  <a:buClrTx/>
                  <a:buSzTx/>
                  <a:buFontTx/>
                </a:pPr>
                <a:endParaRPr lang="zh-CN" altLang="en-US" sz="2000">
                  <a:sym typeface="+mn-ea"/>
                </a:endParaRPr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160" y="166370"/>
                <a:ext cx="9475470" cy="6862445"/>
              </a:xfrm>
              <a:prstGeom prst="rect">
                <a:avLst/>
              </a:prstGeom>
              <a:blipFill rotWithShape="1">
                <a:blip r:embed="rId2"/>
                <a:stretch>
                  <a:fillRect r="-1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Linux页面替换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ctr"/>
            <a:endParaRPr lang="en-US" altLang="zh-CN" sz="2000"/>
          </a:p>
          <a:p>
            <a:pPr algn="l"/>
            <a:r>
              <a:rPr lang="en-US" altLang="zh-CN" sz="2000" b="1">
                <a:solidFill>
                  <a:srgbClr val="9C0B15"/>
                </a:solidFill>
              </a:rPr>
              <a:t>但是</a:t>
            </a:r>
            <a:r>
              <a:rPr lang="en-US" altLang="zh-CN" sz="2000"/>
              <a:t>		</a:t>
            </a:r>
            <a:r>
              <a:rPr lang="en-US" sz="2000"/>
              <a:t>FIFO</a:t>
            </a:r>
            <a:r>
              <a:rPr lang="zh-CN" altLang="en-US" sz="2000"/>
              <a:t>本质上没有利用程序的局部性，没有栈式性质，会产生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Belady</a:t>
            </a:r>
            <a:r>
              <a:rPr lang="zh-CN" altLang="en-US" sz="2000"/>
              <a:t>异常。它比</a:t>
            </a:r>
            <a:r>
              <a:rPr lang="en-US" altLang="zh-CN" sz="2000"/>
              <a:t>RANDOM</a:t>
            </a:r>
            <a:r>
              <a:rPr lang="zh-CN" altLang="en-US" sz="2000"/>
              <a:t>好得有限。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>
                <a:sym typeface="+mn-ea"/>
              </a:rPr>
              <a:t>我们能否利用每个页的访问位</a:t>
            </a:r>
            <a:r>
              <a:rPr lang="en-US" altLang="zh-CN" sz="2000">
                <a:sym typeface="+mn-ea"/>
              </a:rPr>
              <a:t>A</a:t>
            </a:r>
            <a:r>
              <a:rPr lang="zh-CN" altLang="en-US" sz="2000">
                <a:sym typeface="+mn-ea"/>
              </a:rPr>
              <a:t>和脏位</a:t>
            </a:r>
            <a:r>
              <a:rPr lang="en-US" altLang="zh-CN" sz="2000">
                <a:sym typeface="+mn-ea"/>
              </a:rPr>
              <a:t>D</a:t>
            </a:r>
            <a:r>
              <a:rPr lang="zh-CN" altLang="en-US" sz="2000">
                <a:sym typeface="+mn-ea"/>
              </a:rPr>
              <a:t>来优化</a:t>
            </a:r>
            <a:r>
              <a:rPr lang="en-US" altLang="zh-CN" sz="2000">
                <a:sym typeface="+mn-ea"/>
              </a:rPr>
              <a:t>FIFO</a:t>
            </a:r>
            <a:r>
              <a:rPr lang="zh-CN" altLang="en-US" sz="2000">
                <a:sym typeface="+mn-ea"/>
              </a:rPr>
              <a:t>算法</a:t>
            </a:r>
            <a:r>
              <a:rPr lang="zh-CN" altLang="en-US" sz="2000"/>
              <a:t>？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en-US" altLang="zh-CN" sz="2000" b="1">
                <a:solidFill>
                  <a:srgbClr val="9C0B15"/>
                </a:solidFill>
                <a:sym typeface="+mn-ea"/>
              </a:rPr>
              <a:t>访问位A	</a:t>
            </a:r>
            <a:r>
              <a:rPr lang="zh-CN" altLang="en-US" sz="2000">
                <a:sym typeface="+mn-ea"/>
              </a:rPr>
              <a:t>访问位</a:t>
            </a:r>
            <a:r>
              <a:rPr lang="en-US" altLang="zh-CN" sz="2000">
                <a:sym typeface="+mn-ea"/>
              </a:rPr>
              <a:t>A</a:t>
            </a:r>
            <a:r>
              <a:rPr lang="zh-CN" altLang="en-US" sz="2000">
                <a:sym typeface="+mn-ea"/>
              </a:rPr>
              <a:t>是可以利用的。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如果我们在按FIFO规则淘汰页面时找到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一个访问位A不为0的页面，我们是把它的访问位清零后再塞到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队列开头去，直到我们找到一个访问位为0的页面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为止</a:t>
            </a:r>
            <a:r>
              <a:rPr lang="zh-CN" altLang="en-US" sz="2000">
                <a:sym typeface="+mn-ea"/>
              </a:rPr>
              <a:t>，这说明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它在被塞进队列里后自始至终都没被访问过，可以淘汰。</a:t>
            </a:r>
            <a:endParaRPr lang="zh-CN" altLang="en-US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这样，就等于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给FIFO算法加上了一点LRU性质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一个加入队列的页如果没有被访问，经过几轮回转后被淘汰？</a:t>
            </a:r>
            <a:endParaRPr lang="zh-CN" altLang="en-US" sz="2000">
              <a:sym typeface="+mn-ea"/>
            </a:endParaRPr>
          </a:p>
          <a:p>
            <a:pPr algn="l"/>
            <a:endParaRPr lang="zh-CN" altLang="en-US" sz="2000">
              <a:sym typeface="+mn-ea"/>
            </a:endParaRPr>
          </a:p>
          <a:p>
            <a:pPr algn="l"/>
            <a:r>
              <a:rPr lang="en-US" altLang="zh-CN" sz="2000" b="1">
                <a:solidFill>
                  <a:srgbClr val="9C0B15"/>
                </a:solidFill>
                <a:sym typeface="+mn-ea"/>
              </a:rPr>
              <a:t>二次机会法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两次。第一次是</a:t>
            </a:r>
            <a:r>
              <a:rPr lang="en-US" altLang="zh-CN" sz="2000">
                <a:sym typeface="+mn-ea"/>
              </a:rPr>
              <a:t>A</a:t>
            </a:r>
            <a:r>
              <a:rPr lang="zh-CN" altLang="en-US" sz="2000">
                <a:sym typeface="+mn-ea"/>
              </a:rPr>
              <a:t>位被清零，第二次才是真正的淘汰。因此该方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法又称二次机会法。它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也称CLOCK法，因为扫描是轮转进行的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69240" y="4053840"/>
            <a:ext cx="9125585" cy="1055370"/>
            <a:chOff x="424" y="6539"/>
            <a:chExt cx="14371" cy="1662"/>
          </a:xfrm>
        </p:grpSpPr>
        <p:sp>
          <p:nvSpPr>
            <p:cNvPr id="6" name="矩形 5"/>
            <p:cNvSpPr/>
            <p:nvPr/>
          </p:nvSpPr>
          <p:spPr>
            <a:xfrm>
              <a:off x="4232" y="7615"/>
              <a:ext cx="1153" cy="58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页面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357" y="7615"/>
              <a:ext cx="1153" cy="58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页面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0607" y="7615"/>
              <a:ext cx="1153" cy="58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页面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3643" y="7615"/>
              <a:ext cx="1153" cy="586"/>
            </a:xfrm>
            <a:prstGeom prst="rect">
              <a:avLst/>
            </a:prstGeom>
            <a:solidFill>
              <a:srgbClr val="7030A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淘汰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24" y="7615"/>
              <a:ext cx="184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缺页异常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25" name="直接箭头连接符 24"/>
            <p:cNvCxnSpPr>
              <a:endCxn id="28" idx="1"/>
            </p:cNvCxnSpPr>
            <p:nvPr/>
          </p:nvCxnSpPr>
          <p:spPr>
            <a:xfrm>
              <a:off x="7509" y="7908"/>
              <a:ext cx="973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8482" y="7615"/>
              <a:ext cx="1153" cy="586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... ...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60" name="直接箭头连接符 59"/>
            <p:cNvCxnSpPr>
              <a:stCxn id="28" idx="3"/>
              <a:endCxn id="7" idx="1"/>
            </p:cNvCxnSpPr>
            <p:nvPr/>
          </p:nvCxnSpPr>
          <p:spPr>
            <a:xfrm>
              <a:off x="9635" y="7908"/>
              <a:ext cx="972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/>
            <p:cNvCxnSpPr>
              <a:stCxn id="6" idx="3"/>
              <a:endCxn id="5" idx="1"/>
            </p:cNvCxnSpPr>
            <p:nvPr/>
          </p:nvCxnSpPr>
          <p:spPr>
            <a:xfrm>
              <a:off x="5385" y="7908"/>
              <a:ext cx="972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>
              <a:stCxn id="7" idx="3"/>
              <a:endCxn id="8" idx="1"/>
            </p:cNvCxnSpPr>
            <p:nvPr/>
          </p:nvCxnSpPr>
          <p:spPr>
            <a:xfrm>
              <a:off x="11760" y="7908"/>
              <a:ext cx="1883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/>
            <p:cNvCxnSpPr>
              <a:stCxn id="15" idx="3"/>
            </p:cNvCxnSpPr>
            <p:nvPr/>
          </p:nvCxnSpPr>
          <p:spPr>
            <a:xfrm>
              <a:off x="2272" y="7908"/>
              <a:ext cx="1960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文本框 1"/>
            <p:cNvSpPr txBox="1"/>
            <p:nvPr/>
          </p:nvSpPr>
          <p:spPr>
            <a:xfrm>
              <a:off x="12404" y="7328"/>
              <a:ext cx="93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A=0</a:t>
              </a:r>
              <a:endParaRPr lang="en-US" altLang="zh-CN"/>
            </a:p>
          </p:txBody>
        </p:sp>
        <p:cxnSp>
          <p:nvCxnSpPr>
            <p:cNvPr id="4" name="肘形连接符 3"/>
            <p:cNvCxnSpPr>
              <a:stCxn id="7" idx="3"/>
              <a:endCxn id="6" idx="1"/>
            </p:cNvCxnSpPr>
            <p:nvPr>
              <p:custDataLst>
                <p:tags r:id="rId2"/>
              </p:custDataLst>
            </p:nvPr>
          </p:nvCxnSpPr>
          <p:spPr>
            <a:xfrm flipH="1">
              <a:off x="4232" y="7908"/>
              <a:ext cx="7528" cy="5"/>
            </a:xfrm>
            <a:prstGeom prst="bentConnector5">
              <a:avLst>
                <a:gd name="adj1" fmla="val -4981"/>
                <a:gd name="adj2" fmla="val -16740000"/>
                <a:gd name="adj3" fmla="val 107651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>
              <p:custDataLst>
                <p:tags r:id="rId3"/>
              </p:custDataLst>
            </p:nvPr>
          </p:nvSpPr>
          <p:spPr>
            <a:xfrm>
              <a:off x="7075" y="6539"/>
              <a:ext cx="18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A==1: A=0</a:t>
              </a:r>
              <a:endParaRPr lang="en-US" altLang="zh-CN"/>
            </a:p>
          </p:txBody>
        </p:sp>
        <p:sp>
          <p:nvSpPr>
            <p:cNvPr id="17" name="文本框 16"/>
            <p:cNvSpPr txBox="1"/>
            <p:nvPr>
              <p:custDataLst>
                <p:tags r:id="rId4"/>
              </p:custDataLst>
            </p:nvPr>
          </p:nvSpPr>
          <p:spPr>
            <a:xfrm>
              <a:off x="2486" y="7333"/>
              <a:ext cx="93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A=1</a:t>
              </a:r>
              <a:endParaRPr lang="en-US" altLang="zh-CN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3048000" y="322961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>
                <a:sym typeface="+mn-ea"/>
              </a:rPr>
              <a:t>	</a:t>
            </a:r>
            <a:endParaRPr lang="en-US" altLang="zh-CN" sz="2000">
              <a:sym typeface="+mn-ea"/>
            </a:endParaRPr>
          </a:p>
        </p:txBody>
      </p:sp>
      <p:sp>
        <p:nvSpPr>
          <p:cNvPr id="66" name="右箭头标注 65"/>
          <p:cNvSpPr/>
          <p:nvPr/>
        </p:nvSpPr>
        <p:spPr>
          <a:xfrm>
            <a:off x="269240" y="2720975"/>
            <a:ext cx="1901825" cy="1701800"/>
          </a:xfrm>
          <a:prstGeom prst="rightArrowCallout">
            <a:avLst>
              <a:gd name="adj1" fmla="val 11764"/>
              <a:gd name="adj2" fmla="val 14886"/>
              <a:gd name="adj3" fmla="val 14253"/>
              <a:gd name="adj4" fmla="val 85037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这种带有</a:t>
            </a:r>
            <a:r>
              <a:rPr lang="en-US" altLang="zh-CN"/>
              <a:t>LRU“</a:t>
            </a:r>
            <a:r>
              <a:rPr lang="zh-CN" altLang="en-US"/>
              <a:t>味</a:t>
            </a:r>
            <a:r>
              <a:rPr lang="en-US" altLang="zh-CN"/>
              <a:t>”</a:t>
            </a:r>
            <a:r>
              <a:rPr lang="zh-CN" altLang="en-US"/>
              <a:t>但又并非严格</a:t>
            </a:r>
            <a:r>
              <a:rPr lang="en-US" altLang="zh-CN"/>
              <a:t>LRU</a:t>
            </a:r>
            <a:r>
              <a:rPr lang="zh-CN" altLang="en-US"/>
              <a:t>的都可以称为伪（</a:t>
            </a:r>
            <a:r>
              <a:rPr lang="en-US" altLang="zh-CN"/>
              <a:t>P</a:t>
            </a:r>
            <a:r>
              <a:rPr lang="en-US" altLang="zh-CN"/>
              <a:t>seudo</a:t>
            </a:r>
            <a:r>
              <a:rPr lang="zh-CN" altLang="en-US"/>
              <a:t>）</a:t>
            </a:r>
            <a:r>
              <a:rPr lang="en-US" altLang="zh-CN"/>
              <a:t>LRU</a:t>
            </a:r>
            <a:r>
              <a:rPr lang="zh-CN" altLang="en-US"/>
              <a:t>，即</a:t>
            </a:r>
            <a:r>
              <a:rPr lang="en-US" altLang="zh-CN"/>
              <a:t>P-LRU</a:t>
            </a:r>
            <a:endParaRPr lang="en-US" altLang="zh-CN"/>
          </a:p>
        </p:txBody>
      </p:sp>
    </p:spTree>
    <p:custDataLst>
      <p:tags r:id="rId5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bldLvl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81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03225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37160" y="166370"/>
            <a:ext cx="947547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页面置换的其它考量</a:t>
            </a:r>
            <a:endParaRPr lang="zh-CN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运行是最低目标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没有操作系统会仅仅满足于能让程序运行，因为这是</a:t>
            </a:r>
            <a:r>
              <a:rPr lang="zh-CN" altLang="en-US" sz="2000">
                <a:solidFill>
                  <a:srgbClr val="9C0B15"/>
                </a:solidFill>
              </a:rPr>
              <a:t>及格线</a:t>
            </a:r>
            <a:r>
              <a:rPr lang="zh-CN" altLang="en-US" sz="2000"/>
              <a:t>。操作系统往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往会给多得多的页，来覆盖程序的工作集，保证程序能</a:t>
            </a:r>
            <a:r>
              <a:rPr lang="zh-CN" altLang="en-US" sz="2000">
                <a:solidFill>
                  <a:srgbClr val="9C0B15"/>
                </a:solidFill>
              </a:rPr>
              <a:t>高效运行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抖动（Thrashing）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当</a:t>
            </a:r>
            <a:r>
              <a:rPr lang="zh-CN" altLang="en-US" sz="2000"/>
              <a:t>被分配的页数小于当前工作集的时候，缺页率会大幅增长。此时，程序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的访存性能向外存的性能急剧跌落。</a:t>
            </a:r>
            <a:r>
              <a:rPr lang="zh-CN" altLang="en-US" sz="2000">
                <a:solidFill>
                  <a:srgbClr val="9C0B15"/>
                </a:solidFill>
              </a:rPr>
              <a:t>工作集有短期、中期和长期三个层面</a:t>
            </a:r>
            <a:r>
              <a:rPr lang="zh-CN" altLang="en-US" sz="2000"/>
              <a:t>，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抖动也是这样，存在着</a:t>
            </a:r>
            <a:r>
              <a:rPr lang="zh-CN" altLang="en-US" sz="2000">
                <a:solidFill>
                  <a:srgbClr val="9C0B15"/>
                </a:solidFill>
              </a:rPr>
              <a:t>短期抖动、中期抖动和长期抖动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关于抖动的本质，以后还要再讲。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分配策略的动态性</a:t>
            </a:r>
            <a:endParaRPr 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一个进程的页数量可以是</a:t>
            </a:r>
            <a:r>
              <a:rPr lang="zh-CN" altLang="en-US" sz="2000">
                <a:solidFill>
                  <a:srgbClr val="9C0B15"/>
                </a:solidFill>
              </a:rPr>
              <a:t>静态决定</a:t>
            </a:r>
            <a:r>
              <a:rPr lang="zh-CN" altLang="en-US" sz="2000"/>
              <a:t>的也可以是动态调整的。如果工作集的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大小已知，只要将页数量设置为那个固定值就好了；如果出现阶段性的需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求，就需要动态决定进程需要多少页框。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sz="2000" b="1">
                <a:solidFill>
                  <a:srgbClr val="9C0B15"/>
                </a:solidFill>
              </a:rPr>
              <a:t>置换策略的全局性</a:t>
            </a:r>
            <a:endParaRPr lang="en-US" altLang="zh-CN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页置换可以仅仅在一个</a:t>
            </a:r>
            <a:r>
              <a:rPr lang="zh-CN" altLang="en-US" sz="2000">
                <a:solidFill>
                  <a:srgbClr val="9C0B15"/>
                </a:solidFill>
              </a:rPr>
              <a:t>进程内部发生</a:t>
            </a:r>
            <a:r>
              <a:rPr lang="zh-CN" altLang="en-US" sz="2000"/>
              <a:t>，也可以在进程间发生。前者配合静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态分配可以将一个进程引发的抖动限制在自身之内，但页利用效率低；后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者配合动态分配则正好相反，可能使一个进程的抖动影响其它进程。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59385"/>
            <a:ext cx="912114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进程的操作</a:t>
            </a:r>
            <a:endParaRPr lang="en-US" altLang="zh-CN" sz="2000" b="1">
              <a:solidFill>
                <a:srgbClr val="9C0B15"/>
              </a:solidFill>
            </a:endParaRPr>
          </a:p>
          <a:p>
            <a:pPr algn="ctr"/>
            <a:endParaRPr lang="en-US" altLang="zh-CN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基本操作</a:t>
            </a:r>
            <a:endParaRPr lang="en-US" altLang="zh-CN" sz="2000" b="1">
              <a:solidFill>
                <a:srgbClr val="9C0B15"/>
              </a:solidFill>
            </a:endParaRPr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创建</a:t>
            </a:r>
            <a:r>
              <a:rPr lang="en-US" altLang="zh-CN" sz="2000"/>
              <a:t>		</a:t>
            </a:r>
            <a:r>
              <a:rPr lang="zh-CN" sz="2000"/>
              <a:t>通知操作系统建立一个新的虚拟地址空间。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销毁</a:t>
            </a:r>
            <a:r>
              <a:rPr lang="en-US" altLang="zh-CN" sz="2000"/>
              <a:t>		</a:t>
            </a:r>
            <a:r>
              <a:rPr lang="zh-CN" sz="2000"/>
              <a:t>通知操作系统销毁虚拟地址空间。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分配资源</a:t>
            </a:r>
            <a:r>
              <a:rPr lang="en-US" altLang="zh-CN" sz="2000"/>
              <a:t>	</a:t>
            </a:r>
            <a:r>
              <a:rPr lang="zh-CN" altLang="en-US" sz="2000"/>
              <a:t>给进程分配更多资源。</a:t>
            </a:r>
            <a:endParaRPr lang="zh-CN" altLang="en-US" sz="2000"/>
          </a:p>
          <a:p>
            <a:endParaRPr lang="zh-CN" altLang="en-US" sz="2000"/>
          </a:p>
          <a:p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</a:rPr>
              <a:t>其它操作</a:t>
            </a:r>
            <a:endParaRPr lang="en-US" altLang="zh-CN" sz="2000" b="1">
              <a:solidFill>
                <a:srgbClr val="9C0B15"/>
              </a:solidFill>
            </a:endParaRPr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等待</a:t>
            </a:r>
            <a:r>
              <a:rPr lang="en-US" altLang="zh-CN" sz="2000"/>
              <a:t>		</a:t>
            </a:r>
            <a:r>
              <a:rPr lang="zh-CN" altLang="en-US" sz="2000"/>
              <a:t>等待另一个进程被销毁（也即其主线程终止）。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复制</a:t>
            </a:r>
            <a:r>
              <a:rPr lang="en-US" altLang="zh-CN" sz="2000"/>
              <a:t>		</a:t>
            </a:r>
            <a:r>
              <a:rPr lang="zh-CN" altLang="en-US" sz="2000"/>
              <a:t>产生一个当前进程的副本，或者加载其它程序覆盖当前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进程。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设置特权</a:t>
            </a:r>
            <a:r>
              <a:rPr lang="en-US" altLang="zh-CN" sz="2000"/>
              <a:t>	</a:t>
            </a:r>
            <a:r>
              <a:rPr lang="zh-CN" altLang="en-US" sz="2000"/>
              <a:t>赋予（</a:t>
            </a:r>
            <a:r>
              <a:rPr lang="en-US" altLang="zh-CN" sz="2000"/>
              <a:t>Grant</a:t>
            </a:r>
            <a:r>
              <a:rPr lang="zh-CN" altLang="en-US" sz="2000"/>
              <a:t>）或撤销（</a:t>
            </a:r>
            <a:r>
              <a:rPr lang="en-US" altLang="zh-CN" sz="2000"/>
              <a:t>Revoke</a:t>
            </a:r>
            <a:r>
              <a:rPr lang="zh-CN" altLang="en-US" sz="2000"/>
              <a:t>）进程的某些权限。</a:t>
            </a:r>
            <a:endParaRPr lang="zh-CN" altLang="en-US" sz="2000"/>
          </a:p>
          <a:p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</a:rPr>
              <a:t>设置</a:t>
            </a:r>
            <a:r>
              <a:rPr lang="zh-CN" altLang="en-US" sz="2000" b="1">
                <a:solidFill>
                  <a:srgbClr val="9C0B15"/>
                </a:solidFill>
              </a:rPr>
              <a:t>策略</a:t>
            </a:r>
            <a:r>
              <a:rPr lang="en-US" altLang="zh-CN" sz="2000"/>
              <a:t>	</a:t>
            </a:r>
            <a:r>
              <a:rPr lang="zh-CN" altLang="en-US" sz="2000"/>
              <a:t>对进程</a:t>
            </a:r>
            <a:r>
              <a:rPr lang="zh-CN" altLang="en-US" sz="2000">
                <a:sym typeface="+mn-ea"/>
              </a:rPr>
              <a:t>设置</a:t>
            </a:r>
            <a:r>
              <a:rPr lang="zh-CN" altLang="en-US" sz="2000"/>
              <a:t>资源总量限制或资源分配优先级等等。不</a:t>
            </a:r>
            <a:r>
              <a:rPr lang="zh-CN" altLang="en-US" sz="2000">
                <a:sym typeface="+mn-ea"/>
              </a:rPr>
              <a:t>要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把这个优先级和线程的优先级搞混了，这里主要是指</a:t>
            </a:r>
            <a:r>
              <a:rPr lang="zh-CN" altLang="en-US" sz="2000">
                <a:sym typeface="+mn-ea"/>
              </a:rPr>
              <a:t>分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配物理内存（或其他空间资源）时是否优先照顾它的</a:t>
            </a:r>
            <a:r>
              <a:rPr lang="zh-CN" altLang="en-US" sz="2000">
                <a:sym typeface="+mn-ea"/>
              </a:rPr>
              <a:t>请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求。当然，也有以进程为单位一次性设置其全部线程优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先级的</a:t>
            </a:r>
            <a:r>
              <a:rPr lang="en-US" altLang="zh-CN" sz="2000"/>
              <a:t>API</a:t>
            </a:r>
            <a:r>
              <a:rPr lang="zh-CN" altLang="en-US" sz="2000"/>
              <a:t>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文件的概念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</a:t>
            </a:r>
            <a:r>
              <a:rPr lang="en-US" altLang="zh-CN" sz="2000"/>
              <a:t>		</a:t>
            </a:r>
            <a:r>
              <a:rPr lang="zh-CN" altLang="en-US" sz="2000"/>
              <a:t>一个具备一些属性的数据记录。我们可以根据其属性对相对应</a:t>
            </a:r>
            <a:r>
              <a:rPr lang="zh-CN" altLang="en-US" sz="2000" b="1">
                <a:solidFill>
                  <a:srgbClr val="9C0B15"/>
                </a:solidFill>
              </a:rPr>
              <a:t>File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的数据记录进行</a:t>
            </a:r>
            <a:r>
              <a:rPr lang="zh-CN" altLang="en-US" sz="2000">
                <a:solidFill>
                  <a:srgbClr val="9C0B15"/>
                </a:solidFill>
              </a:rPr>
              <a:t>增（Create）删（Delete）改（Update）查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（Read；合称CRUD）</a:t>
            </a:r>
            <a:r>
              <a:rPr lang="zh-CN" altLang="en-US" sz="2000"/>
              <a:t>。</a:t>
            </a:r>
            <a:r>
              <a:rPr lang="zh-CN" altLang="en-US" sz="2000">
                <a:sym typeface="+mn-ea"/>
              </a:rPr>
              <a:t>它一般需要被永久保存，因而存储在非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易失性外存上；可以看作是对外存的一种组织和抽象。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属性</a:t>
            </a:r>
            <a:r>
              <a:rPr lang="en-US" altLang="zh-CN" sz="2000"/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文件的属性一般至少包括</a:t>
            </a:r>
            <a:r>
              <a:rPr lang="zh-CN" altLang="en-US" sz="2000">
                <a:solidFill>
                  <a:srgbClr val="9C0B15"/>
                </a:solidFill>
              </a:rPr>
              <a:t>文件名</a:t>
            </a:r>
            <a:r>
              <a:rPr lang="zh-CN" altLang="en-US" sz="2000"/>
              <a:t>，有时还包括</a:t>
            </a:r>
            <a:r>
              <a:rPr lang="zh-CN" altLang="en-US" sz="2000">
                <a:solidFill>
                  <a:srgbClr val="9C0B15"/>
                </a:solidFill>
              </a:rPr>
              <a:t>文件大小、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创建</a:t>
            </a:r>
            <a:r>
              <a:rPr lang="zh-CN" altLang="en-US" sz="2000" b="1">
                <a:solidFill>
                  <a:srgbClr val="9C0B15"/>
                </a:solidFill>
              </a:rPr>
              <a:t>Attributes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日期、修改日期、文件权限、所有者</a:t>
            </a:r>
            <a:r>
              <a:rPr lang="zh-CN" altLang="en-US" sz="2000"/>
              <a:t>等内容。除文件名外，它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们一般都被储存在</a:t>
            </a:r>
            <a:r>
              <a:rPr lang="zh-CN" altLang="en-US" sz="2000">
                <a:solidFill>
                  <a:srgbClr val="9C0B15"/>
                </a:solidFill>
              </a:rPr>
              <a:t>文件控制块（File Control Block，FCB）</a:t>
            </a:r>
            <a:r>
              <a:rPr lang="zh-CN" altLang="en-US" sz="2000"/>
              <a:t>中。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逻辑结构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程序员看到的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逻辑上的文件组织形式</a:t>
            </a:r>
            <a:r>
              <a:rPr lang="zh-CN" altLang="en-US" sz="2000" dirty="0">
                <a:sym typeface="+mn-ea"/>
              </a:rPr>
              <a:t>。其中，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字节流结构是最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基本的结构</a:t>
            </a:r>
            <a:r>
              <a:rPr lang="zh-CN" altLang="en-US" sz="2000" dirty="0">
                <a:sym typeface="+mn-ea"/>
              </a:rPr>
              <a:t>，其余的结构都可以在这个基础上进行搭建。文件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内部的结构是由使用这个文件的应用程序决定的，操作系统本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 dirty="0">
                <a:sym typeface="+mn-ea"/>
              </a:rPr>
              <a:t>身</a:t>
            </a:r>
            <a:r>
              <a:rPr lang="zh-CN" altLang="en-US" sz="2000" dirty="0">
                <a:sym typeface="+mn-ea"/>
              </a:rPr>
              <a:t>并不干涉。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字节流</a:t>
            </a:r>
            <a:r>
              <a:rPr lang="zh-CN" altLang="en-US" sz="2000" b="1">
                <a:solidFill>
                  <a:srgbClr val="9C0B15"/>
                </a:solidFill>
              </a:rPr>
              <a:t>结构</a:t>
            </a:r>
            <a:r>
              <a:rPr lang="en-US" altLang="zh-CN" sz="2000"/>
              <a:t>	</a:t>
            </a:r>
            <a:r>
              <a:rPr lang="zh-CN" altLang="en-US" sz="2000"/>
              <a:t>提供一个</a:t>
            </a:r>
            <a:r>
              <a:rPr lang="zh-CN" altLang="en-US" sz="2000">
                <a:solidFill>
                  <a:srgbClr val="9C0B15"/>
                </a:solidFill>
              </a:rPr>
              <a:t>连续的存储空间</a:t>
            </a:r>
            <a:r>
              <a:rPr lang="zh-CN" altLang="en-US" sz="2000"/>
              <a:t>，可存放任意的</a:t>
            </a:r>
            <a:r>
              <a:rPr lang="zh-CN" altLang="en-US" sz="2000"/>
              <a:t>数据。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记录结构</a:t>
            </a:r>
            <a:r>
              <a:rPr lang="en-US" altLang="zh-CN" sz="2000"/>
              <a:t>	</a:t>
            </a:r>
            <a:r>
              <a:rPr lang="zh-CN" altLang="en-US" sz="2000"/>
              <a:t>提供一系列</a:t>
            </a:r>
            <a:r>
              <a:rPr lang="zh-CN" altLang="en-US" sz="2000">
                <a:solidFill>
                  <a:srgbClr val="9C0B15"/>
                </a:solidFill>
              </a:rPr>
              <a:t>固定大小的存储空间</a:t>
            </a:r>
            <a:r>
              <a:rPr lang="zh-CN" altLang="en-US" sz="2000"/>
              <a:t>，可以存放多</a:t>
            </a:r>
            <a:r>
              <a:rPr lang="en-US" altLang="zh-CN" sz="2000">
                <a:sym typeface="+mn-ea"/>
              </a:rPr>
              <a:t>				</a:t>
            </a:r>
            <a:r>
              <a:rPr lang="zh-CN" altLang="en-US" sz="2000"/>
              <a:t>个大小固定的</a:t>
            </a:r>
            <a:r>
              <a:rPr lang="zh-CN" altLang="en-US" sz="2000"/>
              <a:t>数据块。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索引结构</a:t>
            </a:r>
            <a:r>
              <a:rPr lang="en-US" altLang="zh-CN" sz="2000"/>
              <a:t>	</a:t>
            </a:r>
            <a:r>
              <a:rPr lang="zh-CN" altLang="en-US" sz="2000" dirty="0">
                <a:sym typeface="+mn-ea"/>
              </a:rPr>
              <a:t>提供一系列的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键值对</a:t>
            </a:r>
            <a:r>
              <a:rPr lang="zh-CN" altLang="en-US" sz="2000" dirty="0">
                <a:sym typeface="+mn-ea"/>
              </a:rPr>
              <a:t>，可以根据键来查询</a:t>
            </a:r>
            <a:r>
              <a:rPr lang="zh-CN" altLang="en-US" sz="2000" dirty="0">
                <a:sym typeface="+mn-ea"/>
              </a:rPr>
              <a:t>值。</a:t>
            </a: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dirty="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物理结构</a:t>
            </a:r>
            <a:r>
              <a:rPr lang="en-US" altLang="zh-CN" sz="2000"/>
              <a:t>	</a:t>
            </a:r>
            <a:r>
              <a:rPr lang="zh-CN" altLang="en-US" sz="2000"/>
              <a:t>文件在外存上的物理保存形式，由多个中间</a:t>
            </a:r>
            <a:r>
              <a:rPr lang="zh-CN" altLang="en-US" sz="2000"/>
              <a:t>映射层</a:t>
            </a:r>
            <a:r>
              <a:rPr lang="zh-CN" altLang="en-US" sz="2000"/>
              <a:t>负责决定。</a:t>
            </a:r>
            <a:endParaRPr lang="en-US" altLang="zh-CN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文件系统的概念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buClrTx/>
              <a:buSzTx/>
              <a:buFontTx/>
            </a:pPr>
            <a:endParaRPr lang="zh-CN" altLang="en-US" sz="2000"/>
          </a:p>
          <a:p>
            <a:pPr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文件与外存</a:t>
            </a:r>
            <a:r>
              <a:rPr lang="en-US" altLang="zh-CN" sz="2000"/>
              <a:t>	</a:t>
            </a:r>
            <a:r>
              <a:rPr lang="zh-CN" altLang="en-US" sz="2000"/>
              <a:t>多个文件需要存放在多个外存设备上。文件的存在是为了方便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用户对数据进行</a:t>
            </a:r>
            <a:r>
              <a:rPr lang="zh-CN" altLang="en-US" sz="2000">
                <a:solidFill>
                  <a:srgbClr val="9C0B15"/>
                </a:solidFill>
              </a:rPr>
              <a:t>增删改查</a:t>
            </a:r>
            <a:r>
              <a:rPr lang="zh-CN" altLang="en-US" sz="2000"/>
              <a:t>，而外存则具有</a:t>
            </a:r>
            <a:r>
              <a:rPr lang="zh-CN" altLang="en-US" sz="2000">
                <a:solidFill>
                  <a:srgbClr val="9C0B15"/>
                </a:solidFill>
              </a:rPr>
              <a:t>诸多特性和限制</a:t>
            </a:r>
            <a:r>
              <a:rPr lang="zh-CN" altLang="en-US" sz="2000"/>
              <a:t>。</a:t>
            </a: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/>
          </a:p>
          <a:p>
            <a:pPr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文件系统</a:t>
            </a:r>
            <a:r>
              <a:rPr lang="en-US" altLang="zh-CN" sz="2000"/>
              <a:t>	</a:t>
            </a:r>
            <a:r>
              <a:rPr lang="zh-CN" altLang="en-US" sz="2000"/>
              <a:t>将文件中的</a:t>
            </a:r>
            <a:r>
              <a:rPr lang="zh-CN" altLang="en-US" sz="2000">
                <a:solidFill>
                  <a:srgbClr val="9C0B15"/>
                </a:solidFill>
              </a:rPr>
              <a:t>文件块</a:t>
            </a:r>
            <a:r>
              <a:rPr lang="zh-CN" altLang="en-US" sz="2000"/>
              <a:t>按照一定的方法最终映射到物理设备上的</a:t>
            </a:r>
            <a:r>
              <a:rPr lang="zh-CN" altLang="en-US" sz="2000">
                <a:solidFill>
                  <a:srgbClr val="9C0B15"/>
                </a:solidFill>
              </a:rPr>
              <a:t>物</a:t>
            </a:r>
            <a:r>
              <a:rPr lang="zh-CN" altLang="en-US" sz="2000" b="1">
                <a:solidFill>
                  <a:srgbClr val="9C0B15"/>
                </a:solidFill>
              </a:rPr>
              <a:t>Filesystem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理块</a:t>
            </a:r>
            <a:r>
              <a:rPr lang="zh-CN" altLang="en-US" sz="2000"/>
              <a:t>，并在物理存储器特性的限制下提供</a:t>
            </a:r>
            <a:r>
              <a:rPr lang="zh-CN" altLang="en-US" sz="2000">
                <a:solidFill>
                  <a:srgbClr val="9C0B15"/>
                </a:solidFill>
              </a:rPr>
              <a:t>尽可能高的信息管理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效率</a:t>
            </a:r>
            <a:r>
              <a:rPr lang="zh-CN" altLang="en-US" sz="2000"/>
              <a:t>。提供这种功能的软件栈称为文件系统。一般地，它提供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按名称和路径访问文件</a:t>
            </a:r>
            <a:r>
              <a:rPr lang="zh-CN" altLang="en-US" sz="2000"/>
              <a:t>的功能。</a:t>
            </a:r>
            <a:endParaRPr lang="zh-CN" altLang="en-US" sz="2000"/>
          </a:p>
          <a:p>
            <a:pPr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广义的文件系统</a:t>
            </a:r>
            <a:r>
              <a:rPr lang="zh-CN" altLang="en-US" sz="2000">
                <a:solidFill>
                  <a:srgbClr val="9C0B15"/>
                </a:solidFill>
              </a:rPr>
              <a:t>包括这个映射中的所有层次</a:t>
            </a:r>
            <a:r>
              <a:rPr lang="zh-CN" altLang="en-US" sz="2000"/>
              <a:t>。狭义的文件系统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仅仅</a:t>
            </a:r>
            <a:r>
              <a:rPr lang="zh-CN" altLang="en-US" sz="2000"/>
              <a:t>指</a:t>
            </a:r>
            <a:r>
              <a:rPr lang="zh-CN" altLang="en-US" sz="2000">
                <a:solidFill>
                  <a:srgbClr val="9C0B15"/>
                </a:solidFill>
              </a:rPr>
              <a:t>从文件映射到逻辑设备</a:t>
            </a:r>
            <a:r>
              <a:rPr lang="zh-CN" altLang="en-US" sz="2000"/>
              <a:t>这一个层次。</a:t>
            </a: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/>
          </a:p>
          <a:p>
            <a:pPr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文件系统能否看做一种数据库？为什么？</a:t>
            </a: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文件系统与（关系型）数据库</a:t>
            </a:r>
            <a:endParaRPr lang="zh-CN" altLang="en-US" sz="2000" b="1">
              <a:solidFill>
                <a:srgbClr val="9C0B15"/>
              </a:solidFill>
            </a:endParaRPr>
          </a:p>
          <a:p>
            <a:pPr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文件系统</a:t>
            </a:r>
            <a:r>
              <a:rPr lang="zh-CN" altLang="en-US" sz="2000">
                <a:solidFill>
                  <a:srgbClr val="9C0B15"/>
                </a:solidFill>
              </a:rPr>
              <a:t>更底层、更原始，提供的功能更少</a:t>
            </a:r>
            <a:r>
              <a:rPr lang="zh-CN" altLang="en-US" sz="2000"/>
              <a:t>，更偏重于信息的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存储而非查询，可以看做是最基本的</a:t>
            </a:r>
            <a:r>
              <a:rPr lang="zh-CN" altLang="en-US" sz="2000">
                <a:solidFill>
                  <a:srgbClr val="9C0B15"/>
                </a:solidFill>
              </a:rPr>
              <a:t>键值存储（Key-Value Store）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型非关系型数据库</a:t>
            </a:r>
            <a:r>
              <a:rPr lang="zh-CN" altLang="en-US" sz="2000"/>
              <a:t>。关系型数据库则在文件系统</a:t>
            </a:r>
            <a:r>
              <a:rPr lang="zh-CN" altLang="en-US" sz="2000">
                <a:sym typeface="+mn-ea"/>
              </a:rPr>
              <a:t>的基</a:t>
            </a:r>
            <a:r>
              <a:rPr lang="zh-CN" altLang="en-US" sz="2000"/>
              <a:t>础上提供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更多</a:t>
            </a:r>
            <a:r>
              <a:rPr lang="zh-CN" altLang="en-US" sz="2000">
                <a:solidFill>
                  <a:srgbClr val="9C0B15"/>
                </a:solidFill>
              </a:rPr>
              <a:t>数据抽象、数据查询、数据去重、数据统计、并发控制、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故障恢复、权限控制</a:t>
            </a:r>
            <a:r>
              <a:rPr lang="zh-CN" altLang="en-US" sz="2000"/>
              <a:t>等功能，可以看做是文件系统的升级版。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路径与目录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文件的组织</a:t>
            </a:r>
            <a:r>
              <a:rPr lang="en-US" altLang="zh-CN" sz="2000"/>
              <a:t>	</a:t>
            </a:r>
            <a:r>
              <a:rPr lang="zh-CN" altLang="en-US" sz="2000"/>
              <a:t>文件系统一般以</a:t>
            </a:r>
            <a:r>
              <a:rPr lang="zh-CN" altLang="en-US" sz="2000">
                <a:solidFill>
                  <a:srgbClr val="9C0B15"/>
                </a:solidFill>
              </a:rPr>
              <a:t>树状的方式组织文件</a:t>
            </a:r>
            <a:r>
              <a:rPr lang="zh-CN" altLang="en-US" sz="2000"/>
              <a:t>，因为这和日常生活中我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们组织、保管和使用文档的习惯是相符的。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路径</a:t>
            </a:r>
            <a:r>
              <a:rPr lang="en-US" altLang="zh-CN" sz="2000"/>
              <a:t>		</a:t>
            </a:r>
            <a:r>
              <a:rPr lang="zh-CN" altLang="en-US" sz="2000"/>
              <a:t>文件在文件系统中的位置用</a:t>
            </a:r>
            <a:r>
              <a:rPr lang="zh-CN" altLang="en-US" sz="2000">
                <a:solidFill>
                  <a:srgbClr val="9C0B15"/>
                </a:solidFill>
              </a:rPr>
              <a:t>路径</a:t>
            </a:r>
            <a:r>
              <a:rPr lang="zh-CN" altLang="en-US" sz="2000"/>
              <a:t>表示。路径字符串由</a:t>
            </a:r>
            <a:r>
              <a:rPr lang="zh-CN" altLang="en-US" sz="2000">
                <a:solidFill>
                  <a:srgbClr val="9C0B15"/>
                </a:solidFill>
              </a:rPr>
              <a:t>一系列由</a:t>
            </a:r>
            <a:r>
              <a:rPr lang="zh-CN" altLang="en-US" sz="2000" b="1">
                <a:solidFill>
                  <a:srgbClr val="9C0B15"/>
                </a:solidFill>
              </a:rPr>
              <a:t>Path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分隔符隔开的子字符串组成</a:t>
            </a:r>
            <a:r>
              <a:rPr lang="zh-CN" altLang="en-US" sz="2000"/>
              <a:t>，它唯一确定一个文件。路径又可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以分为</a:t>
            </a:r>
            <a:r>
              <a:rPr lang="zh-CN" altLang="en-US" sz="2000">
                <a:solidFill>
                  <a:srgbClr val="9C0B15"/>
                </a:solidFill>
              </a:rPr>
              <a:t>绝对路径</a:t>
            </a:r>
            <a:r>
              <a:rPr lang="zh-CN" altLang="en-US" sz="2000"/>
              <a:t>和</a:t>
            </a:r>
            <a:r>
              <a:rPr lang="zh-CN" altLang="en-US" sz="2000">
                <a:solidFill>
                  <a:srgbClr val="9C0B15"/>
                </a:solidFill>
              </a:rPr>
              <a:t>相对路径</a:t>
            </a:r>
            <a:r>
              <a:rPr lang="zh-CN" altLang="en-US" sz="2000"/>
              <a:t>。分隔符</a:t>
            </a:r>
            <a:r>
              <a:rPr lang="zh-CN" altLang="en-US" sz="2000">
                <a:solidFill>
                  <a:srgbClr val="9C0B15"/>
                </a:solidFill>
              </a:rPr>
              <a:t>一般是“/”或者“\”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目录</a:t>
            </a:r>
            <a:r>
              <a:rPr lang="en-US" altLang="zh-CN" sz="2000"/>
              <a:t>		</a:t>
            </a:r>
            <a:r>
              <a:rPr lang="zh-CN" altLang="en-US" sz="2000"/>
              <a:t>文件路径中由分隔符隔开的子字符串，又称文件夹。</a:t>
            </a:r>
            <a:r>
              <a:rPr lang="zh-CN" altLang="en-US" sz="2000">
                <a:solidFill>
                  <a:srgbClr val="9C0B15"/>
                </a:solidFill>
              </a:rPr>
              <a:t>每一个目</a:t>
            </a:r>
            <a:r>
              <a:rPr lang="zh-CN" altLang="en-US" sz="2000" b="1">
                <a:solidFill>
                  <a:srgbClr val="9C0B15"/>
                </a:solidFill>
              </a:rPr>
              <a:t>Directory/Folder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录都对应于一个文件组织层次</a:t>
            </a:r>
            <a:r>
              <a:rPr lang="zh-CN" altLang="en-US" sz="2000"/>
              <a:t>。目录可以互相嵌套，一个目录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下的其它目录称为它的子目录。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相对路径</a:t>
            </a:r>
            <a:r>
              <a:rPr lang="en-US" altLang="zh-CN" sz="2000"/>
              <a:t>	</a:t>
            </a:r>
            <a:r>
              <a:rPr lang="zh-CN" altLang="en-US" sz="2000"/>
              <a:t>从</a:t>
            </a:r>
            <a:r>
              <a:rPr lang="zh-CN" altLang="en-US" sz="2000">
                <a:solidFill>
                  <a:srgbClr val="9C0B15"/>
                </a:solidFill>
              </a:rPr>
              <a:t>某个目录D起始</a:t>
            </a:r>
            <a:r>
              <a:rPr lang="zh-CN" altLang="en-US" sz="2000"/>
              <a:t>，经由逐步查找能找到某文件</a:t>
            </a:r>
            <a:r>
              <a:rPr lang="en-US" altLang="zh-CN" sz="2000"/>
              <a:t>F</a:t>
            </a:r>
            <a:r>
              <a:rPr lang="zh-CN" altLang="en-US" sz="2000"/>
              <a:t>的路径，称</a:t>
            </a:r>
            <a:r>
              <a:rPr lang="zh-CN" altLang="en-US" sz="2000">
                <a:sym typeface="+mn-ea"/>
              </a:rPr>
              <a:t>为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Relative Path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/>
              <a:t>F</a:t>
            </a:r>
            <a:r>
              <a:rPr lang="zh-CN" altLang="en-US" sz="2000"/>
              <a:t>相对于</a:t>
            </a:r>
            <a:r>
              <a:rPr lang="en-US" altLang="zh-CN" sz="2000"/>
              <a:t>D</a:t>
            </a:r>
            <a:r>
              <a:rPr lang="zh-CN" altLang="en-US" sz="2000"/>
              <a:t>的路径。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绝对路径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某文件</a:t>
            </a:r>
            <a:r>
              <a:rPr lang="en-US" altLang="zh-CN" sz="2000">
                <a:sym typeface="+mn-ea"/>
              </a:rPr>
              <a:t>F</a:t>
            </a:r>
            <a:r>
              <a:rPr lang="zh-CN" altLang="en-US" sz="2000">
                <a:sym typeface="+mn-ea"/>
              </a:rPr>
              <a:t>相对于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系统根目录</a:t>
            </a:r>
            <a:r>
              <a:rPr lang="zh-CN" altLang="en-US" sz="2000">
                <a:sym typeface="+mn-ea"/>
              </a:rPr>
              <a:t>的路径。也即从系统根目录出发，一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Absolute Path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步步跟随查找，能找到该文件</a:t>
            </a:r>
            <a:r>
              <a:rPr lang="en-US" altLang="zh-CN" sz="2000">
                <a:sym typeface="+mn-ea"/>
              </a:rPr>
              <a:t>F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工作目录</a:t>
            </a:r>
            <a:r>
              <a:rPr lang="en-US" altLang="zh-CN" sz="2000"/>
              <a:t>	</a:t>
            </a:r>
            <a:r>
              <a:rPr lang="zh-CN" altLang="en-US" sz="2000"/>
              <a:t>某应用程序进行</a:t>
            </a:r>
            <a:r>
              <a:rPr lang="zh-CN" altLang="en-US" sz="2000">
                <a:sym typeface="+mn-ea"/>
              </a:rPr>
              <a:t>文件</a:t>
            </a:r>
            <a:r>
              <a:rPr lang="zh-CN" altLang="en-US" sz="2000"/>
              <a:t>路径</a:t>
            </a:r>
            <a:r>
              <a:rPr lang="zh-CN" altLang="en-US" sz="2000">
                <a:sym typeface="+mn-ea"/>
              </a:rPr>
              <a:t>解析</a:t>
            </a:r>
            <a:r>
              <a:rPr lang="zh-CN" altLang="en-US" sz="2000"/>
              <a:t>的</a:t>
            </a:r>
            <a:r>
              <a:rPr lang="zh-CN" altLang="en-US" sz="2000">
                <a:solidFill>
                  <a:srgbClr val="9C0B15"/>
                </a:solidFill>
              </a:rPr>
              <a:t>起始目录</a:t>
            </a:r>
            <a:r>
              <a:rPr lang="zh-CN" altLang="en-US" sz="2000"/>
              <a:t>。该程序中的一切路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Working Dir</a:t>
            </a:r>
            <a:r>
              <a:rPr lang="en-US" altLang="zh-CN" sz="2000"/>
              <a:t>	</a:t>
            </a:r>
            <a:r>
              <a:rPr lang="zh-CN" altLang="en-US" sz="2000">
                <a:sym typeface="+mn-ea"/>
              </a:rPr>
              <a:t>径都看做是对该目录的相对路径。</a:t>
            </a:r>
            <a:endParaRPr lang="en-US" altLang="zh-CN" sz="2000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文件的存储：连续分配法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连续分配</a:t>
            </a:r>
            <a:r>
              <a:rPr lang="en-US" altLang="zh-CN" sz="2000"/>
              <a:t>	</a:t>
            </a:r>
            <a:r>
              <a:rPr lang="zh-CN" altLang="en-US" sz="2000"/>
              <a:t>将文件一个接一个地放置在外存上，每个文件</a:t>
            </a:r>
            <a:r>
              <a:rPr lang="zh-CN" altLang="en-US" sz="2000">
                <a:solidFill>
                  <a:srgbClr val="9C0B15"/>
                </a:solidFill>
              </a:rPr>
              <a:t>占据连续的物理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介质块</a:t>
            </a:r>
            <a:r>
              <a:rPr lang="zh-CN" altLang="en-US" sz="2000"/>
              <a:t>。</a:t>
            </a:r>
            <a:r>
              <a:rPr lang="zh-CN" altLang="en-US" sz="2000">
                <a:solidFill>
                  <a:srgbClr val="9C0B15"/>
                </a:solidFill>
              </a:rPr>
              <a:t>FCB中只要记录文件的起始块号和长度</a:t>
            </a:r>
            <a:r>
              <a:rPr lang="zh-CN" altLang="en-US" sz="2000"/>
              <a:t>，就能唯一确定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一个</a:t>
            </a:r>
            <a:r>
              <a:rPr lang="zh-CN" altLang="en-US" sz="2000"/>
              <a:t>文件。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链接分配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按照某个固定的块大小分配文件，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每个块内部放置一个指针，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指向下一个块</a:t>
            </a:r>
            <a:r>
              <a:rPr lang="zh-CN" altLang="en-US" sz="2000">
                <a:sym typeface="+mn-ea"/>
              </a:rPr>
              <a:t>。如果没有后续块，使用空指针。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FCB中只要记录		文件的起始块号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就能顺藤摸瓜找到整个文件；也可以说每个文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件对应了一条块链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  <p:grpSp>
        <p:nvGrpSpPr>
          <p:cNvPr id="85" name="组合 84"/>
          <p:cNvGrpSpPr/>
          <p:nvPr/>
        </p:nvGrpSpPr>
        <p:grpSpPr>
          <a:xfrm>
            <a:off x="1097915" y="1858645"/>
            <a:ext cx="7990205" cy="975360"/>
            <a:chOff x="2144" y="2927"/>
            <a:chExt cx="12583" cy="1536"/>
          </a:xfrm>
        </p:grpSpPr>
        <p:grpSp>
          <p:nvGrpSpPr>
            <p:cNvPr id="2" name="组合 1"/>
            <p:cNvGrpSpPr/>
            <p:nvPr/>
          </p:nvGrpSpPr>
          <p:grpSpPr>
            <a:xfrm>
              <a:off x="3762" y="3877"/>
              <a:ext cx="10965" cy="586"/>
              <a:chOff x="1021" y="2672"/>
              <a:chExt cx="13017" cy="586"/>
            </a:xfrm>
          </p:grpSpPr>
          <p:sp>
            <p:nvSpPr>
              <p:cNvPr id="7" name="矩形 6"/>
              <p:cNvSpPr/>
              <p:nvPr>
                <p:custDataLst>
                  <p:tags r:id="rId2"/>
                </p:custDataLst>
              </p:nvPr>
            </p:nvSpPr>
            <p:spPr>
              <a:xfrm>
                <a:off x="1021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0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8" name="矩形 7"/>
              <p:cNvSpPr/>
              <p:nvPr>
                <p:custDataLst>
                  <p:tags r:id="rId3"/>
                </p:custDataLst>
              </p:nvPr>
            </p:nvSpPr>
            <p:spPr>
              <a:xfrm>
                <a:off x="1839" y="2672"/>
                <a:ext cx="818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1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9" name="矩形 8"/>
              <p:cNvSpPr/>
              <p:nvPr>
                <p:custDataLst>
                  <p:tags r:id="rId4"/>
                </p:custDataLst>
              </p:nvPr>
            </p:nvSpPr>
            <p:spPr>
              <a:xfrm>
                <a:off x="2640" y="2672"/>
                <a:ext cx="818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2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15" name="矩形 14"/>
              <p:cNvSpPr/>
              <p:nvPr>
                <p:custDataLst>
                  <p:tags r:id="rId5"/>
                </p:custDataLst>
              </p:nvPr>
            </p:nvSpPr>
            <p:spPr>
              <a:xfrm>
                <a:off x="3458" y="2672"/>
                <a:ext cx="818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3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17" name="矩形 16"/>
              <p:cNvSpPr/>
              <p:nvPr>
                <p:custDataLst>
                  <p:tags r:id="rId6"/>
                </p:custDataLst>
              </p:nvPr>
            </p:nvSpPr>
            <p:spPr>
              <a:xfrm>
                <a:off x="4276" y="2672"/>
                <a:ext cx="818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4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25" name="矩形 24"/>
              <p:cNvSpPr/>
              <p:nvPr>
                <p:custDataLst>
                  <p:tags r:id="rId7"/>
                </p:custDataLst>
              </p:nvPr>
            </p:nvSpPr>
            <p:spPr>
              <a:xfrm>
                <a:off x="5094" y="2672"/>
                <a:ext cx="818" cy="586"/>
              </a:xfrm>
              <a:prstGeom prst="rect">
                <a:avLst/>
              </a:prstGeom>
              <a:solidFill>
                <a:srgbClr val="D02F35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5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26" name="矩形 25"/>
              <p:cNvSpPr/>
              <p:nvPr>
                <p:custDataLst>
                  <p:tags r:id="rId8"/>
                </p:custDataLst>
              </p:nvPr>
            </p:nvSpPr>
            <p:spPr>
              <a:xfrm>
                <a:off x="5875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6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28" name="矩形 27"/>
              <p:cNvSpPr/>
              <p:nvPr>
                <p:custDataLst>
                  <p:tags r:id="rId9"/>
                </p:custDataLst>
              </p:nvPr>
            </p:nvSpPr>
            <p:spPr>
              <a:xfrm>
                <a:off x="6693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7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60" name="矩形 59"/>
              <p:cNvSpPr/>
              <p:nvPr>
                <p:custDataLst>
                  <p:tags r:id="rId10"/>
                </p:custDataLst>
              </p:nvPr>
            </p:nvSpPr>
            <p:spPr>
              <a:xfrm>
                <a:off x="7494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8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61" name="矩形 60"/>
              <p:cNvSpPr/>
              <p:nvPr>
                <p:custDataLst>
                  <p:tags r:id="rId11"/>
                </p:custDataLst>
              </p:nvPr>
            </p:nvSpPr>
            <p:spPr>
              <a:xfrm>
                <a:off x="8312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9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62" name="矩形 61"/>
              <p:cNvSpPr/>
              <p:nvPr>
                <p:custDataLst>
                  <p:tags r:id="rId12"/>
                </p:custDataLst>
              </p:nvPr>
            </p:nvSpPr>
            <p:spPr>
              <a:xfrm>
                <a:off x="9130" y="2672"/>
                <a:ext cx="818" cy="586"/>
              </a:xfrm>
              <a:prstGeom prst="rect">
                <a:avLst/>
              </a:prstGeom>
              <a:solidFill>
                <a:srgbClr val="00B0F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10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63" name="矩形 62"/>
              <p:cNvSpPr/>
              <p:nvPr>
                <p:custDataLst>
                  <p:tags r:id="rId13"/>
                </p:custDataLst>
              </p:nvPr>
            </p:nvSpPr>
            <p:spPr>
              <a:xfrm>
                <a:off x="9948" y="2672"/>
                <a:ext cx="818" cy="586"/>
              </a:xfrm>
              <a:prstGeom prst="rect">
                <a:avLst/>
              </a:prstGeom>
              <a:solidFill>
                <a:srgbClr val="00B0F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11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64" name="矩形 63"/>
              <p:cNvSpPr/>
              <p:nvPr>
                <p:custDataLst>
                  <p:tags r:id="rId14"/>
                </p:custDataLst>
              </p:nvPr>
            </p:nvSpPr>
            <p:spPr>
              <a:xfrm>
                <a:off x="10766" y="2672"/>
                <a:ext cx="818" cy="586"/>
              </a:xfrm>
              <a:prstGeom prst="rect">
                <a:avLst/>
              </a:prstGeom>
              <a:solidFill>
                <a:srgbClr val="00B0F0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bg1"/>
                    </a:solidFill>
                    <a:sym typeface="+mn-ea"/>
                  </a:rPr>
                  <a:t>12</a:t>
                </a:r>
                <a:endParaRPr lang="en-US" altLang="zh-CN">
                  <a:solidFill>
                    <a:schemeClr val="bg1"/>
                  </a:solidFill>
                  <a:sym typeface="+mn-ea"/>
                </a:endParaRPr>
              </a:p>
            </p:txBody>
          </p:sp>
          <p:sp>
            <p:nvSpPr>
              <p:cNvPr id="65" name="矩形 6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1584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13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67" name="矩形 66"/>
              <p:cNvSpPr/>
              <p:nvPr>
                <p:custDataLst>
                  <p:tags r:id="rId16"/>
                </p:custDataLst>
              </p:nvPr>
            </p:nvSpPr>
            <p:spPr>
              <a:xfrm>
                <a:off x="12402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14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  <p:sp>
            <p:nvSpPr>
              <p:cNvPr id="68" name="矩形 67"/>
              <p:cNvSpPr/>
              <p:nvPr>
                <p:custDataLst>
                  <p:tags r:id="rId17"/>
                </p:custDataLst>
              </p:nvPr>
            </p:nvSpPr>
            <p:spPr>
              <a:xfrm>
                <a:off x="13220" y="2672"/>
                <a:ext cx="818" cy="586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15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</p:txBody>
          </p:sp>
        </p:grpSp>
        <p:sp>
          <p:nvSpPr>
            <p:cNvPr id="86" name="文本框 85"/>
            <p:cNvSpPr txBox="1"/>
            <p:nvPr>
              <p:custDataLst>
                <p:tags r:id="rId18"/>
              </p:custDataLst>
            </p:nvPr>
          </p:nvSpPr>
          <p:spPr>
            <a:xfrm>
              <a:off x="2144" y="3835"/>
              <a:ext cx="15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设备块</a:t>
              </a:r>
              <a:endParaRPr lang="zh-CN" altLang="en-US" sz="2000" b="1"/>
            </a:p>
          </p:txBody>
        </p:sp>
        <p:sp>
          <p:nvSpPr>
            <p:cNvPr id="6" name="矩形 5"/>
            <p:cNvSpPr/>
            <p:nvPr>
              <p:custDataLst>
                <p:tags r:id="rId19"/>
              </p:custDataLst>
            </p:nvPr>
          </p:nvSpPr>
          <p:spPr>
            <a:xfrm>
              <a:off x="3762" y="2969"/>
              <a:ext cx="3432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起始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=1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，长度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2" name="文本框 81"/>
            <p:cNvSpPr txBox="1"/>
            <p:nvPr>
              <p:custDataLst>
                <p:tags r:id="rId20"/>
              </p:custDataLst>
            </p:nvPr>
          </p:nvSpPr>
          <p:spPr>
            <a:xfrm>
              <a:off x="2144" y="2927"/>
              <a:ext cx="15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控制块</a:t>
              </a:r>
              <a:endParaRPr lang="zh-CN" altLang="en-US" sz="2000" b="1"/>
            </a:p>
          </p:txBody>
        </p:sp>
        <p:sp>
          <p:nvSpPr>
            <p:cNvPr id="83" name="矩形 82"/>
            <p:cNvSpPr/>
            <p:nvPr>
              <p:custDataLst>
                <p:tags r:id="rId21"/>
              </p:custDataLst>
            </p:nvPr>
          </p:nvSpPr>
          <p:spPr>
            <a:xfrm>
              <a:off x="7851" y="2969"/>
              <a:ext cx="3431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sym typeface="+mn-ea"/>
                </a:rPr>
                <a:t>起始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=10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，长度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1098550" y="4929505"/>
            <a:ext cx="7990840" cy="1373505"/>
            <a:chOff x="1809" y="4352"/>
            <a:chExt cx="12584" cy="2163"/>
          </a:xfrm>
        </p:grpSpPr>
        <p:sp>
          <p:nvSpPr>
            <p:cNvPr id="5" name="矩形 4"/>
            <p:cNvSpPr/>
            <p:nvPr>
              <p:custDataLst>
                <p:tags r:id="rId22"/>
              </p:custDataLst>
            </p:nvPr>
          </p:nvSpPr>
          <p:spPr>
            <a:xfrm>
              <a:off x="4806" y="5153"/>
              <a:ext cx="1363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23"/>
              </p:custDataLst>
            </p:nvPr>
          </p:nvSpPr>
          <p:spPr>
            <a:xfrm>
              <a:off x="6170" y="5153"/>
              <a:ext cx="137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24"/>
              </p:custDataLst>
            </p:nvPr>
          </p:nvSpPr>
          <p:spPr>
            <a:xfrm>
              <a:off x="7548" y="5150"/>
              <a:ext cx="1346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25"/>
              </p:custDataLst>
            </p:nvPr>
          </p:nvSpPr>
          <p:spPr>
            <a:xfrm>
              <a:off x="8895" y="5150"/>
              <a:ext cx="137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26"/>
              </p:custDataLst>
            </p:nvPr>
          </p:nvSpPr>
          <p:spPr>
            <a:xfrm>
              <a:off x="10259" y="5150"/>
              <a:ext cx="137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27"/>
              </p:custDataLst>
            </p:nvPr>
          </p:nvSpPr>
          <p:spPr>
            <a:xfrm>
              <a:off x="11637" y="5150"/>
              <a:ext cx="137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28"/>
              </p:custDataLst>
            </p:nvPr>
          </p:nvSpPr>
          <p:spPr>
            <a:xfrm>
              <a:off x="13015" y="5153"/>
              <a:ext cx="137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29"/>
              </p:custDataLst>
            </p:nvPr>
          </p:nvSpPr>
          <p:spPr>
            <a:xfrm>
              <a:off x="3428" y="5151"/>
              <a:ext cx="137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30"/>
              </p:custDataLst>
            </p:nvPr>
          </p:nvSpPr>
          <p:spPr>
            <a:xfrm>
              <a:off x="3427" y="4352"/>
              <a:ext cx="137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起始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9" name="文本框 88"/>
            <p:cNvSpPr txBox="1"/>
            <p:nvPr>
              <p:custDataLst>
                <p:tags r:id="rId31"/>
              </p:custDataLst>
            </p:nvPr>
          </p:nvSpPr>
          <p:spPr>
            <a:xfrm>
              <a:off x="1809" y="4352"/>
              <a:ext cx="15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控制块</a:t>
              </a:r>
              <a:endParaRPr lang="zh-CN" altLang="en-US" sz="2000" b="1"/>
            </a:p>
          </p:txBody>
        </p:sp>
        <p:sp>
          <p:nvSpPr>
            <p:cNvPr id="90" name="矩形 89"/>
            <p:cNvSpPr/>
            <p:nvPr>
              <p:custDataLst>
                <p:tags r:id="rId32"/>
              </p:custDataLst>
            </p:nvPr>
          </p:nvSpPr>
          <p:spPr>
            <a:xfrm>
              <a:off x="6169" y="4352"/>
              <a:ext cx="137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r>
                <a:rPr lang="en-US" altLang="zh-CN">
                  <a:solidFill>
                    <a:schemeClr val="bg1"/>
                  </a:solidFill>
                  <a:sym typeface="+mn-ea"/>
                </a:rPr>
                <a:t>起始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=5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1" name="文本框 90"/>
            <p:cNvSpPr txBox="1"/>
            <p:nvPr>
              <p:custDataLst>
                <p:tags r:id="rId33"/>
              </p:custDataLst>
            </p:nvPr>
          </p:nvSpPr>
          <p:spPr>
            <a:xfrm>
              <a:off x="1810" y="5150"/>
              <a:ext cx="15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分配块</a:t>
              </a:r>
              <a:endParaRPr lang="zh-CN" altLang="en-US" sz="2000" b="1"/>
            </a:p>
          </p:txBody>
        </p:sp>
        <p:sp>
          <p:nvSpPr>
            <p:cNvPr id="93" name="矩形 92"/>
            <p:cNvSpPr/>
            <p:nvPr>
              <p:custDataLst>
                <p:tags r:id="rId34"/>
              </p:custDataLst>
            </p:nvPr>
          </p:nvSpPr>
          <p:spPr>
            <a:xfrm>
              <a:off x="4117" y="5929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35"/>
              </p:custDataLst>
            </p:nvPr>
          </p:nvSpPr>
          <p:spPr>
            <a:xfrm>
              <a:off x="4806" y="5929"/>
              <a:ext cx="68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36"/>
              </p:custDataLst>
            </p:nvPr>
          </p:nvSpPr>
          <p:spPr>
            <a:xfrm>
              <a:off x="5481" y="5929"/>
              <a:ext cx="68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37"/>
              </p:custDataLst>
            </p:nvPr>
          </p:nvSpPr>
          <p:spPr>
            <a:xfrm>
              <a:off x="6170" y="5929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38"/>
              </p:custDataLst>
            </p:nvPr>
          </p:nvSpPr>
          <p:spPr>
            <a:xfrm>
              <a:off x="7548" y="5926"/>
              <a:ext cx="68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8" name="矩形 97"/>
            <p:cNvSpPr/>
            <p:nvPr>
              <p:custDataLst>
                <p:tags r:id="rId39"/>
              </p:custDataLst>
            </p:nvPr>
          </p:nvSpPr>
          <p:spPr>
            <a:xfrm>
              <a:off x="8237" y="5926"/>
              <a:ext cx="68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40"/>
              </p:custDataLst>
            </p:nvPr>
          </p:nvSpPr>
          <p:spPr>
            <a:xfrm>
              <a:off x="8895" y="5926"/>
              <a:ext cx="68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41"/>
              </p:custDataLst>
            </p:nvPr>
          </p:nvSpPr>
          <p:spPr>
            <a:xfrm>
              <a:off x="9584" y="5926"/>
              <a:ext cx="689" cy="586"/>
            </a:xfrm>
            <a:prstGeom prst="rect">
              <a:avLst/>
            </a:prstGeom>
            <a:solidFill>
              <a:srgbClr val="D02F35">
                <a:alpha val="25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9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42"/>
              </p:custDataLst>
            </p:nvPr>
          </p:nvSpPr>
          <p:spPr>
            <a:xfrm>
              <a:off x="10259" y="5926"/>
              <a:ext cx="689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2" name="矩形 101"/>
            <p:cNvSpPr/>
            <p:nvPr>
              <p:custDataLst>
                <p:tags r:id="rId43"/>
              </p:custDataLst>
            </p:nvPr>
          </p:nvSpPr>
          <p:spPr>
            <a:xfrm>
              <a:off x="10948" y="5926"/>
              <a:ext cx="689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3" name="矩形 102"/>
            <p:cNvSpPr/>
            <p:nvPr>
              <p:custDataLst>
                <p:tags r:id="rId44"/>
              </p:custDataLst>
            </p:nvPr>
          </p:nvSpPr>
          <p:spPr>
            <a:xfrm>
              <a:off x="11637" y="5926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4" name="矩形 103"/>
            <p:cNvSpPr/>
            <p:nvPr>
              <p:custDataLst>
                <p:tags r:id="rId45"/>
              </p:custDataLst>
            </p:nvPr>
          </p:nvSpPr>
          <p:spPr>
            <a:xfrm>
              <a:off x="13015" y="5929"/>
              <a:ext cx="689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5" name="矩形 104"/>
            <p:cNvSpPr/>
            <p:nvPr>
              <p:custDataLst>
                <p:tags r:id="rId46"/>
              </p:custDataLst>
            </p:nvPr>
          </p:nvSpPr>
          <p:spPr>
            <a:xfrm>
              <a:off x="13704" y="5929"/>
              <a:ext cx="689" cy="586"/>
            </a:xfrm>
            <a:prstGeom prst="rect">
              <a:avLst/>
            </a:prstGeom>
            <a:solidFill>
              <a:srgbClr val="00B0F0">
                <a:alpha val="25000"/>
              </a:srgb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6" name="矩形 105"/>
            <p:cNvSpPr/>
            <p:nvPr>
              <p:custDataLst>
                <p:tags r:id="rId47"/>
              </p:custDataLst>
            </p:nvPr>
          </p:nvSpPr>
          <p:spPr>
            <a:xfrm>
              <a:off x="3428" y="5927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cxnSp>
          <p:nvCxnSpPr>
            <p:cNvPr id="107" name="肘形连接符 106"/>
            <p:cNvCxnSpPr>
              <a:stCxn id="95" idx="2"/>
              <a:endCxn id="97" idx="2"/>
            </p:cNvCxnSpPr>
            <p:nvPr>
              <p:custDataLst>
                <p:tags r:id="rId48"/>
              </p:custDataLst>
            </p:nvPr>
          </p:nvCxnSpPr>
          <p:spPr>
            <a:xfrm rot="5400000" flipH="1" flipV="1">
              <a:off x="6858" y="5480"/>
              <a:ext cx="3" cy="2067"/>
            </a:xfrm>
            <a:prstGeom prst="bentConnector3">
              <a:avLst>
                <a:gd name="adj1" fmla="val -12483333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肘形连接符 107"/>
            <p:cNvCxnSpPr>
              <a:endCxn id="99" idx="2"/>
            </p:cNvCxnSpPr>
            <p:nvPr>
              <p:custDataLst>
                <p:tags r:id="rId49"/>
              </p:custDataLst>
            </p:nvPr>
          </p:nvCxnSpPr>
          <p:spPr>
            <a:xfrm>
              <a:off x="8550" y="6510"/>
              <a:ext cx="689" cy="5"/>
            </a:xfrm>
            <a:prstGeom prst="bentConnector4">
              <a:avLst>
                <a:gd name="adj1" fmla="val 4278"/>
                <a:gd name="adj2" fmla="val 7740000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肘形连接符 108"/>
            <p:cNvCxnSpPr>
              <a:stCxn id="102" idx="2"/>
              <a:endCxn id="104" idx="2"/>
            </p:cNvCxnSpPr>
            <p:nvPr>
              <p:custDataLst>
                <p:tags r:id="rId50"/>
              </p:custDataLst>
            </p:nvPr>
          </p:nvCxnSpPr>
          <p:spPr>
            <a:xfrm rot="5400000" flipV="1">
              <a:off x="12325" y="5480"/>
              <a:ext cx="3" cy="2067"/>
            </a:xfrm>
            <a:prstGeom prst="bentConnector3">
              <a:avLst>
                <a:gd name="adj1" fmla="val 12583333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矩形 109"/>
            <p:cNvSpPr/>
            <p:nvPr>
              <p:custDataLst>
                <p:tags r:id="rId51"/>
              </p:custDataLst>
            </p:nvPr>
          </p:nvSpPr>
          <p:spPr>
            <a:xfrm>
              <a:off x="6859" y="5929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1" name="矩形 110"/>
            <p:cNvSpPr/>
            <p:nvPr>
              <p:custDataLst>
                <p:tags r:id="rId52"/>
              </p:custDataLst>
            </p:nvPr>
          </p:nvSpPr>
          <p:spPr>
            <a:xfrm>
              <a:off x="12326" y="5929"/>
              <a:ext cx="689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13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2" name="文本框 111"/>
            <p:cNvSpPr txBox="1"/>
            <p:nvPr>
              <p:custDataLst>
                <p:tags r:id="rId53"/>
              </p:custDataLst>
            </p:nvPr>
          </p:nvSpPr>
          <p:spPr>
            <a:xfrm>
              <a:off x="1810" y="5887"/>
              <a:ext cx="15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设备块</a:t>
              </a:r>
              <a:endParaRPr lang="zh-CN" altLang="en-US" sz="2000" b="1"/>
            </a:p>
          </p:txBody>
        </p:sp>
      </p:grpSp>
    </p:spTree>
    <p:custDataLst>
      <p:tags r:id="rId5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文件的存储：链接分配法的继续改进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扩展分配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连续分配和链式分配的折中</a:t>
            </a:r>
            <a:r>
              <a:rPr lang="zh-CN" altLang="en-US" sz="2000">
                <a:sym typeface="+mn-ea"/>
              </a:rPr>
              <a:t>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使用链表来避免外部碎片，使用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可变长度的块来避免内部碎片</a:t>
            </a:r>
            <a:r>
              <a:rPr lang="zh-CN" altLang="en-US" sz="2000">
                <a:sym typeface="+mn-ea"/>
              </a:rPr>
              <a:t>。这种可变长度的连续块称为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扩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展（Extent）</a:t>
            </a:r>
            <a:r>
              <a:rPr lang="zh-CN" altLang="en-US" sz="2000">
                <a:sym typeface="+mn-ea"/>
              </a:rPr>
              <a:t>，其内部包含指向下一个扩展的指针，以及本扩展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的长度。</a:t>
            </a:r>
            <a:r>
              <a:rPr lang="en-US" altLang="zh-CN" sz="2000">
                <a:sym typeface="+mn-ea"/>
              </a:rPr>
              <a:t>FCB</a:t>
            </a:r>
            <a:r>
              <a:rPr lang="zh-CN" altLang="en-US" sz="2000">
                <a:sym typeface="+mn-ea"/>
              </a:rPr>
              <a:t>的设计与链表分配法相同。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链表备份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不将指针、扩展长度等管理结构和文件数据存储在一起，而是</a:t>
            </a:r>
            <a:r>
              <a:rPr 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给它们单独的存储空间</a:t>
            </a:r>
            <a:r>
              <a:rPr lang="zh-CN" sz="2000"/>
              <a:t>。</a:t>
            </a:r>
            <a:endParaRPr lang="zh-CN" altLang="en-US" sz="2000"/>
          </a:p>
        </p:txBody>
      </p:sp>
      <p:grpSp>
        <p:nvGrpSpPr>
          <p:cNvPr id="2" name="组合 1"/>
          <p:cNvGrpSpPr/>
          <p:nvPr/>
        </p:nvGrpSpPr>
        <p:grpSpPr>
          <a:xfrm>
            <a:off x="717550" y="4944110"/>
            <a:ext cx="8266430" cy="1593850"/>
            <a:chOff x="1129" y="3724"/>
            <a:chExt cx="13018" cy="2510"/>
          </a:xfrm>
        </p:grpSpPr>
        <p:sp>
          <p:nvSpPr>
            <p:cNvPr id="7" name="矩形 6"/>
            <p:cNvSpPr/>
            <p:nvPr>
              <p:custDataLst>
                <p:tags r:id="rId2"/>
              </p:custDataLst>
            </p:nvPr>
          </p:nvSpPr>
          <p:spPr>
            <a:xfrm>
              <a:off x="1948" y="5648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3"/>
              </p:custDataLst>
            </p:nvPr>
          </p:nvSpPr>
          <p:spPr>
            <a:xfrm>
              <a:off x="2766" y="5648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4"/>
              </p:custDataLst>
            </p:nvPr>
          </p:nvSpPr>
          <p:spPr>
            <a:xfrm>
              <a:off x="3567" y="5648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4385" y="5648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6"/>
              </p:custDataLst>
            </p:nvPr>
          </p:nvSpPr>
          <p:spPr>
            <a:xfrm>
              <a:off x="6021" y="5645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7"/>
              </p:custDataLst>
            </p:nvPr>
          </p:nvSpPr>
          <p:spPr>
            <a:xfrm>
              <a:off x="6839" y="5645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8"/>
              </p:custDataLst>
            </p:nvPr>
          </p:nvSpPr>
          <p:spPr>
            <a:xfrm>
              <a:off x="7620" y="5645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9"/>
              </p:custDataLst>
            </p:nvPr>
          </p:nvSpPr>
          <p:spPr>
            <a:xfrm>
              <a:off x="8438" y="5645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9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10"/>
              </p:custDataLst>
            </p:nvPr>
          </p:nvSpPr>
          <p:spPr>
            <a:xfrm>
              <a:off x="9239" y="5645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11"/>
              </p:custDataLst>
            </p:nvPr>
          </p:nvSpPr>
          <p:spPr>
            <a:xfrm>
              <a:off x="10057" y="5645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12"/>
              </p:custDataLst>
            </p:nvPr>
          </p:nvSpPr>
          <p:spPr>
            <a:xfrm>
              <a:off x="10875" y="5645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13"/>
              </p:custDataLst>
            </p:nvPr>
          </p:nvSpPr>
          <p:spPr>
            <a:xfrm>
              <a:off x="12511" y="5648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14"/>
              </p:custDataLst>
            </p:nvPr>
          </p:nvSpPr>
          <p:spPr>
            <a:xfrm>
              <a:off x="13329" y="5648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5" name="矩形 64"/>
            <p:cNvSpPr/>
            <p:nvPr>
              <p:custDataLst>
                <p:tags r:id="rId15"/>
              </p:custDataLst>
            </p:nvPr>
          </p:nvSpPr>
          <p:spPr>
            <a:xfrm>
              <a:off x="1130" y="5646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16"/>
              </p:custDataLst>
            </p:nvPr>
          </p:nvSpPr>
          <p:spPr>
            <a:xfrm>
              <a:off x="5203" y="5648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17"/>
              </p:custDataLst>
            </p:nvPr>
          </p:nvSpPr>
          <p:spPr>
            <a:xfrm>
              <a:off x="11693" y="5648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13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18"/>
              </p:custDataLst>
            </p:nvPr>
          </p:nvSpPr>
          <p:spPr>
            <a:xfrm>
              <a:off x="2766" y="4304"/>
              <a:ext cx="161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19"/>
              </p:custDataLst>
            </p:nvPr>
          </p:nvSpPr>
          <p:spPr>
            <a:xfrm>
              <a:off x="4385" y="4304"/>
              <a:ext cx="1636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20"/>
              </p:custDataLst>
            </p:nvPr>
          </p:nvSpPr>
          <p:spPr>
            <a:xfrm>
              <a:off x="6021" y="4301"/>
              <a:ext cx="159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21"/>
              </p:custDataLst>
            </p:nvPr>
          </p:nvSpPr>
          <p:spPr>
            <a:xfrm>
              <a:off x="7620" y="4301"/>
              <a:ext cx="161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22"/>
              </p:custDataLst>
            </p:nvPr>
          </p:nvSpPr>
          <p:spPr>
            <a:xfrm>
              <a:off x="9239" y="4301"/>
              <a:ext cx="1636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23"/>
              </p:custDataLst>
            </p:nvPr>
          </p:nvSpPr>
          <p:spPr>
            <a:xfrm>
              <a:off x="10875" y="4301"/>
              <a:ext cx="1636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9" name="矩形 78"/>
            <p:cNvSpPr/>
            <p:nvPr>
              <p:custDataLst>
                <p:tags r:id="rId24"/>
              </p:custDataLst>
            </p:nvPr>
          </p:nvSpPr>
          <p:spPr>
            <a:xfrm>
              <a:off x="12511" y="4304"/>
              <a:ext cx="1636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25"/>
              </p:custDataLst>
            </p:nvPr>
          </p:nvSpPr>
          <p:spPr>
            <a:xfrm>
              <a:off x="1130" y="4302"/>
              <a:ext cx="1636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1129" y="3724"/>
              <a:ext cx="3854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文件分配表（</a:t>
              </a:r>
              <a:r>
                <a:rPr lang="en-US" altLang="zh-CN" sz="2000" b="1"/>
                <a:t>FAT</a:t>
              </a:r>
              <a:r>
                <a:rPr lang="zh-CN" altLang="en-US" sz="2000" b="1"/>
                <a:t>）</a:t>
              </a:r>
              <a:endParaRPr lang="zh-CN" altLang="en-US" sz="2000" b="1"/>
            </a:p>
          </p:txBody>
        </p:sp>
        <p:sp>
          <p:nvSpPr>
            <p:cNvPr id="86" name="文本框 85"/>
            <p:cNvSpPr txBox="1"/>
            <p:nvPr>
              <p:custDataLst>
                <p:tags r:id="rId26"/>
              </p:custDataLst>
            </p:nvPr>
          </p:nvSpPr>
          <p:spPr>
            <a:xfrm>
              <a:off x="1130" y="5068"/>
              <a:ext cx="243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磁盘数据块</a:t>
              </a:r>
              <a:endParaRPr lang="zh-CN" altLang="en-US" sz="2000" b="1"/>
            </a:p>
          </p:txBody>
        </p:sp>
        <p:cxnSp>
          <p:nvCxnSpPr>
            <p:cNvPr id="87" name="肘形连接符 86"/>
            <p:cNvCxnSpPr>
              <a:stCxn id="67" idx="2"/>
              <a:endCxn id="71" idx="2"/>
            </p:cNvCxnSpPr>
            <p:nvPr>
              <p:custDataLst>
                <p:tags r:id="rId27"/>
              </p:custDataLst>
            </p:nvPr>
          </p:nvCxnSpPr>
          <p:spPr>
            <a:xfrm rot="5400000" flipH="1" flipV="1">
              <a:off x="5197" y="3266"/>
              <a:ext cx="5" cy="3244"/>
            </a:xfrm>
            <a:prstGeom prst="bentConnector3">
              <a:avLst>
                <a:gd name="adj1" fmla="val -7870000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肘形连接符 87"/>
            <p:cNvCxnSpPr>
              <a:stCxn id="71" idx="0"/>
              <a:endCxn id="73" idx="0"/>
            </p:cNvCxnSpPr>
            <p:nvPr>
              <p:custDataLst>
                <p:tags r:id="rId28"/>
              </p:custDataLst>
            </p:nvPr>
          </p:nvCxnSpPr>
          <p:spPr>
            <a:xfrm rot="16200000" flipH="1">
              <a:off x="7625" y="3496"/>
              <a:ext cx="5" cy="1610"/>
            </a:xfrm>
            <a:prstGeom prst="bentConnector3">
              <a:avLst>
                <a:gd name="adj1" fmla="val -7450000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肘形连接符 88"/>
            <p:cNvCxnSpPr/>
            <p:nvPr>
              <p:custDataLst>
                <p:tags r:id="rId29"/>
              </p:custDataLst>
            </p:nvPr>
          </p:nvCxnSpPr>
          <p:spPr>
            <a:xfrm rot="5400000" flipH="1" flipV="1">
              <a:off x="11704" y="3266"/>
              <a:ext cx="5" cy="3244"/>
            </a:xfrm>
            <a:prstGeom prst="bentConnector3">
              <a:avLst>
                <a:gd name="adj1" fmla="val -7870000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638810" y="2449830"/>
            <a:ext cx="8435340" cy="605155"/>
            <a:chOff x="1130" y="3383"/>
            <a:chExt cx="13017" cy="589"/>
          </a:xfrm>
        </p:grpSpPr>
        <p:sp>
          <p:nvSpPr>
            <p:cNvPr id="6" name="矩形 5"/>
            <p:cNvSpPr/>
            <p:nvPr>
              <p:custDataLst>
                <p:tags r:id="rId30"/>
              </p:custDataLst>
            </p:nvPr>
          </p:nvSpPr>
          <p:spPr>
            <a:xfrm>
              <a:off x="1948" y="3386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31"/>
              </p:custDataLst>
            </p:nvPr>
          </p:nvSpPr>
          <p:spPr>
            <a:xfrm>
              <a:off x="2766" y="3386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(2)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32"/>
              </p:custDataLst>
            </p:nvPr>
          </p:nvSpPr>
          <p:spPr>
            <a:xfrm>
              <a:off x="3567" y="3386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33"/>
              </p:custDataLst>
            </p:nvPr>
          </p:nvSpPr>
          <p:spPr>
            <a:xfrm>
              <a:off x="4385" y="3386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6" name="矩形 75"/>
            <p:cNvSpPr/>
            <p:nvPr>
              <p:custDataLst>
                <p:tags r:id="rId34"/>
              </p:custDataLst>
            </p:nvPr>
          </p:nvSpPr>
          <p:spPr>
            <a:xfrm>
              <a:off x="6021" y="3383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(3)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35"/>
              </p:custDataLst>
            </p:nvPr>
          </p:nvSpPr>
          <p:spPr>
            <a:xfrm>
              <a:off x="6839" y="3383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0" name="矩形 79"/>
            <p:cNvSpPr/>
            <p:nvPr>
              <p:custDataLst>
                <p:tags r:id="rId36"/>
              </p:custDataLst>
            </p:nvPr>
          </p:nvSpPr>
          <p:spPr>
            <a:xfrm>
              <a:off x="7620" y="3383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37"/>
              </p:custDataLst>
            </p:nvPr>
          </p:nvSpPr>
          <p:spPr>
            <a:xfrm>
              <a:off x="8438" y="3383"/>
              <a:ext cx="818" cy="586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9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3" name="矩形 82"/>
            <p:cNvSpPr/>
            <p:nvPr>
              <p:custDataLst>
                <p:tags r:id="rId38"/>
              </p:custDataLst>
            </p:nvPr>
          </p:nvSpPr>
          <p:spPr>
            <a:xfrm>
              <a:off x="9239" y="3383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(2)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39"/>
              </p:custDataLst>
            </p:nvPr>
          </p:nvSpPr>
          <p:spPr>
            <a:xfrm>
              <a:off x="10057" y="3383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0" name="矩形 89"/>
            <p:cNvSpPr/>
            <p:nvPr>
              <p:custDataLst>
                <p:tags r:id="rId40"/>
              </p:custDataLst>
            </p:nvPr>
          </p:nvSpPr>
          <p:spPr>
            <a:xfrm>
              <a:off x="10875" y="3383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1" name="矩形 90"/>
            <p:cNvSpPr/>
            <p:nvPr>
              <p:custDataLst>
                <p:tags r:id="rId41"/>
              </p:custDataLst>
            </p:nvPr>
          </p:nvSpPr>
          <p:spPr>
            <a:xfrm>
              <a:off x="12511" y="3386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(1)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42"/>
              </p:custDataLst>
            </p:nvPr>
          </p:nvSpPr>
          <p:spPr>
            <a:xfrm>
              <a:off x="13329" y="3386"/>
              <a:ext cx="818" cy="586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3" name="矩形 92"/>
            <p:cNvSpPr/>
            <p:nvPr>
              <p:custDataLst>
                <p:tags r:id="rId43"/>
              </p:custDataLst>
            </p:nvPr>
          </p:nvSpPr>
          <p:spPr>
            <a:xfrm>
              <a:off x="1130" y="3384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cxnSp>
          <p:nvCxnSpPr>
            <p:cNvPr id="94" name="肘形连接符 93"/>
            <p:cNvCxnSpPr>
              <a:stCxn id="72" idx="2"/>
              <a:endCxn id="76" idx="2"/>
            </p:cNvCxnSpPr>
            <p:nvPr>
              <p:custDataLst>
                <p:tags r:id="rId44"/>
              </p:custDataLst>
            </p:nvPr>
          </p:nvCxnSpPr>
          <p:spPr>
            <a:xfrm rot="5400000" flipH="1" flipV="1">
              <a:off x="5202" y="2744"/>
              <a:ext cx="3" cy="2454"/>
            </a:xfrm>
            <a:prstGeom prst="bentConnector3">
              <a:avLst>
                <a:gd name="adj1" fmla="val -12483333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肘形连接符 94"/>
            <p:cNvCxnSpPr>
              <a:stCxn id="84" idx="2"/>
              <a:endCxn id="91" idx="2"/>
            </p:cNvCxnSpPr>
            <p:nvPr>
              <p:custDataLst>
                <p:tags r:id="rId45"/>
              </p:custDataLst>
            </p:nvPr>
          </p:nvCxnSpPr>
          <p:spPr>
            <a:xfrm rot="5400000" flipV="1">
              <a:off x="11692" y="2744"/>
              <a:ext cx="3" cy="2454"/>
            </a:xfrm>
            <a:prstGeom prst="bentConnector3">
              <a:avLst>
                <a:gd name="adj1" fmla="val 12583333"/>
              </a:avLst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矩形 95"/>
            <p:cNvSpPr/>
            <p:nvPr>
              <p:custDataLst>
                <p:tags r:id="rId46"/>
              </p:custDataLst>
            </p:nvPr>
          </p:nvSpPr>
          <p:spPr>
            <a:xfrm>
              <a:off x="5203" y="3386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7" name="矩形 96"/>
            <p:cNvSpPr/>
            <p:nvPr>
              <p:custDataLst>
                <p:tags r:id="rId47"/>
              </p:custDataLst>
            </p:nvPr>
          </p:nvSpPr>
          <p:spPr>
            <a:xfrm>
              <a:off x="11693" y="3386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13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</p:grpSp>
    </p:spTree>
    <p:custDataLst>
      <p:tags r:id="rId48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11785" y="159385"/>
            <a:ext cx="934720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文件的存储：索引分配法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索引分配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sz="2000"/>
              <a:t>给每个文件创建一个</a:t>
            </a:r>
            <a:r>
              <a:rPr lang="zh-CN" altLang="en-US" sz="2000">
                <a:solidFill>
                  <a:srgbClr val="9C0B15"/>
                </a:solidFill>
              </a:rPr>
              <a:t>线性索引表</a:t>
            </a:r>
            <a:r>
              <a:rPr lang="zh-CN" sz="2000"/>
              <a:t>，每个表项记载</a:t>
            </a:r>
            <a:r>
              <a:rPr lang="zh-CN" altLang="en-US" sz="2000">
                <a:solidFill>
                  <a:srgbClr val="9C0B15"/>
                </a:solidFill>
              </a:rPr>
              <a:t>对应于该逻辑块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的物理块</a:t>
            </a:r>
            <a:r>
              <a:rPr lang="zh-CN" sz="2000"/>
              <a:t>。</a:t>
            </a:r>
            <a:endParaRPr lang="zh-CN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多级索引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像组织页表那样，将多个索引表以层次的形式组织起来，每个层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次负责翻译逻辑块号的一部分，最终得到物理块号。不使用的索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引块不创建、不填充就可以了。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虽然随机访问仍然引起指针追逐，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但是追逐的次数是有限的，也即索引的层数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</p:txBody>
      </p:sp>
      <p:grpSp>
        <p:nvGrpSpPr>
          <p:cNvPr id="2" name="组合 1"/>
          <p:cNvGrpSpPr/>
          <p:nvPr/>
        </p:nvGrpSpPr>
        <p:grpSpPr>
          <a:xfrm>
            <a:off x="852170" y="1511300"/>
            <a:ext cx="8266430" cy="1593850"/>
            <a:chOff x="1129" y="5346"/>
            <a:chExt cx="13018" cy="2510"/>
          </a:xfrm>
        </p:grpSpPr>
        <p:sp>
          <p:nvSpPr>
            <p:cNvPr id="7" name="矩形 6"/>
            <p:cNvSpPr/>
            <p:nvPr>
              <p:custDataLst>
                <p:tags r:id="rId2"/>
              </p:custDataLst>
            </p:nvPr>
          </p:nvSpPr>
          <p:spPr>
            <a:xfrm>
              <a:off x="1948" y="7270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3"/>
              </p:custDataLst>
            </p:nvPr>
          </p:nvSpPr>
          <p:spPr>
            <a:xfrm>
              <a:off x="2766" y="727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4"/>
              </p:custDataLst>
            </p:nvPr>
          </p:nvSpPr>
          <p:spPr>
            <a:xfrm>
              <a:off x="3567" y="727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4385" y="7270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6"/>
              </p:custDataLst>
            </p:nvPr>
          </p:nvSpPr>
          <p:spPr>
            <a:xfrm>
              <a:off x="6021" y="7267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7"/>
              </p:custDataLst>
            </p:nvPr>
          </p:nvSpPr>
          <p:spPr>
            <a:xfrm>
              <a:off x="6839" y="7267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8"/>
              </p:custDataLst>
            </p:nvPr>
          </p:nvSpPr>
          <p:spPr>
            <a:xfrm>
              <a:off x="7620" y="7267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9"/>
              </p:custDataLst>
            </p:nvPr>
          </p:nvSpPr>
          <p:spPr>
            <a:xfrm>
              <a:off x="8438" y="7267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9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10"/>
              </p:custDataLst>
            </p:nvPr>
          </p:nvSpPr>
          <p:spPr>
            <a:xfrm>
              <a:off x="9239" y="7267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11"/>
              </p:custDataLst>
            </p:nvPr>
          </p:nvSpPr>
          <p:spPr>
            <a:xfrm>
              <a:off x="10057" y="7267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12"/>
              </p:custDataLst>
            </p:nvPr>
          </p:nvSpPr>
          <p:spPr>
            <a:xfrm>
              <a:off x="10875" y="7267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13"/>
              </p:custDataLst>
            </p:nvPr>
          </p:nvSpPr>
          <p:spPr>
            <a:xfrm>
              <a:off x="12511" y="7270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14"/>
              </p:custDataLst>
            </p:nvPr>
          </p:nvSpPr>
          <p:spPr>
            <a:xfrm>
              <a:off x="13329" y="7270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5" name="矩形 64"/>
            <p:cNvSpPr/>
            <p:nvPr>
              <p:custDataLst>
                <p:tags r:id="rId15"/>
              </p:custDataLst>
            </p:nvPr>
          </p:nvSpPr>
          <p:spPr>
            <a:xfrm>
              <a:off x="1130" y="7268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16"/>
              </p:custDataLst>
            </p:nvPr>
          </p:nvSpPr>
          <p:spPr>
            <a:xfrm>
              <a:off x="5203" y="7270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17"/>
              </p:custDataLst>
            </p:nvPr>
          </p:nvSpPr>
          <p:spPr>
            <a:xfrm>
              <a:off x="11693" y="7270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13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18"/>
              </p:custDataLst>
            </p:nvPr>
          </p:nvSpPr>
          <p:spPr>
            <a:xfrm>
              <a:off x="2766" y="5926"/>
              <a:ext cx="1619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19"/>
              </p:custDataLst>
            </p:nvPr>
          </p:nvSpPr>
          <p:spPr>
            <a:xfrm>
              <a:off x="4385" y="5926"/>
              <a:ext cx="1636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20"/>
              </p:custDataLst>
            </p:nvPr>
          </p:nvSpPr>
          <p:spPr>
            <a:xfrm>
              <a:off x="9239" y="5923"/>
              <a:ext cx="1636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21"/>
              </p:custDataLst>
            </p:nvPr>
          </p:nvSpPr>
          <p:spPr>
            <a:xfrm>
              <a:off x="10875" y="5923"/>
              <a:ext cx="1636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22"/>
              </p:custDataLst>
            </p:nvPr>
          </p:nvSpPr>
          <p:spPr>
            <a:xfrm>
              <a:off x="1130" y="5924"/>
              <a:ext cx="1636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1129" y="5346"/>
              <a:ext cx="282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文件</a:t>
              </a:r>
              <a:r>
                <a:rPr lang="en-US" altLang="zh-CN" sz="2000" b="1"/>
                <a:t>1</a:t>
              </a:r>
              <a:r>
                <a:rPr lang="zh-CN" altLang="en-US" sz="2000" b="1"/>
                <a:t>控制块</a:t>
              </a:r>
              <a:endParaRPr lang="zh-CN" altLang="en-US" sz="2000" b="1"/>
            </a:p>
          </p:txBody>
        </p:sp>
        <p:sp>
          <p:nvSpPr>
            <p:cNvPr id="86" name="文本框 85"/>
            <p:cNvSpPr txBox="1"/>
            <p:nvPr>
              <p:custDataLst>
                <p:tags r:id="rId23"/>
              </p:custDataLst>
            </p:nvPr>
          </p:nvSpPr>
          <p:spPr>
            <a:xfrm>
              <a:off x="1130" y="6690"/>
              <a:ext cx="243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磁盘数据块</a:t>
              </a:r>
              <a:endParaRPr lang="zh-CN" altLang="en-US" sz="2000" b="1"/>
            </a:p>
          </p:txBody>
        </p:sp>
        <p:sp>
          <p:nvSpPr>
            <p:cNvPr id="5" name="文本框 4"/>
            <p:cNvSpPr txBox="1"/>
            <p:nvPr>
              <p:custDataLst>
                <p:tags r:id="rId24"/>
              </p:custDataLst>
            </p:nvPr>
          </p:nvSpPr>
          <p:spPr>
            <a:xfrm>
              <a:off x="9239" y="5346"/>
              <a:ext cx="271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文件</a:t>
              </a:r>
              <a:r>
                <a:rPr lang="en-US" altLang="zh-CN" sz="2000" b="1"/>
                <a:t>2</a:t>
              </a:r>
              <a:r>
                <a:rPr lang="zh-CN" altLang="en-US" sz="2000" b="1"/>
                <a:t>控制块</a:t>
              </a:r>
              <a:endParaRPr lang="zh-CN" altLang="en-US" sz="2000" b="1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723390" y="4867275"/>
            <a:ext cx="7020560" cy="1602105"/>
            <a:chOff x="2845" y="2397"/>
            <a:chExt cx="11056" cy="2523"/>
          </a:xfrm>
        </p:grpSpPr>
        <p:sp>
          <p:nvSpPr>
            <p:cNvPr id="68" name="矩形 67"/>
            <p:cNvSpPr/>
            <p:nvPr>
              <p:custDataLst>
                <p:tags r:id="rId25"/>
              </p:custDataLst>
            </p:nvPr>
          </p:nvSpPr>
          <p:spPr>
            <a:xfrm>
              <a:off x="2981" y="3607"/>
              <a:ext cx="1398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26"/>
              </p:custDataLst>
            </p:nvPr>
          </p:nvSpPr>
          <p:spPr>
            <a:xfrm>
              <a:off x="2982" y="3869"/>
              <a:ext cx="1397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27"/>
              </p:custDataLst>
            </p:nvPr>
          </p:nvSpPr>
          <p:spPr>
            <a:xfrm>
              <a:off x="2981" y="3344"/>
              <a:ext cx="1397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3" name="矩形 72"/>
            <p:cNvSpPr/>
            <p:nvPr>
              <p:custDataLst>
                <p:tags r:id="rId28"/>
              </p:custDataLst>
            </p:nvPr>
          </p:nvSpPr>
          <p:spPr>
            <a:xfrm>
              <a:off x="2981" y="4131"/>
              <a:ext cx="1397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29"/>
              </p:custDataLst>
            </p:nvPr>
          </p:nvSpPr>
          <p:spPr>
            <a:xfrm>
              <a:off x="6016" y="2819"/>
              <a:ext cx="1398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9" name="矩形 78"/>
            <p:cNvSpPr/>
            <p:nvPr>
              <p:custDataLst>
                <p:tags r:id="rId30"/>
              </p:custDataLst>
            </p:nvPr>
          </p:nvSpPr>
          <p:spPr>
            <a:xfrm>
              <a:off x="6016" y="3081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0" name="矩形 79"/>
            <p:cNvSpPr/>
            <p:nvPr>
              <p:custDataLst>
                <p:tags r:id="rId31"/>
              </p:custDataLst>
            </p:nvPr>
          </p:nvSpPr>
          <p:spPr>
            <a:xfrm>
              <a:off x="6016" y="2556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32"/>
              </p:custDataLst>
            </p:nvPr>
          </p:nvSpPr>
          <p:spPr>
            <a:xfrm>
              <a:off x="6016" y="3344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83" name="直接箭头连接符 82"/>
            <p:cNvCxnSpPr>
              <a:stCxn id="72" idx="3"/>
              <a:endCxn id="80" idx="1"/>
            </p:cNvCxnSpPr>
            <p:nvPr>
              <p:custDataLst>
                <p:tags r:id="rId33"/>
              </p:custDataLst>
            </p:nvPr>
          </p:nvCxnSpPr>
          <p:spPr>
            <a:xfrm flipV="1">
              <a:off x="4378" y="2687"/>
              <a:ext cx="1638" cy="788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>
              <p:custDataLst>
                <p:tags r:id="rId34"/>
              </p:custDataLst>
            </p:nvPr>
          </p:nvSpPr>
          <p:spPr>
            <a:xfrm>
              <a:off x="6016" y="4133"/>
              <a:ext cx="1398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35"/>
              </p:custDataLst>
            </p:nvPr>
          </p:nvSpPr>
          <p:spPr>
            <a:xfrm>
              <a:off x="6017" y="4395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9" name="矩形 88"/>
            <p:cNvSpPr/>
            <p:nvPr>
              <p:custDataLst>
                <p:tags r:id="rId36"/>
              </p:custDataLst>
            </p:nvPr>
          </p:nvSpPr>
          <p:spPr>
            <a:xfrm>
              <a:off x="6016" y="3870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0" name="矩形 89"/>
            <p:cNvSpPr/>
            <p:nvPr>
              <p:custDataLst>
                <p:tags r:id="rId37"/>
              </p:custDataLst>
            </p:nvPr>
          </p:nvSpPr>
          <p:spPr>
            <a:xfrm>
              <a:off x="6016" y="4658"/>
              <a:ext cx="1397" cy="262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1" name="直接箭头连接符 90"/>
            <p:cNvCxnSpPr>
              <a:stCxn id="68" idx="3"/>
              <a:endCxn id="89" idx="1"/>
            </p:cNvCxnSpPr>
            <p:nvPr>
              <p:custDataLst>
                <p:tags r:id="rId38"/>
              </p:custDataLst>
            </p:nvPr>
          </p:nvCxnSpPr>
          <p:spPr>
            <a:xfrm>
              <a:off x="4379" y="3738"/>
              <a:ext cx="1638" cy="263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矩形 92"/>
            <p:cNvSpPr/>
            <p:nvPr>
              <p:custDataLst>
                <p:tags r:id="rId39"/>
              </p:custDataLst>
            </p:nvPr>
          </p:nvSpPr>
          <p:spPr>
            <a:xfrm>
              <a:off x="9074" y="3869"/>
              <a:ext cx="1398" cy="26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40"/>
              </p:custDataLst>
            </p:nvPr>
          </p:nvSpPr>
          <p:spPr>
            <a:xfrm>
              <a:off x="9075" y="4131"/>
              <a:ext cx="1397" cy="26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41"/>
              </p:custDataLst>
            </p:nvPr>
          </p:nvSpPr>
          <p:spPr>
            <a:xfrm>
              <a:off x="9074" y="3606"/>
              <a:ext cx="1397" cy="26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42"/>
              </p:custDataLst>
            </p:nvPr>
          </p:nvSpPr>
          <p:spPr>
            <a:xfrm>
              <a:off x="9074" y="4394"/>
              <a:ext cx="1397" cy="262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7" name="直接箭头连接符 96"/>
            <p:cNvCxnSpPr>
              <a:stCxn id="88" idx="3"/>
              <a:endCxn id="95" idx="1"/>
            </p:cNvCxnSpPr>
            <p:nvPr>
              <p:custDataLst>
                <p:tags r:id="rId43"/>
              </p:custDataLst>
            </p:nvPr>
          </p:nvCxnSpPr>
          <p:spPr>
            <a:xfrm flipV="1">
              <a:off x="7414" y="3738"/>
              <a:ext cx="1660" cy="789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矩形 97"/>
            <p:cNvSpPr/>
            <p:nvPr>
              <p:custDataLst>
                <p:tags r:id="rId44"/>
              </p:custDataLst>
            </p:nvPr>
          </p:nvSpPr>
          <p:spPr>
            <a:xfrm>
              <a:off x="12134" y="3345"/>
              <a:ext cx="1398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45"/>
              </p:custDataLst>
            </p:nvPr>
          </p:nvSpPr>
          <p:spPr>
            <a:xfrm>
              <a:off x="12135" y="3608"/>
              <a:ext cx="1397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46"/>
              </p:custDataLst>
            </p:nvPr>
          </p:nvSpPr>
          <p:spPr>
            <a:xfrm>
              <a:off x="12134" y="3082"/>
              <a:ext cx="1397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47"/>
              </p:custDataLst>
            </p:nvPr>
          </p:nvSpPr>
          <p:spPr>
            <a:xfrm>
              <a:off x="12134" y="3870"/>
              <a:ext cx="1397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102" name="直接箭头连接符 101"/>
            <p:cNvCxnSpPr>
              <a:stCxn id="96" idx="3"/>
              <a:endCxn id="100" idx="1"/>
            </p:cNvCxnSpPr>
            <p:nvPr>
              <p:custDataLst>
                <p:tags r:id="rId48"/>
              </p:custDataLst>
            </p:nvPr>
          </p:nvCxnSpPr>
          <p:spPr>
            <a:xfrm flipV="1">
              <a:off x="10471" y="3213"/>
              <a:ext cx="1663" cy="1311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文本框 73"/>
            <p:cNvSpPr txBox="1"/>
            <p:nvPr>
              <p:custDataLst>
                <p:tags r:id="rId49"/>
              </p:custDataLst>
            </p:nvPr>
          </p:nvSpPr>
          <p:spPr>
            <a:xfrm>
              <a:off x="2845" y="2764"/>
              <a:ext cx="166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控制块</a:t>
              </a:r>
              <a:endParaRPr lang="zh-CN" altLang="en-US" b="1"/>
            </a:p>
          </p:txBody>
        </p:sp>
        <p:sp>
          <p:nvSpPr>
            <p:cNvPr id="76" name="文本框 75"/>
            <p:cNvSpPr txBox="1"/>
            <p:nvPr>
              <p:custDataLst>
                <p:tags r:id="rId50"/>
              </p:custDataLst>
            </p:nvPr>
          </p:nvSpPr>
          <p:spPr>
            <a:xfrm>
              <a:off x="7334" y="2397"/>
              <a:ext cx="215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一级</a:t>
              </a:r>
              <a:r>
                <a:rPr lang="zh-CN" altLang="en-US" b="1"/>
                <a:t>索引块</a:t>
              </a:r>
              <a:endParaRPr lang="zh-CN" altLang="en-US" b="1"/>
            </a:p>
          </p:txBody>
        </p:sp>
        <p:sp>
          <p:nvSpPr>
            <p:cNvPr id="84" name="文本框 83"/>
            <p:cNvSpPr txBox="1"/>
            <p:nvPr>
              <p:custDataLst>
                <p:tags r:id="rId51"/>
              </p:custDataLst>
            </p:nvPr>
          </p:nvSpPr>
          <p:spPr>
            <a:xfrm>
              <a:off x="8635" y="3082"/>
              <a:ext cx="227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二级</a:t>
              </a:r>
              <a:r>
                <a:rPr lang="zh-CN" altLang="en-US" b="1"/>
                <a:t>索引块</a:t>
              </a:r>
              <a:endParaRPr lang="zh-CN" altLang="en-US" b="1"/>
            </a:p>
          </p:txBody>
        </p:sp>
        <p:sp>
          <p:nvSpPr>
            <p:cNvPr id="92" name="文本框 91"/>
            <p:cNvSpPr txBox="1"/>
            <p:nvPr>
              <p:custDataLst>
                <p:tags r:id="rId52"/>
              </p:custDataLst>
            </p:nvPr>
          </p:nvSpPr>
          <p:spPr>
            <a:xfrm>
              <a:off x="11627" y="2502"/>
              <a:ext cx="227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b="1"/>
                <a:t>三级</a:t>
              </a:r>
              <a:r>
                <a:rPr lang="zh-CN" altLang="en-US" b="1"/>
                <a:t>索引块</a:t>
              </a:r>
              <a:endParaRPr lang="zh-CN" altLang="en-US" b="1"/>
            </a:p>
          </p:txBody>
        </p:sp>
      </p:grpSp>
    </p:spTree>
    <p:custDataLst>
      <p:tags r:id="rId5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/>
          <p:nvPr/>
        </p:nvSpPr>
        <p:spPr bwMode="auto">
          <a:xfrm>
            <a:off x="10704195" y="146685"/>
            <a:ext cx="55245" cy="172085"/>
          </a:xfrm>
          <a:custGeom>
            <a:avLst/>
            <a:gdLst>
              <a:gd name="T0" fmla="*/ 0 w 47"/>
              <a:gd name="T1" fmla="*/ 138 h 146"/>
              <a:gd name="T2" fmla="*/ 8 w 47"/>
              <a:gd name="T3" fmla="*/ 145 h 146"/>
              <a:gd name="T4" fmla="*/ 28 w 47"/>
              <a:gd name="T5" fmla="*/ 113 h 146"/>
              <a:gd name="T6" fmla="*/ 46 w 47"/>
              <a:gd name="T7" fmla="*/ 40 h 146"/>
              <a:gd name="T8" fmla="*/ 18 w 47"/>
              <a:gd name="T9" fmla="*/ 0 h 146"/>
              <a:gd name="T10" fmla="*/ 9 w 47"/>
              <a:gd name="T11" fmla="*/ 8 h 146"/>
              <a:gd name="T12" fmla="*/ 15 w 47"/>
              <a:gd name="T13" fmla="*/ 49 h 146"/>
              <a:gd name="T14" fmla="*/ 8 w 47"/>
              <a:gd name="T15" fmla="*/ 112 h 146"/>
              <a:gd name="T16" fmla="*/ 0 w 47"/>
              <a:gd name="T17" fmla="*/ 13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146">
                <a:moveTo>
                  <a:pt x="0" y="138"/>
                </a:moveTo>
                <a:cubicBezTo>
                  <a:pt x="0" y="138"/>
                  <a:pt x="0" y="146"/>
                  <a:pt x="8" y="145"/>
                </a:cubicBezTo>
                <a:cubicBezTo>
                  <a:pt x="8" y="145"/>
                  <a:pt x="27" y="129"/>
                  <a:pt x="28" y="113"/>
                </a:cubicBezTo>
                <a:cubicBezTo>
                  <a:pt x="28" y="113"/>
                  <a:pt x="35" y="61"/>
                  <a:pt x="46" y="40"/>
                </a:cubicBezTo>
                <a:cubicBezTo>
                  <a:pt x="46" y="40"/>
                  <a:pt x="47" y="27"/>
                  <a:pt x="18" y="0"/>
                </a:cubicBezTo>
                <a:cubicBezTo>
                  <a:pt x="18" y="0"/>
                  <a:pt x="8" y="3"/>
                  <a:pt x="9" y="8"/>
                </a:cubicBezTo>
                <a:cubicBezTo>
                  <a:pt x="9" y="13"/>
                  <a:pt x="23" y="19"/>
                  <a:pt x="15" y="49"/>
                </a:cubicBezTo>
                <a:cubicBezTo>
                  <a:pt x="8" y="112"/>
                  <a:pt x="8" y="112"/>
                  <a:pt x="8" y="112"/>
                </a:cubicBezTo>
                <a:cubicBezTo>
                  <a:pt x="8" y="112"/>
                  <a:pt x="7" y="131"/>
                  <a:pt x="0" y="138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1" name="Freeform 6"/>
          <p:cNvSpPr/>
          <p:nvPr/>
        </p:nvSpPr>
        <p:spPr bwMode="auto">
          <a:xfrm>
            <a:off x="10768965" y="302895"/>
            <a:ext cx="105410" cy="108585"/>
          </a:xfrm>
          <a:custGeom>
            <a:avLst/>
            <a:gdLst>
              <a:gd name="T0" fmla="*/ 83 w 90"/>
              <a:gd name="T1" fmla="*/ 39 h 92"/>
              <a:gd name="T2" fmla="*/ 54 w 90"/>
              <a:gd name="T3" fmla="*/ 6 h 92"/>
              <a:gd name="T4" fmla="*/ 42 w 90"/>
              <a:gd name="T5" fmla="*/ 14 h 92"/>
              <a:gd name="T6" fmla="*/ 4 w 90"/>
              <a:gd name="T7" fmla="*/ 77 h 92"/>
              <a:gd name="T8" fmla="*/ 16 w 90"/>
              <a:gd name="T9" fmla="*/ 82 h 92"/>
              <a:gd name="T10" fmla="*/ 73 w 90"/>
              <a:gd name="T11" fmla="*/ 56 h 92"/>
              <a:gd name="T12" fmla="*/ 83 w 90"/>
              <a:gd name="T13" fmla="*/ 39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0" h="92">
                <a:moveTo>
                  <a:pt x="83" y="39"/>
                </a:moveTo>
                <a:cubicBezTo>
                  <a:pt x="54" y="6"/>
                  <a:pt x="54" y="6"/>
                  <a:pt x="54" y="6"/>
                </a:cubicBezTo>
                <a:cubicBezTo>
                  <a:pt x="54" y="6"/>
                  <a:pt x="39" y="0"/>
                  <a:pt x="42" y="14"/>
                </a:cubicBezTo>
                <a:cubicBezTo>
                  <a:pt x="42" y="14"/>
                  <a:pt x="28" y="64"/>
                  <a:pt x="4" y="77"/>
                </a:cubicBezTo>
                <a:cubicBezTo>
                  <a:pt x="4" y="77"/>
                  <a:pt x="0" y="92"/>
                  <a:pt x="16" y="82"/>
                </a:cubicBezTo>
                <a:cubicBezTo>
                  <a:pt x="16" y="82"/>
                  <a:pt x="60" y="54"/>
                  <a:pt x="73" y="56"/>
                </a:cubicBezTo>
                <a:cubicBezTo>
                  <a:pt x="73" y="56"/>
                  <a:pt x="90" y="51"/>
                  <a:pt x="83" y="39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6" name="Freeform 7"/>
          <p:cNvSpPr/>
          <p:nvPr/>
        </p:nvSpPr>
        <p:spPr bwMode="auto">
          <a:xfrm>
            <a:off x="10551795" y="324485"/>
            <a:ext cx="203200" cy="166370"/>
          </a:xfrm>
          <a:custGeom>
            <a:avLst/>
            <a:gdLst>
              <a:gd name="T0" fmla="*/ 167 w 173"/>
              <a:gd name="T1" fmla="*/ 12 h 141"/>
              <a:gd name="T2" fmla="*/ 160 w 173"/>
              <a:gd name="T3" fmla="*/ 3 h 141"/>
              <a:gd name="T4" fmla="*/ 114 w 173"/>
              <a:gd name="T5" fmla="*/ 42 h 141"/>
              <a:gd name="T6" fmla="*/ 73 w 173"/>
              <a:gd name="T7" fmla="*/ 77 h 141"/>
              <a:gd name="T8" fmla="*/ 46 w 173"/>
              <a:gd name="T9" fmla="*/ 98 h 141"/>
              <a:gd name="T10" fmla="*/ 42 w 173"/>
              <a:gd name="T11" fmla="*/ 95 h 141"/>
              <a:gd name="T12" fmla="*/ 38 w 173"/>
              <a:gd name="T13" fmla="*/ 21 h 141"/>
              <a:gd name="T14" fmla="*/ 33 w 173"/>
              <a:gd name="T15" fmla="*/ 33 h 141"/>
              <a:gd name="T16" fmla="*/ 0 w 173"/>
              <a:gd name="T17" fmla="*/ 109 h 141"/>
              <a:gd name="T18" fmla="*/ 27 w 173"/>
              <a:gd name="T19" fmla="*/ 141 h 141"/>
              <a:gd name="T20" fmla="*/ 97 w 173"/>
              <a:gd name="T21" fmla="*/ 104 h 141"/>
              <a:gd name="T22" fmla="*/ 131 w 173"/>
              <a:gd name="T23" fmla="*/ 67 h 141"/>
              <a:gd name="T24" fmla="*/ 167 w 173"/>
              <a:gd name="T25" fmla="*/ 12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3" h="141">
                <a:moveTo>
                  <a:pt x="167" y="12"/>
                </a:moveTo>
                <a:cubicBezTo>
                  <a:pt x="167" y="12"/>
                  <a:pt x="173" y="0"/>
                  <a:pt x="160" y="3"/>
                </a:cubicBezTo>
                <a:cubicBezTo>
                  <a:pt x="160" y="3"/>
                  <a:pt x="132" y="38"/>
                  <a:pt x="114" y="42"/>
                </a:cubicBezTo>
                <a:cubicBezTo>
                  <a:pt x="114" y="42"/>
                  <a:pt x="84" y="72"/>
                  <a:pt x="73" y="77"/>
                </a:cubicBezTo>
                <a:cubicBezTo>
                  <a:pt x="73" y="77"/>
                  <a:pt x="49" y="92"/>
                  <a:pt x="46" y="98"/>
                </a:cubicBezTo>
                <a:cubicBezTo>
                  <a:pt x="42" y="95"/>
                  <a:pt x="42" y="95"/>
                  <a:pt x="42" y="95"/>
                </a:cubicBezTo>
                <a:cubicBezTo>
                  <a:pt x="42" y="95"/>
                  <a:pt x="69" y="33"/>
                  <a:pt x="38" y="21"/>
                </a:cubicBezTo>
                <a:cubicBezTo>
                  <a:pt x="38" y="21"/>
                  <a:pt x="32" y="24"/>
                  <a:pt x="33" y="33"/>
                </a:cubicBezTo>
                <a:cubicBezTo>
                  <a:pt x="33" y="33"/>
                  <a:pt x="15" y="100"/>
                  <a:pt x="0" y="109"/>
                </a:cubicBezTo>
                <a:cubicBezTo>
                  <a:pt x="0" y="109"/>
                  <a:pt x="12" y="128"/>
                  <a:pt x="27" y="141"/>
                </a:cubicBezTo>
                <a:cubicBezTo>
                  <a:pt x="27" y="141"/>
                  <a:pt x="81" y="116"/>
                  <a:pt x="97" y="104"/>
                </a:cubicBezTo>
                <a:cubicBezTo>
                  <a:pt x="97" y="104"/>
                  <a:pt x="125" y="78"/>
                  <a:pt x="131" y="67"/>
                </a:cubicBezTo>
                <a:cubicBezTo>
                  <a:pt x="131" y="67"/>
                  <a:pt x="159" y="30"/>
                  <a:pt x="167" y="12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2" name="Freeform 8"/>
          <p:cNvSpPr/>
          <p:nvPr/>
        </p:nvSpPr>
        <p:spPr bwMode="auto">
          <a:xfrm>
            <a:off x="11306175" y="142875"/>
            <a:ext cx="289560" cy="363220"/>
          </a:xfrm>
          <a:custGeom>
            <a:avLst/>
            <a:gdLst>
              <a:gd name="T0" fmla="*/ 231 w 247"/>
              <a:gd name="T1" fmla="*/ 13 h 308"/>
              <a:gd name="T2" fmla="*/ 217 w 247"/>
              <a:gd name="T3" fmla="*/ 23 h 308"/>
              <a:gd name="T4" fmla="*/ 193 w 247"/>
              <a:gd name="T5" fmla="*/ 36 h 308"/>
              <a:gd name="T6" fmla="*/ 165 w 247"/>
              <a:gd name="T7" fmla="*/ 7 h 308"/>
              <a:gd name="T8" fmla="*/ 148 w 247"/>
              <a:gd name="T9" fmla="*/ 9 h 308"/>
              <a:gd name="T10" fmla="*/ 156 w 247"/>
              <a:gd name="T11" fmla="*/ 42 h 308"/>
              <a:gd name="T12" fmla="*/ 156 w 247"/>
              <a:gd name="T13" fmla="*/ 58 h 308"/>
              <a:gd name="T14" fmla="*/ 105 w 247"/>
              <a:gd name="T15" fmla="*/ 95 h 308"/>
              <a:gd name="T16" fmla="*/ 105 w 247"/>
              <a:gd name="T17" fmla="*/ 65 h 308"/>
              <a:gd name="T18" fmla="*/ 91 w 247"/>
              <a:gd name="T19" fmla="*/ 67 h 308"/>
              <a:gd name="T20" fmla="*/ 93 w 247"/>
              <a:gd name="T21" fmla="*/ 125 h 308"/>
              <a:gd name="T22" fmla="*/ 132 w 247"/>
              <a:gd name="T23" fmla="*/ 129 h 308"/>
              <a:gd name="T24" fmla="*/ 104 w 247"/>
              <a:gd name="T25" fmla="*/ 177 h 308"/>
              <a:gd name="T26" fmla="*/ 16 w 247"/>
              <a:gd name="T27" fmla="*/ 288 h 308"/>
              <a:gd name="T28" fmla="*/ 27 w 247"/>
              <a:gd name="T29" fmla="*/ 298 h 308"/>
              <a:gd name="T30" fmla="*/ 116 w 247"/>
              <a:gd name="T31" fmla="*/ 216 h 308"/>
              <a:gd name="T32" fmla="*/ 200 w 247"/>
              <a:gd name="T33" fmla="*/ 66 h 308"/>
              <a:gd name="T34" fmla="*/ 247 w 247"/>
              <a:gd name="T35" fmla="*/ 33 h 308"/>
              <a:gd name="T36" fmla="*/ 231 w 247"/>
              <a:gd name="T37" fmla="*/ 13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47" h="308">
                <a:moveTo>
                  <a:pt x="231" y="13"/>
                </a:moveTo>
                <a:cubicBezTo>
                  <a:pt x="223" y="12"/>
                  <a:pt x="217" y="23"/>
                  <a:pt x="217" y="23"/>
                </a:cubicBezTo>
                <a:cubicBezTo>
                  <a:pt x="193" y="36"/>
                  <a:pt x="193" y="36"/>
                  <a:pt x="193" y="36"/>
                </a:cubicBezTo>
                <a:cubicBezTo>
                  <a:pt x="196" y="27"/>
                  <a:pt x="165" y="7"/>
                  <a:pt x="165" y="7"/>
                </a:cubicBezTo>
                <a:cubicBezTo>
                  <a:pt x="151" y="0"/>
                  <a:pt x="148" y="9"/>
                  <a:pt x="148" y="9"/>
                </a:cubicBezTo>
                <a:cubicBezTo>
                  <a:pt x="144" y="20"/>
                  <a:pt x="156" y="42"/>
                  <a:pt x="156" y="42"/>
                </a:cubicBezTo>
                <a:cubicBezTo>
                  <a:pt x="156" y="58"/>
                  <a:pt x="156" y="58"/>
                  <a:pt x="156" y="58"/>
                </a:cubicBezTo>
                <a:cubicBezTo>
                  <a:pt x="105" y="95"/>
                  <a:pt x="105" y="95"/>
                  <a:pt x="105" y="95"/>
                </a:cubicBezTo>
                <a:cubicBezTo>
                  <a:pt x="89" y="87"/>
                  <a:pt x="105" y="65"/>
                  <a:pt x="105" y="65"/>
                </a:cubicBezTo>
                <a:cubicBezTo>
                  <a:pt x="103" y="47"/>
                  <a:pt x="91" y="67"/>
                  <a:pt x="91" y="67"/>
                </a:cubicBezTo>
                <a:cubicBezTo>
                  <a:pt x="78" y="97"/>
                  <a:pt x="93" y="125"/>
                  <a:pt x="93" y="125"/>
                </a:cubicBezTo>
                <a:cubicBezTo>
                  <a:pt x="106" y="146"/>
                  <a:pt x="127" y="133"/>
                  <a:pt x="132" y="129"/>
                </a:cubicBezTo>
                <a:cubicBezTo>
                  <a:pt x="125" y="137"/>
                  <a:pt x="104" y="177"/>
                  <a:pt x="104" y="177"/>
                </a:cubicBezTo>
                <a:cubicBezTo>
                  <a:pt x="80" y="242"/>
                  <a:pt x="16" y="288"/>
                  <a:pt x="16" y="288"/>
                </a:cubicBezTo>
                <a:cubicBezTo>
                  <a:pt x="0" y="308"/>
                  <a:pt x="27" y="298"/>
                  <a:pt x="27" y="298"/>
                </a:cubicBezTo>
                <a:cubicBezTo>
                  <a:pt x="51" y="288"/>
                  <a:pt x="116" y="216"/>
                  <a:pt x="116" y="216"/>
                </a:cubicBezTo>
                <a:cubicBezTo>
                  <a:pt x="206" y="108"/>
                  <a:pt x="200" y="66"/>
                  <a:pt x="200" y="66"/>
                </a:cubicBezTo>
                <a:cubicBezTo>
                  <a:pt x="222" y="56"/>
                  <a:pt x="247" y="33"/>
                  <a:pt x="247" y="33"/>
                </a:cubicBezTo>
                <a:lnTo>
                  <a:pt x="231" y="13"/>
                </a:ln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8" name="Freeform 9"/>
          <p:cNvSpPr/>
          <p:nvPr/>
        </p:nvSpPr>
        <p:spPr bwMode="auto">
          <a:xfrm>
            <a:off x="11552555" y="340995"/>
            <a:ext cx="80010" cy="140335"/>
          </a:xfrm>
          <a:custGeom>
            <a:avLst/>
            <a:gdLst>
              <a:gd name="T0" fmla="*/ 10 w 68"/>
              <a:gd name="T1" fmla="*/ 26 h 119"/>
              <a:gd name="T2" fmla="*/ 10 w 68"/>
              <a:gd name="T3" fmla="*/ 100 h 119"/>
              <a:gd name="T4" fmla="*/ 16 w 68"/>
              <a:gd name="T5" fmla="*/ 112 h 119"/>
              <a:gd name="T6" fmla="*/ 60 w 68"/>
              <a:gd name="T7" fmla="*/ 58 h 119"/>
              <a:gd name="T8" fmla="*/ 24 w 68"/>
              <a:gd name="T9" fmla="*/ 13 h 119"/>
              <a:gd name="T10" fmla="*/ 10 w 68"/>
              <a:gd name="T11" fmla="*/ 26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8" h="119">
                <a:moveTo>
                  <a:pt x="10" y="26"/>
                </a:moveTo>
                <a:cubicBezTo>
                  <a:pt x="10" y="26"/>
                  <a:pt x="27" y="85"/>
                  <a:pt x="10" y="100"/>
                </a:cubicBezTo>
                <a:cubicBezTo>
                  <a:pt x="10" y="100"/>
                  <a:pt x="0" y="119"/>
                  <a:pt x="16" y="112"/>
                </a:cubicBezTo>
                <a:cubicBezTo>
                  <a:pt x="16" y="112"/>
                  <a:pt x="40" y="72"/>
                  <a:pt x="60" y="58"/>
                </a:cubicBezTo>
                <a:cubicBezTo>
                  <a:pt x="60" y="58"/>
                  <a:pt x="68" y="28"/>
                  <a:pt x="24" y="13"/>
                </a:cubicBezTo>
                <a:cubicBezTo>
                  <a:pt x="24" y="13"/>
                  <a:pt x="1" y="0"/>
                  <a:pt x="10" y="26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9" name="Freeform 10"/>
          <p:cNvSpPr>
            <a:spLocks noEditPoints="1"/>
          </p:cNvSpPr>
          <p:nvPr/>
        </p:nvSpPr>
        <p:spPr bwMode="auto">
          <a:xfrm>
            <a:off x="11744325" y="36830"/>
            <a:ext cx="302260" cy="518795"/>
          </a:xfrm>
          <a:custGeom>
            <a:avLst/>
            <a:gdLst>
              <a:gd name="T0" fmla="*/ 166 w 258"/>
              <a:gd name="T1" fmla="*/ 8 h 440"/>
              <a:gd name="T2" fmla="*/ 160 w 258"/>
              <a:gd name="T3" fmla="*/ 17 h 440"/>
              <a:gd name="T4" fmla="*/ 133 w 258"/>
              <a:gd name="T5" fmla="*/ 40 h 440"/>
              <a:gd name="T6" fmla="*/ 104 w 258"/>
              <a:gd name="T7" fmla="*/ 52 h 440"/>
              <a:gd name="T8" fmla="*/ 93 w 258"/>
              <a:gd name="T9" fmla="*/ 69 h 440"/>
              <a:gd name="T10" fmla="*/ 46 w 258"/>
              <a:gd name="T11" fmla="*/ 113 h 440"/>
              <a:gd name="T12" fmla="*/ 27 w 258"/>
              <a:gd name="T13" fmla="*/ 97 h 440"/>
              <a:gd name="T14" fmla="*/ 14 w 258"/>
              <a:gd name="T15" fmla="*/ 105 h 440"/>
              <a:gd name="T16" fmla="*/ 21 w 258"/>
              <a:gd name="T17" fmla="*/ 147 h 440"/>
              <a:gd name="T18" fmla="*/ 52 w 258"/>
              <a:gd name="T19" fmla="*/ 131 h 440"/>
              <a:gd name="T20" fmla="*/ 99 w 258"/>
              <a:gd name="T21" fmla="*/ 83 h 440"/>
              <a:gd name="T22" fmla="*/ 133 w 258"/>
              <a:gd name="T23" fmla="*/ 91 h 440"/>
              <a:gd name="T24" fmla="*/ 122 w 258"/>
              <a:gd name="T25" fmla="*/ 117 h 440"/>
              <a:gd name="T26" fmla="*/ 34 w 258"/>
              <a:gd name="T27" fmla="*/ 223 h 440"/>
              <a:gd name="T28" fmla="*/ 33 w 258"/>
              <a:gd name="T29" fmla="*/ 259 h 440"/>
              <a:gd name="T30" fmla="*/ 61 w 258"/>
              <a:gd name="T31" fmla="*/ 260 h 440"/>
              <a:gd name="T32" fmla="*/ 90 w 258"/>
              <a:gd name="T33" fmla="*/ 229 h 440"/>
              <a:gd name="T34" fmla="*/ 80 w 258"/>
              <a:gd name="T35" fmla="*/ 273 h 440"/>
              <a:gd name="T36" fmla="*/ 107 w 258"/>
              <a:gd name="T37" fmla="*/ 288 h 440"/>
              <a:gd name="T38" fmla="*/ 148 w 258"/>
              <a:gd name="T39" fmla="*/ 301 h 440"/>
              <a:gd name="T40" fmla="*/ 4 w 258"/>
              <a:gd name="T41" fmla="*/ 364 h 440"/>
              <a:gd name="T42" fmla="*/ 121 w 258"/>
              <a:gd name="T43" fmla="*/ 426 h 440"/>
              <a:gd name="T44" fmla="*/ 176 w 258"/>
              <a:gd name="T45" fmla="*/ 384 h 440"/>
              <a:gd name="T46" fmla="*/ 176 w 258"/>
              <a:gd name="T47" fmla="*/ 340 h 440"/>
              <a:gd name="T48" fmla="*/ 182 w 258"/>
              <a:gd name="T49" fmla="*/ 331 h 440"/>
              <a:gd name="T50" fmla="*/ 212 w 258"/>
              <a:gd name="T51" fmla="*/ 338 h 440"/>
              <a:gd name="T52" fmla="*/ 228 w 258"/>
              <a:gd name="T53" fmla="*/ 338 h 440"/>
              <a:gd name="T54" fmla="*/ 222 w 258"/>
              <a:gd name="T55" fmla="*/ 309 h 440"/>
              <a:gd name="T56" fmla="*/ 168 w 258"/>
              <a:gd name="T57" fmla="*/ 302 h 440"/>
              <a:gd name="T58" fmla="*/ 118 w 258"/>
              <a:gd name="T59" fmla="*/ 264 h 440"/>
              <a:gd name="T60" fmla="*/ 135 w 258"/>
              <a:gd name="T61" fmla="*/ 191 h 440"/>
              <a:gd name="T62" fmla="*/ 89 w 258"/>
              <a:gd name="T63" fmla="*/ 198 h 440"/>
              <a:gd name="T64" fmla="*/ 132 w 258"/>
              <a:gd name="T65" fmla="*/ 152 h 440"/>
              <a:gd name="T66" fmla="*/ 142 w 258"/>
              <a:gd name="T67" fmla="*/ 131 h 440"/>
              <a:gd name="T68" fmla="*/ 167 w 258"/>
              <a:gd name="T69" fmla="*/ 94 h 440"/>
              <a:gd name="T70" fmla="*/ 204 w 258"/>
              <a:gd name="T71" fmla="*/ 15 h 440"/>
              <a:gd name="T72" fmla="*/ 166 w 258"/>
              <a:gd name="T73" fmla="*/ 8 h 440"/>
              <a:gd name="T74" fmla="*/ 153 w 258"/>
              <a:gd name="T75" fmla="*/ 371 h 440"/>
              <a:gd name="T76" fmla="*/ 75 w 258"/>
              <a:gd name="T77" fmla="*/ 389 h 440"/>
              <a:gd name="T78" fmla="*/ 94 w 258"/>
              <a:gd name="T79" fmla="*/ 355 h 440"/>
              <a:gd name="T80" fmla="*/ 135 w 258"/>
              <a:gd name="T81" fmla="*/ 334 h 440"/>
              <a:gd name="T82" fmla="*/ 153 w 258"/>
              <a:gd name="T83" fmla="*/ 371 h 440"/>
              <a:gd name="T84" fmla="*/ 141 w 258"/>
              <a:gd name="T85" fmla="*/ 58 h 440"/>
              <a:gd name="T86" fmla="*/ 146 w 258"/>
              <a:gd name="T87" fmla="*/ 49 h 440"/>
              <a:gd name="T88" fmla="*/ 161 w 258"/>
              <a:gd name="T89" fmla="*/ 38 h 440"/>
              <a:gd name="T90" fmla="*/ 141 w 258"/>
              <a:gd name="T91" fmla="*/ 58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58" h="440">
                <a:moveTo>
                  <a:pt x="166" y="8"/>
                </a:moveTo>
                <a:cubicBezTo>
                  <a:pt x="160" y="17"/>
                  <a:pt x="160" y="17"/>
                  <a:pt x="160" y="17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3" y="40"/>
                  <a:pt x="134" y="61"/>
                  <a:pt x="104" y="52"/>
                </a:cubicBezTo>
                <a:cubicBezTo>
                  <a:pt x="104" y="52"/>
                  <a:pt x="94" y="52"/>
                  <a:pt x="93" y="69"/>
                </a:cubicBezTo>
                <a:cubicBezTo>
                  <a:pt x="46" y="113"/>
                  <a:pt x="46" y="113"/>
                  <a:pt x="46" y="113"/>
                </a:cubicBezTo>
                <a:cubicBezTo>
                  <a:pt x="46" y="113"/>
                  <a:pt x="31" y="127"/>
                  <a:pt x="27" y="97"/>
                </a:cubicBezTo>
                <a:cubicBezTo>
                  <a:pt x="27" y="97"/>
                  <a:pt x="21" y="74"/>
                  <a:pt x="14" y="105"/>
                </a:cubicBezTo>
                <a:cubicBezTo>
                  <a:pt x="14" y="105"/>
                  <a:pt x="12" y="142"/>
                  <a:pt x="21" y="147"/>
                </a:cubicBezTo>
                <a:cubicBezTo>
                  <a:pt x="21" y="147"/>
                  <a:pt x="49" y="156"/>
                  <a:pt x="52" y="131"/>
                </a:cubicBezTo>
                <a:cubicBezTo>
                  <a:pt x="52" y="131"/>
                  <a:pt x="92" y="90"/>
                  <a:pt x="99" y="83"/>
                </a:cubicBezTo>
                <a:cubicBezTo>
                  <a:pt x="99" y="83"/>
                  <a:pt x="123" y="96"/>
                  <a:pt x="133" y="91"/>
                </a:cubicBezTo>
                <a:cubicBezTo>
                  <a:pt x="133" y="91"/>
                  <a:pt x="143" y="96"/>
                  <a:pt x="122" y="117"/>
                </a:cubicBezTo>
                <a:cubicBezTo>
                  <a:pt x="122" y="117"/>
                  <a:pt x="53" y="222"/>
                  <a:pt x="34" y="223"/>
                </a:cubicBezTo>
                <a:cubicBezTo>
                  <a:pt x="34" y="223"/>
                  <a:pt x="25" y="246"/>
                  <a:pt x="33" y="259"/>
                </a:cubicBezTo>
                <a:cubicBezTo>
                  <a:pt x="33" y="259"/>
                  <a:pt x="56" y="265"/>
                  <a:pt x="61" y="260"/>
                </a:cubicBezTo>
                <a:cubicBezTo>
                  <a:pt x="90" y="229"/>
                  <a:pt x="90" y="229"/>
                  <a:pt x="90" y="229"/>
                </a:cubicBezTo>
                <a:cubicBezTo>
                  <a:pt x="90" y="229"/>
                  <a:pt x="95" y="245"/>
                  <a:pt x="80" y="273"/>
                </a:cubicBezTo>
                <a:cubicBezTo>
                  <a:pt x="80" y="273"/>
                  <a:pt x="79" y="303"/>
                  <a:pt x="107" y="288"/>
                </a:cubicBezTo>
                <a:cubicBezTo>
                  <a:pt x="107" y="288"/>
                  <a:pt x="140" y="278"/>
                  <a:pt x="148" y="301"/>
                </a:cubicBezTo>
                <a:cubicBezTo>
                  <a:pt x="148" y="301"/>
                  <a:pt x="91" y="290"/>
                  <a:pt x="4" y="364"/>
                </a:cubicBezTo>
                <a:cubicBezTo>
                  <a:pt x="4" y="364"/>
                  <a:pt x="0" y="392"/>
                  <a:pt x="121" y="426"/>
                </a:cubicBezTo>
                <a:cubicBezTo>
                  <a:pt x="121" y="426"/>
                  <a:pt x="170" y="440"/>
                  <a:pt x="176" y="384"/>
                </a:cubicBezTo>
                <a:cubicBezTo>
                  <a:pt x="176" y="340"/>
                  <a:pt x="176" y="340"/>
                  <a:pt x="176" y="340"/>
                </a:cubicBezTo>
                <a:cubicBezTo>
                  <a:pt x="176" y="340"/>
                  <a:pt x="170" y="334"/>
                  <a:pt x="182" y="331"/>
                </a:cubicBezTo>
                <a:cubicBezTo>
                  <a:pt x="212" y="338"/>
                  <a:pt x="212" y="338"/>
                  <a:pt x="212" y="338"/>
                </a:cubicBezTo>
                <a:cubicBezTo>
                  <a:pt x="212" y="338"/>
                  <a:pt x="220" y="353"/>
                  <a:pt x="228" y="338"/>
                </a:cubicBezTo>
                <a:cubicBezTo>
                  <a:pt x="228" y="338"/>
                  <a:pt x="258" y="326"/>
                  <a:pt x="222" y="309"/>
                </a:cubicBezTo>
                <a:cubicBezTo>
                  <a:pt x="168" y="302"/>
                  <a:pt x="168" y="302"/>
                  <a:pt x="168" y="302"/>
                </a:cubicBezTo>
                <a:cubicBezTo>
                  <a:pt x="168" y="302"/>
                  <a:pt x="179" y="269"/>
                  <a:pt x="118" y="264"/>
                </a:cubicBezTo>
                <a:cubicBezTo>
                  <a:pt x="135" y="191"/>
                  <a:pt x="135" y="191"/>
                  <a:pt x="135" y="191"/>
                </a:cubicBezTo>
                <a:cubicBezTo>
                  <a:pt x="135" y="191"/>
                  <a:pt x="122" y="167"/>
                  <a:pt x="89" y="198"/>
                </a:cubicBezTo>
                <a:cubicBezTo>
                  <a:pt x="89" y="198"/>
                  <a:pt x="116" y="161"/>
                  <a:pt x="132" y="152"/>
                </a:cubicBezTo>
                <a:cubicBezTo>
                  <a:pt x="132" y="152"/>
                  <a:pt x="140" y="152"/>
                  <a:pt x="142" y="131"/>
                </a:cubicBezTo>
                <a:cubicBezTo>
                  <a:pt x="142" y="131"/>
                  <a:pt x="154" y="129"/>
                  <a:pt x="167" y="94"/>
                </a:cubicBezTo>
                <a:cubicBezTo>
                  <a:pt x="167" y="94"/>
                  <a:pt x="186" y="94"/>
                  <a:pt x="204" y="15"/>
                </a:cubicBezTo>
                <a:cubicBezTo>
                  <a:pt x="204" y="15"/>
                  <a:pt x="180" y="0"/>
                  <a:pt x="166" y="8"/>
                </a:cubicBezTo>
                <a:close/>
                <a:moveTo>
                  <a:pt x="153" y="371"/>
                </a:moveTo>
                <a:cubicBezTo>
                  <a:pt x="145" y="420"/>
                  <a:pt x="75" y="389"/>
                  <a:pt x="75" y="389"/>
                </a:cubicBezTo>
                <a:cubicBezTo>
                  <a:pt x="38" y="383"/>
                  <a:pt x="94" y="355"/>
                  <a:pt x="94" y="355"/>
                </a:cubicBezTo>
                <a:cubicBezTo>
                  <a:pt x="135" y="334"/>
                  <a:pt x="135" y="334"/>
                  <a:pt x="135" y="334"/>
                </a:cubicBezTo>
                <a:cubicBezTo>
                  <a:pt x="172" y="319"/>
                  <a:pt x="153" y="371"/>
                  <a:pt x="153" y="371"/>
                </a:cubicBezTo>
                <a:close/>
                <a:moveTo>
                  <a:pt x="141" y="58"/>
                </a:moveTo>
                <a:cubicBezTo>
                  <a:pt x="141" y="58"/>
                  <a:pt x="140" y="53"/>
                  <a:pt x="146" y="49"/>
                </a:cubicBezTo>
                <a:cubicBezTo>
                  <a:pt x="161" y="38"/>
                  <a:pt x="161" y="38"/>
                  <a:pt x="161" y="38"/>
                </a:cubicBezTo>
                <a:cubicBezTo>
                  <a:pt x="161" y="38"/>
                  <a:pt x="152" y="74"/>
                  <a:pt x="141" y="58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" name="Freeform 11"/>
          <p:cNvSpPr>
            <a:spLocks noEditPoints="1"/>
          </p:cNvSpPr>
          <p:nvPr/>
        </p:nvSpPr>
        <p:spPr bwMode="auto">
          <a:xfrm>
            <a:off x="10967085" y="53340"/>
            <a:ext cx="273050" cy="487045"/>
          </a:xfrm>
          <a:custGeom>
            <a:avLst/>
            <a:gdLst>
              <a:gd name="T0" fmla="*/ 136 w 233"/>
              <a:gd name="T1" fmla="*/ 295 h 413"/>
              <a:gd name="T2" fmla="*/ 171 w 233"/>
              <a:gd name="T3" fmla="*/ 228 h 413"/>
              <a:gd name="T4" fmla="*/ 167 w 233"/>
              <a:gd name="T5" fmla="*/ 210 h 413"/>
              <a:gd name="T6" fmla="*/ 172 w 233"/>
              <a:gd name="T7" fmla="*/ 199 h 413"/>
              <a:gd name="T8" fmla="*/ 162 w 233"/>
              <a:gd name="T9" fmla="*/ 191 h 413"/>
              <a:gd name="T10" fmla="*/ 141 w 233"/>
              <a:gd name="T11" fmla="*/ 171 h 413"/>
              <a:gd name="T12" fmla="*/ 153 w 233"/>
              <a:gd name="T13" fmla="*/ 156 h 413"/>
              <a:gd name="T14" fmla="*/ 202 w 233"/>
              <a:gd name="T15" fmla="*/ 127 h 413"/>
              <a:gd name="T16" fmla="*/ 226 w 233"/>
              <a:gd name="T17" fmla="*/ 71 h 413"/>
              <a:gd name="T18" fmla="*/ 214 w 233"/>
              <a:gd name="T19" fmla="*/ 54 h 413"/>
              <a:gd name="T20" fmla="*/ 199 w 233"/>
              <a:gd name="T21" fmla="*/ 73 h 413"/>
              <a:gd name="T22" fmla="*/ 157 w 233"/>
              <a:gd name="T23" fmla="*/ 106 h 413"/>
              <a:gd name="T24" fmla="*/ 179 w 233"/>
              <a:gd name="T25" fmla="*/ 41 h 413"/>
              <a:gd name="T26" fmla="*/ 176 w 233"/>
              <a:gd name="T27" fmla="*/ 18 h 413"/>
              <a:gd name="T28" fmla="*/ 162 w 233"/>
              <a:gd name="T29" fmla="*/ 35 h 413"/>
              <a:gd name="T30" fmla="*/ 106 w 233"/>
              <a:gd name="T31" fmla="*/ 145 h 413"/>
              <a:gd name="T32" fmla="*/ 72 w 233"/>
              <a:gd name="T33" fmla="*/ 163 h 413"/>
              <a:gd name="T34" fmla="*/ 53 w 233"/>
              <a:gd name="T35" fmla="*/ 181 h 413"/>
              <a:gd name="T36" fmla="*/ 82 w 233"/>
              <a:gd name="T37" fmla="*/ 204 h 413"/>
              <a:gd name="T38" fmla="*/ 48 w 233"/>
              <a:gd name="T39" fmla="*/ 276 h 413"/>
              <a:gd name="T40" fmla="*/ 38 w 233"/>
              <a:gd name="T41" fmla="*/ 296 h 413"/>
              <a:gd name="T42" fmla="*/ 62 w 233"/>
              <a:gd name="T43" fmla="*/ 313 h 413"/>
              <a:gd name="T44" fmla="*/ 101 w 233"/>
              <a:gd name="T45" fmla="*/ 291 h 413"/>
              <a:gd name="T46" fmla="*/ 104 w 233"/>
              <a:gd name="T47" fmla="*/ 299 h 413"/>
              <a:gd name="T48" fmla="*/ 93 w 233"/>
              <a:gd name="T49" fmla="*/ 331 h 413"/>
              <a:gd name="T50" fmla="*/ 58 w 233"/>
              <a:gd name="T51" fmla="*/ 357 h 413"/>
              <a:gd name="T52" fmla="*/ 40 w 233"/>
              <a:gd name="T53" fmla="*/ 361 h 413"/>
              <a:gd name="T54" fmla="*/ 37 w 233"/>
              <a:gd name="T55" fmla="*/ 400 h 413"/>
              <a:gd name="T56" fmla="*/ 61 w 233"/>
              <a:gd name="T57" fmla="*/ 392 h 413"/>
              <a:gd name="T58" fmla="*/ 78 w 233"/>
              <a:gd name="T59" fmla="*/ 365 h 413"/>
              <a:gd name="T60" fmla="*/ 127 w 233"/>
              <a:gd name="T61" fmla="*/ 403 h 413"/>
              <a:gd name="T62" fmla="*/ 136 w 233"/>
              <a:gd name="T63" fmla="*/ 365 h 413"/>
              <a:gd name="T64" fmla="*/ 136 w 233"/>
              <a:gd name="T65" fmla="*/ 295 h 413"/>
              <a:gd name="T66" fmla="*/ 100 w 233"/>
              <a:gd name="T67" fmla="*/ 260 h 413"/>
              <a:gd name="T68" fmla="*/ 79 w 233"/>
              <a:gd name="T69" fmla="*/ 273 h 413"/>
              <a:gd name="T70" fmla="*/ 97 w 233"/>
              <a:gd name="T71" fmla="*/ 210 h 413"/>
              <a:gd name="T72" fmla="*/ 125 w 233"/>
              <a:gd name="T73" fmla="*/ 181 h 413"/>
              <a:gd name="T74" fmla="*/ 112 w 233"/>
              <a:gd name="T75" fmla="*/ 233 h 413"/>
              <a:gd name="T76" fmla="*/ 100 w 233"/>
              <a:gd name="T77" fmla="*/ 26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33" h="413">
                <a:moveTo>
                  <a:pt x="136" y="295"/>
                </a:moveTo>
                <a:cubicBezTo>
                  <a:pt x="136" y="295"/>
                  <a:pt x="129" y="275"/>
                  <a:pt x="171" y="228"/>
                </a:cubicBezTo>
                <a:cubicBezTo>
                  <a:pt x="167" y="210"/>
                  <a:pt x="167" y="210"/>
                  <a:pt x="167" y="210"/>
                </a:cubicBezTo>
                <a:cubicBezTo>
                  <a:pt x="172" y="199"/>
                  <a:pt x="172" y="199"/>
                  <a:pt x="172" y="199"/>
                </a:cubicBezTo>
                <a:cubicBezTo>
                  <a:pt x="162" y="191"/>
                  <a:pt x="162" y="191"/>
                  <a:pt x="162" y="191"/>
                </a:cubicBezTo>
                <a:cubicBezTo>
                  <a:pt x="162" y="191"/>
                  <a:pt x="161" y="171"/>
                  <a:pt x="141" y="171"/>
                </a:cubicBezTo>
                <a:cubicBezTo>
                  <a:pt x="141" y="171"/>
                  <a:pt x="130" y="168"/>
                  <a:pt x="153" y="156"/>
                </a:cubicBezTo>
                <a:cubicBezTo>
                  <a:pt x="202" y="127"/>
                  <a:pt x="202" y="127"/>
                  <a:pt x="202" y="127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26" y="71"/>
                  <a:pt x="233" y="61"/>
                  <a:pt x="214" y="54"/>
                </a:cubicBezTo>
                <a:cubicBezTo>
                  <a:pt x="214" y="54"/>
                  <a:pt x="212" y="67"/>
                  <a:pt x="199" y="73"/>
                </a:cubicBezTo>
                <a:cubicBezTo>
                  <a:pt x="186" y="79"/>
                  <a:pt x="167" y="96"/>
                  <a:pt x="157" y="106"/>
                </a:cubicBezTo>
                <a:cubicBezTo>
                  <a:pt x="157" y="106"/>
                  <a:pt x="177" y="53"/>
                  <a:pt x="179" y="41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6" y="18"/>
                  <a:pt x="164" y="0"/>
                  <a:pt x="162" y="35"/>
                </a:cubicBezTo>
                <a:cubicBezTo>
                  <a:pt x="106" y="145"/>
                  <a:pt x="106" y="145"/>
                  <a:pt x="106" y="145"/>
                </a:cubicBez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38" y="156"/>
                  <a:pt x="53" y="181"/>
                </a:cubicBezTo>
                <a:cubicBezTo>
                  <a:pt x="82" y="204"/>
                  <a:pt x="82" y="204"/>
                  <a:pt x="82" y="204"/>
                </a:cubicBezTo>
                <a:cubicBezTo>
                  <a:pt x="48" y="276"/>
                  <a:pt x="48" y="276"/>
                  <a:pt x="48" y="276"/>
                </a:cubicBezTo>
                <a:cubicBezTo>
                  <a:pt x="38" y="296"/>
                  <a:pt x="38" y="296"/>
                  <a:pt x="38" y="296"/>
                </a:cubicBezTo>
                <a:cubicBezTo>
                  <a:pt x="62" y="313"/>
                  <a:pt x="62" y="313"/>
                  <a:pt x="62" y="313"/>
                </a:cubicBezTo>
                <a:cubicBezTo>
                  <a:pt x="101" y="291"/>
                  <a:pt x="101" y="291"/>
                  <a:pt x="101" y="291"/>
                </a:cubicBezTo>
                <a:cubicBezTo>
                  <a:pt x="101" y="291"/>
                  <a:pt x="106" y="291"/>
                  <a:pt x="104" y="299"/>
                </a:cubicBezTo>
                <a:cubicBezTo>
                  <a:pt x="93" y="331"/>
                  <a:pt x="93" y="331"/>
                  <a:pt x="93" y="331"/>
                </a:cubicBezTo>
                <a:cubicBezTo>
                  <a:pt x="93" y="331"/>
                  <a:pt x="67" y="358"/>
                  <a:pt x="58" y="357"/>
                </a:cubicBezTo>
                <a:cubicBezTo>
                  <a:pt x="58" y="357"/>
                  <a:pt x="54" y="357"/>
                  <a:pt x="40" y="361"/>
                </a:cubicBezTo>
                <a:cubicBezTo>
                  <a:pt x="40" y="361"/>
                  <a:pt x="0" y="381"/>
                  <a:pt x="37" y="400"/>
                </a:cubicBezTo>
                <a:cubicBezTo>
                  <a:pt x="37" y="400"/>
                  <a:pt x="48" y="413"/>
                  <a:pt x="61" y="392"/>
                </a:cubicBezTo>
                <a:cubicBezTo>
                  <a:pt x="78" y="365"/>
                  <a:pt x="78" y="365"/>
                  <a:pt x="78" y="365"/>
                </a:cubicBezTo>
                <a:cubicBezTo>
                  <a:pt x="127" y="403"/>
                  <a:pt x="127" y="403"/>
                  <a:pt x="127" y="403"/>
                </a:cubicBezTo>
                <a:cubicBezTo>
                  <a:pt x="127" y="403"/>
                  <a:pt x="138" y="390"/>
                  <a:pt x="136" y="365"/>
                </a:cubicBezTo>
                <a:lnTo>
                  <a:pt x="136" y="295"/>
                </a:lnTo>
                <a:close/>
                <a:moveTo>
                  <a:pt x="100" y="260"/>
                </a:moveTo>
                <a:cubicBezTo>
                  <a:pt x="79" y="273"/>
                  <a:pt x="79" y="273"/>
                  <a:pt x="79" y="273"/>
                </a:cubicBezTo>
                <a:cubicBezTo>
                  <a:pt x="97" y="210"/>
                  <a:pt x="97" y="210"/>
                  <a:pt x="97" y="210"/>
                </a:cubicBezTo>
                <a:cubicBezTo>
                  <a:pt x="104" y="190"/>
                  <a:pt x="125" y="181"/>
                  <a:pt x="125" y="181"/>
                </a:cubicBezTo>
                <a:cubicBezTo>
                  <a:pt x="125" y="200"/>
                  <a:pt x="112" y="233"/>
                  <a:pt x="112" y="233"/>
                </a:cubicBezTo>
                <a:cubicBezTo>
                  <a:pt x="107" y="250"/>
                  <a:pt x="100" y="260"/>
                  <a:pt x="100" y="260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 dirty="0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2" name="Freeform 12"/>
          <p:cNvSpPr/>
          <p:nvPr/>
        </p:nvSpPr>
        <p:spPr bwMode="auto">
          <a:xfrm>
            <a:off x="11119485" y="419735"/>
            <a:ext cx="97155" cy="86360"/>
          </a:xfrm>
          <a:custGeom>
            <a:avLst/>
            <a:gdLst>
              <a:gd name="T0" fmla="*/ 61 w 83"/>
              <a:gd name="T1" fmla="*/ 10 h 73"/>
              <a:gd name="T2" fmla="*/ 26 w 83"/>
              <a:gd name="T3" fmla="*/ 0 h 73"/>
              <a:gd name="T4" fmla="*/ 21 w 83"/>
              <a:gd name="T5" fmla="*/ 13 h 73"/>
              <a:gd name="T6" fmla="*/ 44 w 83"/>
              <a:gd name="T7" fmla="*/ 46 h 73"/>
              <a:gd name="T8" fmla="*/ 68 w 83"/>
              <a:gd name="T9" fmla="*/ 52 h 73"/>
              <a:gd name="T10" fmla="*/ 76 w 83"/>
              <a:gd name="T11" fmla="*/ 35 h 73"/>
              <a:gd name="T12" fmla="*/ 61 w 83"/>
              <a:gd name="T13" fmla="*/ 1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" h="73">
                <a:moveTo>
                  <a:pt x="61" y="10"/>
                </a:move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0" y="0"/>
                  <a:pt x="21" y="13"/>
                </a:cubicBezTo>
                <a:cubicBezTo>
                  <a:pt x="21" y="13"/>
                  <a:pt x="39" y="31"/>
                  <a:pt x="44" y="46"/>
                </a:cubicBezTo>
                <a:cubicBezTo>
                  <a:pt x="44" y="46"/>
                  <a:pt x="49" y="73"/>
                  <a:pt x="68" y="52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83" y="19"/>
                  <a:pt x="61" y="10"/>
                </a:cubicBezTo>
                <a:close/>
              </a:path>
            </a:pathLst>
          </a:custGeom>
          <a:solidFill>
            <a:srgbClr val="9C0B15"/>
          </a:solidFill>
          <a:ln w="9525">
            <a:noFill/>
            <a:round/>
          </a:ln>
        </p:spPr>
        <p:txBody>
          <a:bodyPr vert="horz" wrap="square" lIns="51445" tIns="25721" rIns="51445" bIns="25721" numCol="1" anchor="t" anchorCtr="0" compatLnSpc="1"/>
          <a:lstStyle/>
          <a:p>
            <a:pPr defTabSz="685800"/>
            <a:endParaRPr lang="zh-CN" altLang="en-US" sz="1015" dirty="0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grpSp>
        <p:nvGrpSpPr>
          <p:cNvPr id="23" name="组合 28"/>
          <p:cNvGrpSpPr/>
          <p:nvPr/>
        </p:nvGrpSpPr>
        <p:grpSpPr>
          <a:xfrm rot="0">
            <a:off x="9878060" y="56515"/>
            <a:ext cx="548005" cy="553085"/>
            <a:chOff x="232331" y="500672"/>
            <a:chExt cx="476896" cy="481212"/>
          </a:xfrm>
          <a:solidFill>
            <a:srgbClr val="9C0B15"/>
          </a:solidFill>
        </p:grpSpPr>
        <p:sp>
          <p:nvSpPr>
            <p:cNvPr id="24" name="Freeform 13"/>
            <p:cNvSpPr>
              <a:spLocks noEditPoints="1"/>
            </p:cNvSpPr>
            <p:nvPr/>
          </p:nvSpPr>
          <p:spPr bwMode="auto">
            <a:xfrm>
              <a:off x="232331" y="500672"/>
              <a:ext cx="476896" cy="481212"/>
            </a:xfrm>
            <a:custGeom>
              <a:avLst/>
              <a:gdLst>
                <a:gd name="T0" fmla="*/ 234 w 467"/>
                <a:gd name="T1" fmla="*/ 0 h 469"/>
                <a:gd name="T2" fmla="*/ 0 w 467"/>
                <a:gd name="T3" fmla="*/ 235 h 469"/>
                <a:gd name="T4" fmla="*/ 234 w 467"/>
                <a:gd name="T5" fmla="*/ 469 h 469"/>
                <a:gd name="T6" fmla="*/ 467 w 467"/>
                <a:gd name="T7" fmla="*/ 235 h 469"/>
                <a:gd name="T8" fmla="*/ 234 w 467"/>
                <a:gd name="T9" fmla="*/ 0 h 469"/>
                <a:gd name="T10" fmla="*/ 234 w 467"/>
                <a:gd name="T11" fmla="*/ 461 h 469"/>
                <a:gd name="T12" fmla="*/ 9 w 467"/>
                <a:gd name="T13" fmla="*/ 235 h 469"/>
                <a:gd name="T14" fmla="*/ 234 w 467"/>
                <a:gd name="T15" fmla="*/ 9 h 469"/>
                <a:gd name="T16" fmla="*/ 459 w 467"/>
                <a:gd name="T17" fmla="*/ 235 h 469"/>
                <a:gd name="T18" fmla="*/ 234 w 467"/>
                <a:gd name="T19" fmla="*/ 46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7" h="469">
                  <a:moveTo>
                    <a:pt x="234" y="0"/>
                  </a:moveTo>
                  <a:cubicBezTo>
                    <a:pt x="105" y="0"/>
                    <a:pt x="0" y="105"/>
                    <a:pt x="0" y="235"/>
                  </a:cubicBezTo>
                  <a:cubicBezTo>
                    <a:pt x="0" y="364"/>
                    <a:pt x="105" y="469"/>
                    <a:pt x="234" y="469"/>
                  </a:cubicBezTo>
                  <a:cubicBezTo>
                    <a:pt x="363" y="469"/>
                    <a:pt x="467" y="364"/>
                    <a:pt x="467" y="235"/>
                  </a:cubicBezTo>
                  <a:cubicBezTo>
                    <a:pt x="467" y="105"/>
                    <a:pt x="363" y="0"/>
                    <a:pt x="234" y="0"/>
                  </a:cubicBezTo>
                  <a:close/>
                  <a:moveTo>
                    <a:pt x="234" y="461"/>
                  </a:moveTo>
                  <a:cubicBezTo>
                    <a:pt x="109" y="461"/>
                    <a:pt x="9" y="360"/>
                    <a:pt x="9" y="235"/>
                  </a:cubicBezTo>
                  <a:cubicBezTo>
                    <a:pt x="9" y="110"/>
                    <a:pt x="109" y="9"/>
                    <a:pt x="234" y="9"/>
                  </a:cubicBezTo>
                  <a:cubicBezTo>
                    <a:pt x="358" y="9"/>
                    <a:pt x="459" y="110"/>
                    <a:pt x="459" y="235"/>
                  </a:cubicBezTo>
                  <a:cubicBezTo>
                    <a:pt x="459" y="360"/>
                    <a:pt x="358" y="461"/>
                    <a:pt x="234" y="46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427405" y="919305"/>
              <a:ext cx="29779" cy="32800"/>
            </a:xfrm>
            <a:custGeom>
              <a:avLst/>
              <a:gdLst>
                <a:gd name="T0" fmla="*/ 15 w 29"/>
                <a:gd name="T1" fmla="*/ 20 h 32"/>
                <a:gd name="T2" fmla="*/ 15 w 29"/>
                <a:gd name="T3" fmla="*/ 15 h 32"/>
                <a:gd name="T4" fmla="*/ 29 w 29"/>
                <a:gd name="T5" fmla="*/ 17 h 32"/>
                <a:gd name="T6" fmla="*/ 27 w 29"/>
                <a:gd name="T7" fmla="*/ 29 h 32"/>
                <a:gd name="T8" fmla="*/ 21 w 29"/>
                <a:gd name="T9" fmla="*/ 31 h 32"/>
                <a:gd name="T10" fmla="*/ 13 w 29"/>
                <a:gd name="T11" fmla="*/ 31 h 32"/>
                <a:gd name="T12" fmla="*/ 5 w 29"/>
                <a:gd name="T13" fmla="*/ 28 h 32"/>
                <a:gd name="T14" fmla="*/ 1 w 29"/>
                <a:gd name="T15" fmla="*/ 22 h 32"/>
                <a:gd name="T16" fmla="*/ 0 w 29"/>
                <a:gd name="T17" fmla="*/ 14 h 32"/>
                <a:gd name="T18" fmla="*/ 3 w 29"/>
                <a:gd name="T19" fmla="*/ 6 h 32"/>
                <a:gd name="T20" fmla="*/ 10 w 29"/>
                <a:gd name="T21" fmla="*/ 1 h 32"/>
                <a:gd name="T22" fmla="*/ 18 w 29"/>
                <a:gd name="T23" fmla="*/ 1 h 32"/>
                <a:gd name="T24" fmla="*/ 26 w 29"/>
                <a:gd name="T25" fmla="*/ 4 h 32"/>
                <a:gd name="T26" fmla="*/ 29 w 29"/>
                <a:gd name="T27" fmla="*/ 11 h 32"/>
                <a:gd name="T28" fmla="*/ 23 w 29"/>
                <a:gd name="T29" fmla="*/ 11 h 32"/>
                <a:gd name="T30" fmla="*/ 21 w 29"/>
                <a:gd name="T31" fmla="*/ 8 h 32"/>
                <a:gd name="T32" fmla="*/ 17 w 29"/>
                <a:gd name="T33" fmla="*/ 6 h 32"/>
                <a:gd name="T34" fmla="*/ 10 w 29"/>
                <a:gd name="T35" fmla="*/ 7 h 32"/>
                <a:gd name="T36" fmla="*/ 7 w 29"/>
                <a:gd name="T37" fmla="*/ 14 h 32"/>
                <a:gd name="T38" fmla="*/ 8 w 29"/>
                <a:gd name="T39" fmla="*/ 23 h 32"/>
                <a:gd name="T40" fmla="*/ 14 w 29"/>
                <a:gd name="T41" fmla="*/ 26 h 32"/>
                <a:gd name="T42" fmla="*/ 17 w 29"/>
                <a:gd name="T43" fmla="*/ 26 h 32"/>
                <a:gd name="T44" fmla="*/ 21 w 29"/>
                <a:gd name="T45" fmla="*/ 25 h 32"/>
                <a:gd name="T46" fmla="*/ 22 w 29"/>
                <a:gd name="T47" fmla="*/ 21 h 32"/>
                <a:gd name="T48" fmla="*/ 15 w 29"/>
                <a:gd name="T4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" h="32">
                  <a:moveTo>
                    <a:pt x="15" y="20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5" y="30"/>
                    <a:pt x="23" y="30"/>
                    <a:pt x="21" y="31"/>
                  </a:cubicBezTo>
                  <a:cubicBezTo>
                    <a:pt x="18" y="32"/>
                    <a:pt x="16" y="32"/>
                    <a:pt x="13" y="31"/>
                  </a:cubicBezTo>
                  <a:cubicBezTo>
                    <a:pt x="10" y="31"/>
                    <a:pt x="7" y="30"/>
                    <a:pt x="5" y="28"/>
                  </a:cubicBezTo>
                  <a:cubicBezTo>
                    <a:pt x="3" y="26"/>
                    <a:pt x="2" y="24"/>
                    <a:pt x="1" y="22"/>
                  </a:cubicBezTo>
                  <a:cubicBezTo>
                    <a:pt x="0" y="19"/>
                    <a:pt x="0" y="16"/>
                    <a:pt x="0" y="14"/>
                  </a:cubicBezTo>
                  <a:cubicBezTo>
                    <a:pt x="1" y="11"/>
                    <a:pt x="2" y="8"/>
                    <a:pt x="3" y="6"/>
                  </a:cubicBezTo>
                  <a:cubicBezTo>
                    <a:pt x="5" y="3"/>
                    <a:pt x="7" y="2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1"/>
                    <a:pt x="24" y="2"/>
                    <a:pt x="26" y="4"/>
                  </a:cubicBezTo>
                  <a:cubicBezTo>
                    <a:pt x="28" y="6"/>
                    <a:pt x="29" y="8"/>
                    <a:pt x="29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7" y="6"/>
                  </a:cubicBezTo>
                  <a:cubicBezTo>
                    <a:pt x="14" y="5"/>
                    <a:pt x="12" y="6"/>
                    <a:pt x="10" y="7"/>
                  </a:cubicBezTo>
                  <a:cubicBezTo>
                    <a:pt x="8" y="9"/>
                    <a:pt x="7" y="11"/>
                    <a:pt x="7" y="14"/>
                  </a:cubicBezTo>
                  <a:cubicBezTo>
                    <a:pt x="6" y="18"/>
                    <a:pt x="6" y="21"/>
                    <a:pt x="8" y="23"/>
                  </a:cubicBezTo>
                  <a:cubicBezTo>
                    <a:pt x="9" y="25"/>
                    <a:pt x="11" y="26"/>
                    <a:pt x="14" y="26"/>
                  </a:cubicBezTo>
                  <a:cubicBezTo>
                    <a:pt x="15" y="26"/>
                    <a:pt x="16" y="26"/>
                    <a:pt x="17" y="26"/>
                  </a:cubicBezTo>
                  <a:cubicBezTo>
                    <a:pt x="19" y="26"/>
                    <a:pt x="20" y="25"/>
                    <a:pt x="21" y="25"/>
                  </a:cubicBezTo>
                  <a:cubicBezTo>
                    <a:pt x="22" y="21"/>
                    <a:pt x="22" y="21"/>
                    <a:pt x="22" y="21"/>
                  </a:cubicBezTo>
                  <a:lnTo>
                    <a:pt x="15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9" name="Freeform 15"/>
            <p:cNvSpPr/>
            <p:nvPr/>
          </p:nvSpPr>
          <p:spPr bwMode="auto">
            <a:xfrm>
              <a:off x="391584" y="908947"/>
              <a:ext cx="34095" cy="37116"/>
            </a:xfrm>
            <a:custGeom>
              <a:avLst/>
              <a:gdLst>
                <a:gd name="T0" fmla="*/ 0 w 79"/>
                <a:gd name="T1" fmla="*/ 67 h 86"/>
                <a:gd name="T2" fmla="*/ 24 w 79"/>
                <a:gd name="T3" fmla="*/ 0 h 86"/>
                <a:gd name="T4" fmla="*/ 36 w 79"/>
                <a:gd name="T5" fmla="*/ 5 h 86"/>
                <a:gd name="T6" fmla="*/ 48 w 79"/>
                <a:gd name="T7" fmla="*/ 60 h 86"/>
                <a:gd name="T8" fmla="*/ 64 w 79"/>
                <a:gd name="T9" fmla="*/ 14 h 86"/>
                <a:gd name="T10" fmla="*/ 79 w 79"/>
                <a:gd name="T11" fmla="*/ 19 h 86"/>
                <a:gd name="T12" fmla="*/ 55 w 79"/>
                <a:gd name="T13" fmla="*/ 86 h 86"/>
                <a:gd name="T14" fmla="*/ 41 w 79"/>
                <a:gd name="T15" fmla="*/ 81 h 86"/>
                <a:gd name="T16" fmla="*/ 29 w 79"/>
                <a:gd name="T17" fmla="*/ 26 h 86"/>
                <a:gd name="T18" fmla="*/ 12 w 79"/>
                <a:gd name="T19" fmla="*/ 72 h 86"/>
                <a:gd name="T20" fmla="*/ 0 w 79"/>
                <a:gd name="T21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86">
                  <a:moveTo>
                    <a:pt x="0" y="67"/>
                  </a:moveTo>
                  <a:lnTo>
                    <a:pt x="24" y="0"/>
                  </a:lnTo>
                  <a:lnTo>
                    <a:pt x="36" y="5"/>
                  </a:lnTo>
                  <a:lnTo>
                    <a:pt x="48" y="60"/>
                  </a:lnTo>
                  <a:lnTo>
                    <a:pt x="64" y="14"/>
                  </a:lnTo>
                  <a:lnTo>
                    <a:pt x="79" y="19"/>
                  </a:lnTo>
                  <a:lnTo>
                    <a:pt x="55" y="86"/>
                  </a:lnTo>
                  <a:lnTo>
                    <a:pt x="41" y="81"/>
                  </a:lnTo>
                  <a:lnTo>
                    <a:pt x="29" y="26"/>
                  </a:lnTo>
                  <a:lnTo>
                    <a:pt x="12" y="72"/>
                  </a:lnTo>
                  <a:lnTo>
                    <a:pt x="0" y="6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0" name="Freeform 16"/>
            <p:cNvSpPr/>
            <p:nvPr/>
          </p:nvSpPr>
          <p:spPr bwMode="auto">
            <a:xfrm>
              <a:off x="303110" y="850684"/>
              <a:ext cx="39705" cy="38842"/>
            </a:xfrm>
            <a:custGeom>
              <a:avLst/>
              <a:gdLst>
                <a:gd name="T0" fmla="*/ 0 w 92"/>
                <a:gd name="T1" fmla="*/ 47 h 90"/>
                <a:gd name="T2" fmla="*/ 56 w 92"/>
                <a:gd name="T3" fmla="*/ 0 h 90"/>
                <a:gd name="T4" fmla="*/ 66 w 92"/>
                <a:gd name="T5" fmla="*/ 12 h 90"/>
                <a:gd name="T6" fmla="*/ 47 w 92"/>
                <a:gd name="T7" fmla="*/ 64 h 90"/>
                <a:gd name="T8" fmla="*/ 85 w 92"/>
                <a:gd name="T9" fmla="*/ 33 h 90"/>
                <a:gd name="T10" fmla="*/ 92 w 92"/>
                <a:gd name="T11" fmla="*/ 43 h 90"/>
                <a:gd name="T12" fmla="*/ 37 w 92"/>
                <a:gd name="T13" fmla="*/ 90 h 90"/>
                <a:gd name="T14" fmla="*/ 28 w 92"/>
                <a:gd name="T15" fmla="*/ 78 h 90"/>
                <a:gd name="T16" fmla="*/ 45 w 92"/>
                <a:gd name="T17" fmla="*/ 26 h 90"/>
                <a:gd name="T18" fmla="*/ 9 w 92"/>
                <a:gd name="T19" fmla="*/ 57 h 90"/>
                <a:gd name="T20" fmla="*/ 0 w 92"/>
                <a:gd name="T21" fmla="*/ 4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90">
                  <a:moveTo>
                    <a:pt x="0" y="47"/>
                  </a:moveTo>
                  <a:lnTo>
                    <a:pt x="56" y="0"/>
                  </a:lnTo>
                  <a:lnTo>
                    <a:pt x="66" y="12"/>
                  </a:lnTo>
                  <a:lnTo>
                    <a:pt x="47" y="64"/>
                  </a:lnTo>
                  <a:lnTo>
                    <a:pt x="85" y="33"/>
                  </a:lnTo>
                  <a:lnTo>
                    <a:pt x="92" y="43"/>
                  </a:lnTo>
                  <a:lnTo>
                    <a:pt x="37" y="90"/>
                  </a:lnTo>
                  <a:lnTo>
                    <a:pt x="28" y="78"/>
                  </a:lnTo>
                  <a:lnTo>
                    <a:pt x="45" y="26"/>
                  </a:lnTo>
                  <a:lnTo>
                    <a:pt x="9" y="57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1" name="Freeform 17"/>
            <p:cNvSpPr>
              <a:spLocks noEditPoints="1"/>
            </p:cNvSpPr>
            <p:nvPr/>
          </p:nvSpPr>
          <p:spPr bwMode="auto">
            <a:xfrm>
              <a:off x="360079" y="896863"/>
              <a:ext cx="32800" cy="32800"/>
            </a:xfrm>
            <a:custGeom>
              <a:avLst/>
              <a:gdLst>
                <a:gd name="T0" fmla="*/ 15 w 32"/>
                <a:gd name="T1" fmla="*/ 6 h 32"/>
                <a:gd name="T2" fmla="*/ 21 w 32"/>
                <a:gd name="T3" fmla="*/ 7 h 32"/>
                <a:gd name="T4" fmla="*/ 25 w 32"/>
                <a:gd name="T5" fmla="*/ 13 h 32"/>
                <a:gd name="T6" fmla="*/ 23 w 32"/>
                <a:gd name="T7" fmla="*/ 20 h 32"/>
                <a:gd name="T8" fmla="*/ 17 w 32"/>
                <a:gd name="T9" fmla="*/ 26 h 32"/>
                <a:gd name="T10" fmla="*/ 11 w 32"/>
                <a:gd name="T11" fmla="*/ 25 h 32"/>
                <a:gd name="T12" fmla="*/ 7 w 32"/>
                <a:gd name="T13" fmla="*/ 20 h 32"/>
                <a:gd name="T14" fmla="*/ 9 w 32"/>
                <a:gd name="T15" fmla="*/ 12 h 32"/>
                <a:gd name="T16" fmla="*/ 15 w 32"/>
                <a:gd name="T17" fmla="*/ 6 h 32"/>
                <a:gd name="T18" fmla="*/ 1 w 32"/>
                <a:gd name="T19" fmla="*/ 20 h 32"/>
                <a:gd name="T20" fmla="*/ 8 w 32"/>
                <a:gd name="T21" fmla="*/ 29 h 32"/>
                <a:gd name="T22" fmla="*/ 19 w 32"/>
                <a:gd name="T23" fmla="*/ 31 h 32"/>
                <a:gd name="T24" fmla="*/ 29 w 32"/>
                <a:gd name="T25" fmla="*/ 24 h 32"/>
                <a:gd name="T26" fmla="*/ 31 w 32"/>
                <a:gd name="T27" fmla="*/ 12 h 32"/>
                <a:gd name="T28" fmla="*/ 24 w 32"/>
                <a:gd name="T29" fmla="*/ 3 h 32"/>
                <a:gd name="T30" fmla="*/ 18 w 32"/>
                <a:gd name="T31" fmla="*/ 1 h 32"/>
                <a:gd name="T32" fmla="*/ 13 w 32"/>
                <a:gd name="T33" fmla="*/ 1 h 32"/>
                <a:gd name="T34" fmla="*/ 8 w 32"/>
                <a:gd name="T35" fmla="*/ 3 h 32"/>
                <a:gd name="T36" fmla="*/ 3 w 32"/>
                <a:gd name="T37" fmla="*/ 9 h 32"/>
                <a:gd name="T38" fmla="*/ 1 w 32"/>
                <a:gd name="T3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2">
                  <a:moveTo>
                    <a:pt x="15" y="6"/>
                  </a:moveTo>
                  <a:cubicBezTo>
                    <a:pt x="17" y="6"/>
                    <a:pt x="19" y="6"/>
                    <a:pt x="21" y="7"/>
                  </a:cubicBezTo>
                  <a:cubicBezTo>
                    <a:pt x="24" y="9"/>
                    <a:pt x="25" y="10"/>
                    <a:pt x="25" y="13"/>
                  </a:cubicBezTo>
                  <a:cubicBezTo>
                    <a:pt x="26" y="15"/>
                    <a:pt x="25" y="17"/>
                    <a:pt x="23" y="20"/>
                  </a:cubicBezTo>
                  <a:cubicBezTo>
                    <a:pt x="21" y="23"/>
                    <a:pt x="19" y="25"/>
                    <a:pt x="17" y="26"/>
                  </a:cubicBezTo>
                  <a:cubicBezTo>
                    <a:pt x="15" y="27"/>
                    <a:pt x="13" y="26"/>
                    <a:pt x="11" y="25"/>
                  </a:cubicBezTo>
                  <a:cubicBezTo>
                    <a:pt x="8" y="24"/>
                    <a:pt x="7" y="22"/>
                    <a:pt x="7" y="20"/>
                  </a:cubicBezTo>
                  <a:cubicBezTo>
                    <a:pt x="6" y="17"/>
                    <a:pt x="7" y="15"/>
                    <a:pt x="9" y="12"/>
                  </a:cubicBezTo>
                  <a:cubicBezTo>
                    <a:pt x="11" y="9"/>
                    <a:pt x="13" y="7"/>
                    <a:pt x="15" y="6"/>
                  </a:cubicBezTo>
                  <a:close/>
                  <a:moveTo>
                    <a:pt x="1" y="20"/>
                  </a:moveTo>
                  <a:cubicBezTo>
                    <a:pt x="2" y="24"/>
                    <a:pt x="4" y="27"/>
                    <a:pt x="8" y="29"/>
                  </a:cubicBezTo>
                  <a:cubicBezTo>
                    <a:pt x="12" y="32"/>
                    <a:pt x="15" y="32"/>
                    <a:pt x="19" y="31"/>
                  </a:cubicBezTo>
                  <a:cubicBezTo>
                    <a:pt x="23" y="30"/>
                    <a:pt x="26" y="28"/>
                    <a:pt x="29" y="24"/>
                  </a:cubicBezTo>
                  <a:cubicBezTo>
                    <a:pt x="31" y="20"/>
                    <a:pt x="32" y="16"/>
                    <a:pt x="31" y="12"/>
                  </a:cubicBezTo>
                  <a:cubicBezTo>
                    <a:pt x="30" y="8"/>
                    <a:pt x="28" y="5"/>
                    <a:pt x="24" y="3"/>
                  </a:cubicBezTo>
                  <a:cubicBezTo>
                    <a:pt x="22" y="2"/>
                    <a:pt x="20" y="1"/>
                    <a:pt x="18" y="1"/>
                  </a:cubicBezTo>
                  <a:cubicBezTo>
                    <a:pt x="16" y="0"/>
                    <a:pt x="15" y="0"/>
                    <a:pt x="13" y="1"/>
                  </a:cubicBezTo>
                  <a:cubicBezTo>
                    <a:pt x="11" y="1"/>
                    <a:pt x="10" y="2"/>
                    <a:pt x="8" y="3"/>
                  </a:cubicBezTo>
                  <a:cubicBezTo>
                    <a:pt x="7" y="4"/>
                    <a:pt x="5" y="6"/>
                    <a:pt x="3" y="9"/>
                  </a:cubicBezTo>
                  <a:cubicBezTo>
                    <a:pt x="1" y="13"/>
                    <a:pt x="0" y="17"/>
                    <a:pt x="1" y="2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2" name="Freeform 18"/>
            <p:cNvSpPr>
              <a:spLocks noEditPoints="1"/>
            </p:cNvSpPr>
            <p:nvPr/>
          </p:nvSpPr>
          <p:spPr bwMode="auto">
            <a:xfrm>
              <a:off x="327279" y="873989"/>
              <a:ext cx="34958" cy="34958"/>
            </a:xfrm>
            <a:custGeom>
              <a:avLst/>
              <a:gdLst>
                <a:gd name="T0" fmla="*/ 24 w 34"/>
                <a:gd name="T1" fmla="*/ 9 h 34"/>
                <a:gd name="T2" fmla="*/ 27 w 34"/>
                <a:gd name="T3" fmla="*/ 13 h 34"/>
                <a:gd name="T4" fmla="*/ 28 w 34"/>
                <a:gd name="T5" fmla="*/ 15 h 34"/>
                <a:gd name="T6" fmla="*/ 28 w 34"/>
                <a:gd name="T7" fmla="*/ 19 h 34"/>
                <a:gd name="T8" fmla="*/ 25 w 34"/>
                <a:gd name="T9" fmla="*/ 23 h 34"/>
                <a:gd name="T10" fmla="*/ 21 w 34"/>
                <a:gd name="T11" fmla="*/ 27 h 34"/>
                <a:gd name="T12" fmla="*/ 18 w 34"/>
                <a:gd name="T13" fmla="*/ 28 h 34"/>
                <a:gd name="T14" fmla="*/ 15 w 34"/>
                <a:gd name="T15" fmla="*/ 28 h 34"/>
                <a:gd name="T16" fmla="*/ 12 w 34"/>
                <a:gd name="T17" fmla="*/ 25 h 34"/>
                <a:gd name="T18" fmla="*/ 8 w 34"/>
                <a:gd name="T19" fmla="*/ 23 h 34"/>
                <a:gd name="T20" fmla="*/ 21 w 34"/>
                <a:gd name="T21" fmla="*/ 7 h 34"/>
                <a:gd name="T22" fmla="*/ 24 w 34"/>
                <a:gd name="T23" fmla="*/ 9 h 34"/>
                <a:gd name="T24" fmla="*/ 0 w 34"/>
                <a:gd name="T25" fmla="*/ 23 h 34"/>
                <a:gd name="T26" fmla="*/ 9 w 34"/>
                <a:gd name="T27" fmla="*/ 30 h 34"/>
                <a:gd name="T28" fmla="*/ 14 w 34"/>
                <a:gd name="T29" fmla="*/ 33 h 34"/>
                <a:gd name="T30" fmla="*/ 19 w 34"/>
                <a:gd name="T31" fmla="*/ 34 h 34"/>
                <a:gd name="T32" fmla="*/ 25 w 34"/>
                <a:gd name="T33" fmla="*/ 32 h 34"/>
                <a:gd name="T34" fmla="*/ 29 w 34"/>
                <a:gd name="T35" fmla="*/ 28 h 34"/>
                <a:gd name="T36" fmla="*/ 33 w 34"/>
                <a:gd name="T37" fmla="*/ 21 h 34"/>
                <a:gd name="T38" fmla="*/ 34 w 34"/>
                <a:gd name="T39" fmla="*/ 16 h 34"/>
                <a:gd name="T40" fmla="*/ 33 w 34"/>
                <a:gd name="T41" fmla="*/ 11 h 34"/>
                <a:gd name="T42" fmla="*/ 29 w 34"/>
                <a:gd name="T43" fmla="*/ 7 h 34"/>
                <a:gd name="T44" fmla="*/ 20 w 34"/>
                <a:gd name="T45" fmla="*/ 0 h 34"/>
                <a:gd name="T46" fmla="*/ 0 w 34"/>
                <a:gd name="T47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34">
                  <a:moveTo>
                    <a:pt x="24" y="9"/>
                  </a:moveTo>
                  <a:cubicBezTo>
                    <a:pt x="25" y="11"/>
                    <a:pt x="27" y="12"/>
                    <a:pt x="27" y="13"/>
                  </a:cubicBezTo>
                  <a:cubicBezTo>
                    <a:pt x="28" y="14"/>
                    <a:pt x="28" y="14"/>
                    <a:pt x="28" y="15"/>
                  </a:cubicBezTo>
                  <a:cubicBezTo>
                    <a:pt x="29" y="16"/>
                    <a:pt x="28" y="18"/>
                    <a:pt x="28" y="19"/>
                  </a:cubicBezTo>
                  <a:cubicBezTo>
                    <a:pt x="27" y="20"/>
                    <a:pt x="26" y="22"/>
                    <a:pt x="25" y="23"/>
                  </a:cubicBezTo>
                  <a:cubicBezTo>
                    <a:pt x="23" y="25"/>
                    <a:pt x="22" y="26"/>
                    <a:pt x="21" y="27"/>
                  </a:cubicBezTo>
                  <a:cubicBezTo>
                    <a:pt x="20" y="28"/>
                    <a:pt x="18" y="28"/>
                    <a:pt x="18" y="28"/>
                  </a:cubicBezTo>
                  <a:cubicBezTo>
                    <a:pt x="17" y="28"/>
                    <a:pt x="16" y="28"/>
                    <a:pt x="15" y="28"/>
                  </a:cubicBezTo>
                  <a:cubicBezTo>
                    <a:pt x="14" y="27"/>
                    <a:pt x="13" y="27"/>
                    <a:pt x="12" y="2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21" y="7"/>
                    <a:pt x="21" y="7"/>
                    <a:pt x="21" y="7"/>
                  </a:cubicBezTo>
                  <a:lnTo>
                    <a:pt x="24" y="9"/>
                  </a:lnTo>
                  <a:close/>
                  <a:moveTo>
                    <a:pt x="0" y="23"/>
                  </a:moveTo>
                  <a:cubicBezTo>
                    <a:pt x="9" y="30"/>
                    <a:pt x="9" y="30"/>
                    <a:pt x="9" y="30"/>
                  </a:cubicBezTo>
                  <a:cubicBezTo>
                    <a:pt x="11" y="31"/>
                    <a:pt x="12" y="32"/>
                    <a:pt x="14" y="33"/>
                  </a:cubicBezTo>
                  <a:cubicBezTo>
                    <a:pt x="15" y="34"/>
                    <a:pt x="17" y="34"/>
                    <a:pt x="19" y="34"/>
                  </a:cubicBezTo>
                  <a:cubicBezTo>
                    <a:pt x="21" y="34"/>
                    <a:pt x="23" y="33"/>
                    <a:pt x="25" y="32"/>
                  </a:cubicBezTo>
                  <a:cubicBezTo>
                    <a:pt x="26" y="31"/>
                    <a:pt x="28" y="29"/>
                    <a:pt x="29" y="28"/>
                  </a:cubicBezTo>
                  <a:cubicBezTo>
                    <a:pt x="31" y="25"/>
                    <a:pt x="33" y="23"/>
                    <a:pt x="33" y="21"/>
                  </a:cubicBezTo>
                  <a:cubicBezTo>
                    <a:pt x="34" y="20"/>
                    <a:pt x="34" y="18"/>
                    <a:pt x="34" y="16"/>
                  </a:cubicBezTo>
                  <a:cubicBezTo>
                    <a:pt x="34" y="14"/>
                    <a:pt x="34" y="12"/>
                    <a:pt x="33" y="11"/>
                  </a:cubicBezTo>
                  <a:cubicBezTo>
                    <a:pt x="32" y="10"/>
                    <a:pt x="31" y="8"/>
                    <a:pt x="29" y="7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0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3" name="Freeform 19"/>
            <p:cNvSpPr>
              <a:spLocks noEditPoints="1"/>
            </p:cNvSpPr>
            <p:nvPr/>
          </p:nvSpPr>
          <p:spPr bwMode="auto">
            <a:xfrm>
              <a:off x="282394" y="832126"/>
              <a:ext cx="36684" cy="31937"/>
            </a:xfrm>
            <a:custGeom>
              <a:avLst/>
              <a:gdLst>
                <a:gd name="T0" fmla="*/ 38 w 85"/>
                <a:gd name="T1" fmla="*/ 19 h 74"/>
                <a:gd name="T2" fmla="*/ 67 w 85"/>
                <a:gd name="T3" fmla="*/ 14 h 74"/>
                <a:gd name="T4" fmla="*/ 50 w 85"/>
                <a:gd name="T5" fmla="*/ 36 h 74"/>
                <a:gd name="T6" fmla="*/ 38 w 85"/>
                <a:gd name="T7" fmla="*/ 19 h 74"/>
                <a:gd name="T8" fmla="*/ 85 w 85"/>
                <a:gd name="T9" fmla="*/ 14 h 74"/>
                <a:gd name="T10" fmla="*/ 78 w 85"/>
                <a:gd name="T11" fmla="*/ 0 h 74"/>
                <a:gd name="T12" fmla="*/ 0 w 85"/>
                <a:gd name="T13" fmla="*/ 12 h 74"/>
                <a:gd name="T14" fmla="*/ 10 w 85"/>
                <a:gd name="T15" fmla="*/ 24 h 74"/>
                <a:gd name="T16" fmla="*/ 26 w 85"/>
                <a:gd name="T17" fmla="*/ 21 h 74"/>
                <a:gd name="T18" fmla="*/ 40 w 85"/>
                <a:gd name="T19" fmla="*/ 47 h 74"/>
                <a:gd name="T20" fmla="*/ 29 w 85"/>
                <a:gd name="T21" fmla="*/ 59 h 74"/>
                <a:gd name="T22" fmla="*/ 38 w 85"/>
                <a:gd name="T23" fmla="*/ 74 h 74"/>
                <a:gd name="T24" fmla="*/ 85 w 85"/>
                <a:gd name="T25" fmla="*/ 1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4">
                  <a:moveTo>
                    <a:pt x="38" y="19"/>
                  </a:moveTo>
                  <a:lnTo>
                    <a:pt x="67" y="14"/>
                  </a:lnTo>
                  <a:lnTo>
                    <a:pt x="50" y="36"/>
                  </a:lnTo>
                  <a:lnTo>
                    <a:pt x="38" y="19"/>
                  </a:lnTo>
                  <a:close/>
                  <a:moveTo>
                    <a:pt x="85" y="14"/>
                  </a:moveTo>
                  <a:lnTo>
                    <a:pt x="78" y="0"/>
                  </a:lnTo>
                  <a:lnTo>
                    <a:pt x="0" y="12"/>
                  </a:lnTo>
                  <a:lnTo>
                    <a:pt x="10" y="24"/>
                  </a:lnTo>
                  <a:lnTo>
                    <a:pt x="26" y="21"/>
                  </a:lnTo>
                  <a:lnTo>
                    <a:pt x="40" y="47"/>
                  </a:lnTo>
                  <a:lnTo>
                    <a:pt x="29" y="59"/>
                  </a:lnTo>
                  <a:lnTo>
                    <a:pt x="38" y="74"/>
                  </a:lnTo>
                  <a:lnTo>
                    <a:pt x="85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4" name="Freeform 20"/>
            <p:cNvSpPr/>
            <p:nvPr/>
          </p:nvSpPr>
          <p:spPr bwMode="auto">
            <a:xfrm>
              <a:off x="271173" y="796305"/>
              <a:ext cx="37979" cy="32800"/>
            </a:xfrm>
            <a:custGeom>
              <a:avLst/>
              <a:gdLst>
                <a:gd name="T0" fmla="*/ 0 w 88"/>
                <a:gd name="T1" fmla="*/ 24 h 76"/>
                <a:gd name="T2" fmla="*/ 66 w 88"/>
                <a:gd name="T3" fmla="*/ 0 h 76"/>
                <a:gd name="T4" fmla="*/ 71 w 88"/>
                <a:gd name="T5" fmla="*/ 12 h 76"/>
                <a:gd name="T6" fmla="*/ 45 w 88"/>
                <a:gd name="T7" fmla="*/ 24 h 76"/>
                <a:gd name="T8" fmla="*/ 55 w 88"/>
                <a:gd name="T9" fmla="*/ 50 h 76"/>
                <a:gd name="T10" fmla="*/ 83 w 88"/>
                <a:gd name="T11" fmla="*/ 40 h 76"/>
                <a:gd name="T12" fmla="*/ 88 w 88"/>
                <a:gd name="T13" fmla="*/ 52 h 76"/>
                <a:gd name="T14" fmla="*/ 19 w 88"/>
                <a:gd name="T15" fmla="*/ 76 h 76"/>
                <a:gd name="T16" fmla="*/ 14 w 88"/>
                <a:gd name="T17" fmla="*/ 64 h 76"/>
                <a:gd name="T18" fmla="*/ 43 w 88"/>
                <a:gd name="T19" fmla="*/ 52 h 76"/>
                <a:gd name="T20" fmla="*/ 33 w 88"/>
                <a:gd name="T21" fmla="*/ 26 h 76"/>
                <a:gd name="T22" fmla="*/ 5 w 88"/>
                <a:gd name="T23" fmla="*/ 38 h 76"/>
                <a:gd name="T24" fmla="*/ 0 w 88"/>
                <a:gd name="T25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76">
                  <a:moveTo>
                    <a:pt x="0" y="24"/>
                  </a:moveTo>
                  <a:lnTo>
                    <a:pt x="66" y="0"/>
                  </a:lnTo>
                  <a:lnTo>
                    <a:pt x="71" y="12"/>
                  </a:lnTo>
                  <a:lnTo>
                    <a:pt x="45" y="24"/>
                  </a:lnTo>
                  <a:lnTo>
                    <a:pt x="55" y="50"/>
                  </a:lnTo>
                  <a:lnTo>
                    <a:pt x="83" y="40"/>
                  </a:lnTo>
                  <a:lnTo>
                    <a:pt x="88" y="52"/>
                  </a:lnTo>
                  <a:lnTo>
                    <a:pt x="19" y="76"/>
                  </a:lnTo>
                  <a:lnTo>
                    <a:pt x="14" y="64"/>
                  </a:lnTo>
                  <a:lnTo>
                    <a:pt x="43" y="52"/>
                  </a:lnTo>
                  <a:lnTo>
                    <a:pt x="33" y="26"/>
                  </a:lnTo>
                  <a:lnTo>
                    <a:pt x="5" y="38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5" name="Freeform 21"/>
            <p:cNvSpPr/>
            <p:nvPr/>
          </p:nvSpPr>
          <p:spPr bwMode="auto">
            <a:xfrm>
              <a:off x="264268" y="768683"/>
              <a:ext cx="33663" cy="26326"/>
            </a:xfrm>
            <a:custGeom>
              <a:avLst/>
              <a:gdLst>
                <a:gd name="T0" fmla="*/ 9 w 33"/>
                <a:gd name="T1" fmla="*/ 1 h 26"/>
                <a:gd name="T2" fmla="*/ 11 w 33"/>
                <a:gd name="T3" fmla="*/ 7 h 26"/>
                <a:gd name="T4" fmla="*/ 7 w 33"/>
                <a:gd name="T5" fmla="*/ 10 h 26"/>
                <a:gd name="T6" fmla="*/ 6 w 33"/>
                <a:gd name="T7" fmla="*/ 15 h 26"/>
                <a:gd name="T8" fmla="*/ 8 w 33"/>
                <a:gd name="T9" fmla="*/ 19 h 26"/>
                <a:gd name="T10" fmla="*/ 11 w 33"/>
                <a:gd name="T11" fmla="*/ 20 h 26"/>
                <a:gd name="T12" fmla="*/ 13 w 33"/>
                <a:gd name="T13" fmla="*/ 19 h 26"/>
                <a:gd name="T14" fmla="*/ 14 w 33"/>
                <a:gd name="T15" fmla="*/ 16 h 26"/>
                <a:gd name="T16" fmla="*/ 14 w 33"/>
                <a:gd name="T17" fmla="*/ 11 h 26"/>
                <a:gd name="T18" fmla="*/ 16 w 33"/>
                <a:gd name="T19" fmla="*/ 4 h 26"/>
                <a:gd name="T20" fmla="*/ 22 w 33"/>
                <a:gd name="T21" fmla="*/ 0 h 26"/>
                <a:gd name="T22" fmla="*/ 26 w 33"/>
                <a:gd name="T23" fmla="*/ 1 h 26"/>
                <a:gd name="T24" fmla="*/ 30 w 33"/>
                <a:gd name="T25" fmla="*/ 4 h 26"/>
                <a:gd name="T26" fmla="*/ 32 w 33"/>
                <a:gd name="T27" fmla="*/ 10 h 26"/>
                <a:gd name="T28" fmla="*/ 31 w 33"/>
                <a:gd name="T29" fmla="*/ 18 h 26"/>
                <a:gd name="T30" fmla="*/ 25 w 33"/>
                <a:gd name="T31" fmla="*/ 22 h 26"/>
                <a:gd name="T32" fmla="*/ 24 w 33"/>
                <a:gd name="T33" fmla="*/ 17 h 26"/>
                <a:gd name="T34" fmla="*/ 27 w 33"/>
                <a:gd name="T35" fmla="*/ 14 h 26"/>
                <a:gd name="T36" fmla="*/ 27 w 33"/>
                <a:gd name="T37" fmla="*/ 10 h 26"/>
                <a:gd name="T38" fmla="*/ 25 w 33"/>
                <a:gd name="T39" fmla="*/ 7 h 26"/>
                <a:gd name="T40" fmla="*/ 23 w 33"/>
                <a:gd name="T41" fmla="*/ 6 h 26"/>
                <a:gd name="T42" fmla="*/ 21 w 33"/>
                <a:gd name="T43" fmla="*/ 7 h 26"/>
                <a:gd name="T44" fmla="*/ 20 w 33"/>
                <a:gd name="T45" fmla="*/ 13 h 26"/>
                <a:gd name="T46" fmla="*/ 19 w 33"/>
                <a:gd name="T47" fmla="*/ 20 h 26"/>
                <a:gd name="T48" fmla="*/ 17 w 33"/>
                <a:gd name="T49" fmla="*/ 24 h 26"/>
                <a:gd name="T50" fmla="*/ 12 w 33"/>
                <a:gd name="T51" fmla="*/ 26 h 26"/>
                <a:gd name="T52" fmla="*/ 7 w 33"/>
                <a:gd name="T53" fmla="*/ 25 h 26"/>
                <a:gd name="T54" fmla="*/ 3 w 33"/>
                <a:gd name="T55" fmla="*/ 22 h 26"/>
                <a:gd name="T56" fmla="*/ 1 w 33"/>
                <a:gd name="T57" fmla="*/ 15 h 26"/>
                <a:gd name="T58" fmla="*/ 2 w 33"/>
                <a:gd name="T59" fmla="*/ 6 h 26"/>
                <a:gd name="T60" fmla="*/ 9 w 33"/>
                <a:gd name="T61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" h="26">
                  <a:moveTo>
                    <a:pt x="9" y="1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7" y="10"/>
                  </a:cubicBezTo>
                  <a:cubicBezTo>
                    <a:pt x="6" y="11"/>
                    <a:pt x="6" y="13"/>
                    <a:pt x="6" y="15"/>
                  </a:cubicBezTo>
                  <a:cubicBezTo>
                    <a:pt x="6" y="16"/>
                    <a:pt x="7" y="18"/>
                    <a:pt x="8" y="19"/>
                  </a:cubicBezTo>
                  <a:cubicBezTo>
                    <a:pt x="9" y="19"/>
                    <a:pt x="10" y="20"/>
                    <a:pt x="11" y="20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18"/>
                    <a:pt x="14" y="17"/>
                    <a:pt x="14" y="16"/>
                  </a:cubicBezTo>
                  <a:cubicBezTo>
                    <a:pt x="14" y="16"/>
                    <a:pt x="14" y="14"/>
                    <a:pt x="14" y="11"/>
                  </a:cubicBezTo>
                  <a:cubicBezTo>
                    <a:pt x="14" y="8"/>
                    <a:pt x="15" y="6"/>
                    <a:pt x="16" y="4"/>
                  </a:cubicBezTo>
                  <a:cubicBezTo>
                    <a:pt x="17" y="2"/>
                    <a:pt x="19" y="1"/>
                    <a:pt x="22" y="0"/>
                  </a:cubicBezTo>
                  <a:cubicBezTo>
                    <a:pt x="23" y="0"/>
                    <a:pt x="25" y="0"/>
                    <a:pt x="26" y="1"/>
                  </a:cubicBezTo>
                  <a:cubicBezTo>
                    <a:pt x="28" y="1"/>
                    <a:pt x="29" y="2"/>
                    <a:pt x="30" y="4"/>
                  </a:cubicBezTo>
                  <a:cubicBezTo>
                    <a:pt x="31" y="5"/>
                    <a:pt x="31" y="7"/>
                    <a:pt x="32" y="10"/>
                  </a:cubicBezTo>
                  <a:cubicBezTo>
                    <a:pt x="33" y="13"/>
                    <a:pt x="32" y="16"/>
                    <a:pt x="31" y="18"/>
                  </a:cubicBezTo>
                  <a:cubicBezTo>
                    <a:pt x="30" y="20"/>
                    <a:pt x="28" y="22"/>
                    <a:pt x="25" y="22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6"/>
                    <a:pt x="26" y="15"/>
                    <a:pt x="27" y="14"/>
                  </a:cubicBezTo>
                  <a:cubicBezTo>
                    <a:pt x="27" y="13"/>
                    <a:pt x="27" y="12"/>
                    <a:pt x="27" y="10"/>
                  </a:cubicBezTo>
                  <a:cubicBezTo>
                    <a:pt x="27" y="9"/>
                    <a:pt x="26" y="7"/>
                    <a:pt x="25" y="7"/>
                  </a:cubicBezTo>
                  <a:cubicBezTo>
                    <a:pt x="24" y="6"/>
                    <a:pt x="24" y="6"/>
                    <a:pt x="23" y="6"/>
                  </a:cubicBezTo>
                  <a:cubicBezTo>
                    <a:pt x="22" y="6"/>
                    <a:pt x="22" y="6"/>
                    <a:pt x="21" y="7"/>
                  </a:cubicBezTo>
                  <a:cubicBezTo>
                    <a:pt x="21" y="8"/>
                    <a:pt x="21" y="10"/>
                    <a:pt x="20" y="13"/>
                  </a:cubicBezTo>
                  <a:cubicBezTo>
                    <a:pt x="20" y="16"/>
                    <a:pt x="20" y="18"/>
                    <a:pt x="19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6" y="25"/>
                    <a:pt x="14" y="25"/>
                    <a:pt x="12" y="26"/>
                  </a:cubicBezTo>
                  <a:cubicBezTo>
                    <a:pt x="11" y="26"/>
                    <a:pt x="9" y="26"/>
                    <a:pt x="7" y="25"/>
                  </a:cubicBezTo>
                  <a:cubicBezTo>
                    <a:pt x="6" y="24"/>
                    <a:pt x="4" y="23"/>
                    <a:pt x="3" y="22"/>
                  </a:cubicBezTo>
                  <a:cubicBezTo>
                    <a:pt x="2" y="20"/>
                    <a:pt x="1" y="18"/>
                    <a:pt x="1" y="15"/>
                  </a:cubicBezTo>
                  <a:cubicBezTo>
                    <a:pt x="0" y="12"/>
                    <a:pt x="0" y="9"/>
                    <a:pt x="2" y="6"/>
                  </a:cubicBezTo>
                  <a:cubicBezTo>
                    <a:pt x="3" y="4"/>
                    <a:pt x="6" y="2"/>
                    <a:pt x="9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6" name="Freeform 22"/>
            <p:cNvSpPr/>
            <p:nvPr/>
          </p:nvSpPr>
          <p:spPr bwMode="auto">
            <a:xfrm>
              <a:off x="477469" y="920168"/>
              <a:ext cx="26758" cy="32800"/>
            </a:xfrm>
            <a:custGeom>
              <a:avLst/>
              <a:gdLst>
                <a:gd name="T0" fmla="*/ 0 w 26"/>
                <a:gd name="T1" fmla="*/ 3 h 32"/>
                <a:gd name="T2" fmla="*/ 6 w 26"/>
                <a:gd name="T3" fmla="*/ 2 h 32"/>
                <a:gd name="T4" fmla="*/ 8 w 26"/>
                <a:gd name="T5" fmla="*/ 18 h 32"/>
                <a:gd name="T6" fmla="*/ 8 w 26"/>
                <a:gd name="T7" fmla="*/ 23 h 32"/>
                <a:gd name="T8" fmla="*/ 10 w 26"/>
                <a:gd name="T9" fmla="*/ 26 h 32"/>
                <a:gd name="T10" fmla="*/ 14 w 26"/>
                <a:gd name="T11" fmla="*/ 27 h 32"/>
                <a:gd name="T12" fmla="*/ 18 w 26"/>
                <a:gd name="T13" fmla="*/ 25 h 32"/>
                <a:gd name="T14" fmla="*/ 20 w 26"/>
                <a:gd name="T15" fmla="*/ 23 h 32"/>
                <a:gd name="T16" fmla="*/ 19 w 26"/>
                <a:gd name="T17" fmla="*/ 17 h 32"/>
                <a:gd name="T18" fmla="*/ 18 w 26"/>
                <a:gd name="T19" fmla="*/ 1 h 32"/>
                <a:gd name="T20" fmla="*/ 24 w 26"/>
                <a:gd name="T21" fmla="*/ 0 h 32"/>
                <a:gd name="T22" fmla="*/ 25 w 26"/>
                <a:gd name="T23" fmla="*/ 16 h 32"/>
                <a:gd name="T24" fmla="*/ 26 w 26"/>
                <a:gd name="T25" fmla="*/ 24 h 32"/>
                <a:gd name="T26" fmla="*/ 24 w 26"/>
                <a:gd name="T27" fmla="*/ 28 h 32"/>
                <a:gd name="T28" fmla="*/ 21 w 26"/>
                <a:gd name="T29" fmla="*/ 30 h 32"/>
                <a:gd name="T30" fmla="*/ 15 w 26"/>
                <a:gd name="T31" fmla="*/ 32 h 32"/>
                <a:gd name="T32" fmla="*/ 8 w 26"/>
                <a:gd name="T33" fmla="*/ 31 h 32"/>
                <a:gd name="T34" fmla="*/ 5 w 26"/>
                <a:gd name="T35" fmla="*/ 29 h 32"/>
                <a:gd name="T36" fmla="*/ 3 w 26"/>
                <a:gd name="T37" fmla="*/ 26 h 32"/>
                <a:gd name="T38" fmla="*/ 1 w 26"/>
                <a:gd name="T39" fmla="*/ 18 h 32"/>
                <a:gd name="T40" fmla="*/ 0 w 26"/>
                <a:gd name="T41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2">
                  <a:moveTo>
                    <a:pt x="0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21"/>
                    <a:pt x="8" y="22"/>
                    <a:pt x="8" y="23"/>
                  </a:cubicBezTo>
                  <a:cubicBezTo>
                    <a:pt x="9" y="24"/>
                    <a:pt x="9" y="25"/>
                    <a:pt x="10" y="26"/>
                  </a:cubicBezTo>
                  <a:cubicBezTo>
                    <a:pt x="11" y="27"/>
                    <a:pt x="13" y="27"/>
                    <a:pt x="14" y="27"/>
                  </a:cubicBezTo>
                  <a:cubicBezTo>
                    <a:pt x="16" y="27"/>
                    <a:pt x="17" y="26"/>
                    <a:pt x="18" y="25"/>
                  </a:cubicBezTo>
                  <a:cubicBezTo>
                    <a:pt x="19" y="25"/>
                    <a:pt x="20" y="24"/>
                    <a:pt x="20" y="23"/>
                  </a:cubicBezTo>
                  <a:cubicBezTo>
                    <a:pt x="20" y="22"/>
                    <a:pt x="20" y="20"/>
                    <a:pt x="19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20"/>
                    <a:pt x="26" y="22"/>
                    <a:pt x="26" y="24"/>
                  </a:cubicBezTo>
                  <a:cubicBezTo>
                    <a:pt x="25" y="25"/>
                    <a:pt x="25" y="27"/>
                    <a:pt x="24" y="28"/>
                  </a:cubicBezTo>
                  <a:cubicBezTo>
                    <a:pt x="23" y="29"/>
                    <a:pt x="22" y="30"/>
                    <a:pt x="21" y="30"/>
                  </a:cubicBezTo>
                  <a:cubicBezTo>
                    <a:pt x="19" y="31"/>
                    <a:pt x="17" y="32"/>
                    <a:pt x="15" y="32"/>
                  </a:cubicBezTo>
                  <a:cubicBezTo>
                    <a:pt x="12" y="32"/>
                    <a:pt x="10" y="32"/>
                    <a:pt x="8" y="31"/>
                  </a:cubicBezTo>
                  <a:cubicBezTo>
                    <a:pt x="7" y="31"/>
                    <a:pt x="6" y="30"/>
                    <a:pt x="5" y="29"/>
                  </a:cubicBezTo>
                  <a:cubicBezTo>
                    <a:pt x="4" y="28"/>
                    <a:pt x="3" y="27"/>
                    <a:pt x="3" y="26"/>
                  </a:cubicBezTo>
                  <a:cubicBezTo>
                    <a:pt x="2" y="24"/>
                    <a:pt x="2" y="22"/>
                    <a:pt x="1" y="18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7" name="Freeform 23"/>
            <p:cNvSpPr/>
            <p:nvPr/>
          </p:nvSpPr>
          <p:spPr bwMode="auto">
            <a:xfrm>
              <a:off x="508111" y="913263"/>
              <a:ext cx="32800" cy="35821"/>
            </a:xfrm>
            <a:custGeom>
              <a:avLst/>
              <a:gdLst>
                <a:gd name="T0" fmla="*/ 21 w 76"/>
                <a:gd name="T1" fmla="*/ 83 h 83"/>
                <a:gd name="T2" fmla="*/ 0 w 76"/>
                <a:gd name="T3" fmla="*/ 14 h 83"/>
                <a:gd name="T4" fmla="*/ 14 w 76"/>
                <a:gd name="T5" fmla="*/ 12 h 83"/>
                <a:gd name="T6" fmla="*/ 57 w 76"/>
                <a:gd name="T7" fmla="*/ 50 h 83"/>
                <a:gd name="T8" fmla="*/ 43 w 76"/>
                <a:gd name="T9" fmla="*/ 2 h 83"/>
                <a:gd name="T10" fmla="*/ 55 w 76"/>
                <a:gd name="T11" fmla="*/ 0 h 83"/>
                <a:gd name="T12" fmla="*/ 76 w 76"/>
                <a:gd name="T13" fmla="*/ 69 h 83"/>
                <a:gd name="T14" fmla="*/ 62 w 76"/>
                <a:gd name="T15" fmla="*/ 71 h 83"/>
                <a:gd name="T16" fmla="*/ 21 w 76"/>
                <a:gd name="T17" fmla="*/ 35 h 83"/>
                <a:gd name="T18" fmla="*/ 33 w 76"/>
                <a:gd name="T19" fmla="*/ 81 h 83"/>
                <a:gd name="T20" fmla="*/ 21 w 76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83">
                  <a:moveTo>
                    <a:pt x="21" y="83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57" y="50"/>
                  </a:lnTo>
                  <a:lnTo>
                    <a:pt x="43" y="2"/>
                  </a:lnTo>
                  <a:lnTo>
                    <a:pt x="55" y="0"/>
                  </a:lnTo>
                  <a:lnTo>
                    <a:pt x="76" y="69"/>
                  </a:lnTo>
                  <a:lnTo>
                    <a:pt x="62" y="71"/>
                  </a:lnTo>
                  <a:lnTo>
                    <a:pt x="21" y="35"/>
                  </a:lnTo>
                  <a:lnTo>
                    <a:pt x="33" y="81"/>
                  </a:lnTo>
                  <a:lnTo>
                    <a:pt x="21" y="8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8" name="Freeform 24"/>
            <p:cNvSpPr/>
            <p:nvPr/>
          </p:nvSpPr>
          <p:spPr bwMode="auto">
            <a:xfrm>
              <a:off x="538753" y="908084"/>
              <a:ext cx="17263" cy="30642"/>
            </a:xfrm>
            <a:custGeom>
              <a:avLst/>
              <a:gdLst>
                <a:gd name="T0" fmla="*/ 26 w 40"/>
                <a:gd name="T1" fmla="*/ 71 h 71"/>
                <a:gd name="T2" fmla="*/ 0 w 40"/>
                <a:gd name="T3" fmla="*/ 5 h 71"/>
                <a:gd name="T4" fmla="*/ 12 w 40"/>
                <a:gd name="T5" fmla="*/ 0 h 71"/>
                <a:gd name="T6" fmla="*/ 40 w 40"/>
                <a:gd name="T7" fmla="*/ 66 h 71"/>
                <a:gd name="T8" fmla="*/ 26 w 40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1">
                  <a:moveTo>
                    <a:pt x="26" y="71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40" y="66"/>
                  </a:lnTo>
                  <a:lnTo>
                    <a:pt x="26" y="7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39" name="Freeform 25"/>
            <p:cNvSpPr/>
            <p:nvPr/>
          </p:nvSpPr>
          <p:spPr bwMode="auto">
            <a:xfrm>
              <a:off x="546953" y="893842"/>
              <a:ext cx="30642" cy="34526"/>
            </a:xfrm>
            <a:custGeom>
              <a:avLst/>
              <a:gdLst>
                <a:gd name="T0" fmla="*/ 57 w 71"/>
                <a:gd name="T1" fmla="*/ 80 h 80"/>
                <a:gd name="T2" fmla="*/ 0 w 71"/>
                <a:gd name="T3" fmla="*/ 30 h 80"/>
                <a:gd name="T4" fmla="*/ 14 w 71"/>
                <a:gd name="T5" fmla="*/ 23 h 80"/>
                <a:gd name="T6" fmla="*/ 57 w 71"/>
                <a:gd name="T7" fmla="*/ 61 h 80"/>
                <a:gd name="T8" fmla="*/ 45 w 71"/>
                <a:gd name="T9" fmla="*/ 7 h 80"/>
                <a:gd name="T10" fmla="*/ 59 w 71"/>
                <a:gd name="T11" fmla="*/ 0 h 80"/>
                <a:gd name="T12" fmla="*/ 71 w 71"/>
                <a:gd name="T13" fmla="*/ 73 h 80"/>
                <a:gd name="T14" fmla="*/ 57 w 71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80">
                  <a:moveTo>
                    <a:pt x="57" y="80"/>
                  </a:moveTo>
                  <a:lnTo>
                    <a:pt x="0" y="30"/>
                  </a:lnTo>
                  <a:lnTo>
                    <a:pt x="14" y="23"/>
                  </a:lnTo>
                  <a:lnTo>
                    <a:pt x="57" y="61"/>
                  </a:lnTo>
                  <a:lnTo>
                    <a:pt x="45" y="7"/>
                  </a:lnTo>
                  <a:lnTo>
                    <a:pt x="59" y="0"/>
                  </a:lnTo>
                  <a:lnTo>
                    <a:pt x="71" y="73"/>
                  </a:lnTo>
                  <a:lnTo>
                    <a:pt x="57" y="8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0" name="Freeform 26"/>
            <p:cNvSpPr/>
            <p:nvPr/>
          </p:nvSpPr>
          <p:spPr bwMode="auto">
            <a:xfrm>
              <a:off x="574574" y="877442"/>
              <a:ext cx="37979" cy="37547"/>
            </a:xfrm>
            <a:custGeom>
              <a:avLst/>
              <a:gdLst>
                <a:gd name="T0" fmla="*/ 45 w 88"/>
                <a:gd name="T1" fmla="*/ 87 h 87"/>
                <a:gd name="T2" fmla="*/ 0 w 88"/>
                <a:gd name="T3" fmla="*/ 33 h 87"/>
                <a:gd name="T4" fmla="*/ 43 w 88"/>
                <a:gd name="T5" fmla="*/ 0 h 87"/>
                <a:gd name="T6" fmla="*/ 50 w 88"/>
                <a:gd name="T7" fmla="*/ 9 h 87"/>
                <a:gd name="T8" fmla="*/ 19 w 88"/>
                <a:gd name="T9" fmla="*/ 33 h 87"/>
                <a:gd name="T10" fmla="*/ 28 w 88"/>
                <a:gd name="T11" fmla="*/ 45 h 87"/>
                <a:gd name="T12" fmla="*/ 57 w 88"/>
                <a:gd name="T13" fmla="*/ 23 h 87"/>
                <a:gd name="T14" fmla="*/ 66 w 88"/>
                <a:gd name="T15" fmla="*/ 33 h 87"/>
                <a:gd name="T16" fmla="*/ 38 w 88"/>
                <a:gd name="T17" fmla="*/ 54 h 87"/>
                <a:gd name="T18" fmla="*/ 50 w 88"/>
                <a:gd name="T19" fmla="*/ 68 h 87"/>
                <a:gd name="T20" fmla="*/ 80 w 88"/>
                <a:gd name="T21" fmla="*/ 45 h 87"/>
                <a:gd name="T22" fmla="*/ 88 w 88"/>
                <a:gd name="T23" fmla="*/ 54 h 87"/>
                <a:gd name="T24" fmla="*/ 45 w 88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7">
                  <a:moveTo>
                    <a:pt x="45" y="87"/>
                  </a:moveTo>
                  <a:lnTo>
                    <a:pt x="0" y="33"/>
                  </a:lnTo>
                  <a:lnTo>
                    <a:pt x="43" y="0"/>
                  </a:lnTo>
                  <a:lnTo>
                    <a:pt x="50" y="9"/>
                  </a:lnTo>
                  <a:lnTo>
                    <a:pt x="19" y="33"/>
                  </a:lnTo>
                  <a:lnTo>
                    <a:pt x="28" y="45"/>
                  </a:lnTo>
                  <a:lnTo>
                    <a:pt x="57" y="23"/>
                  </a:lnTo>
                  <a:lnTo>
                    <a:pt x="66" y="33"/>
                  </a:lnTo>
                  <a:lnTo>
                    <a:pt x="38" y="54"/>
                  </a:lnTo>
                  <a:lnTo>
                    <a:pt x="50" y="68"/>
                  </a:lnTo>
                  <a:lnTo>
                    <a:pt x="80" y="45"/>
                  </a:lnTo>
                  <a:lnTo>
                    <a:pt x="88" y="54"/>
                  </a:lnTo>
                  <a:lnTo>
                    <a:pt x="45" y="8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1" name="Freeform 27"/>
            <p:cNvSpPr>
              <a:spLocks noEditPoints="1"/>
            </p:cNvSpPr>
            <p:nvPr/>
          </p:nvSpPr>
          <p:spPr bwMode="auto">
            <a:xfrm>
              <a:off x="597016" y="857589"/>
              <a:ext cx="41863" cy="36253"/>
            </a:xfrm>
            <a:custGeom>
              <a:avLst/>
              <a:gdLst>
                <a:gd name="T0" fmla="*/ 8 w 41"/>
                <a:gd name="T1" fmla="*/ 14 h 35"/>
                <a:gd name="T2" fmla="*/ 11 w 41"/>
                <a:gd name="T3" fmla="*/ 11 h 35"/>
                <a:gd name="T4" fmla="*/ 14 w 41"/>
                <a:gd name="T5" fmla="*/ 7 h 35"/>
                <a:gd name="T6" fmla="*/ 17 w 41"/>
                <a:gd name="T7" fmla="*/ 7 h 35"/>
                <a:gd name="T8" fmla="*/ 19 w 41"/>
                <a:gd name="T9" fmla="*/ 8 h 35"/>
                <a:gd name="T10" fmla="*/ 21 w 41"/>
                <a:gd name="T11" fmla="*/ 10 h 35"/>
                <a:gd name="T12" fmla="*/ 20 w 41"/>
                <a:gd name="T13" fmla="*/ 12 h 35"/>
                <a:gd name="T14" fmla="*/ 17 w 41"/>
                <a:gd name="T15" fmla="*/ 16 h 35"/>
                <a:gd name="T16" fmla="*/ 14 w 41"/>
                <a:gd name="T17" fmla="*/ 19 h 35"/>
                <a:gd name="T18" fmla="*/ 8 w 41"/>
                <a:gd name="T19" fmla="*/ 14 h 35"/>
                <a:gd name="T20" fmla="*/ 27 w 41"/>
                <a:gd name="T21" fmla="*/ 31 h 35"/>
                <a:gd name="T22" fmla="*/ 17 w 41"/>
                <a:gd name="T23" fmla="*/ 22 h 35"/>
                <a:gd name="T24" fmla="*/ 18 w 41"/>
                <a:gd name="T25" fmla="*/ 22 h 35"/>
                <a:gd name="T26" fmla="*/ 21 w 41"/>
                <a:gd name="T27" fmla="*/ 19 h 35"/>
                <a:gd name="T28" fmla="*/ 23 w 41"/>
                <a:gd name="T29" fmla="*/ 19 h 35"/>
                <a:gd name="T30" fmla="*/ 28 w 41"/>
                <a:gd name="T31" fmla="*/ 20 h 35"/>
                <a:gd name="T32" fmla="*/ 36 w 41"/>
                <a:gd name="T33" fmla="*/ 21 h 35"/>
                <a:gd name="T34" fmla="*/ 41 w 41"/>
                <a:gd name="T35" fmla="*/ 15 h 35"/>
                <a:gd name="T36" fmla="*/ 34 w 41"/>
                <a:gd name="T37" fmla="*/ 14 h 35"/>
                <a:gd name="T38" fmla="*/ 28 w 41"/>
                <a:gd name="T39" fmla="*/ 13 h 35"/>
                <a:gd name="T40" fmla="*/ 24 w 41"/>
                <a:gd name="T41" fmla="*/ 14 h 35"/>
                <a:gd name="T42" fmla="*/ 26 w 41"/>
                <a:gd name="T43" fmla="*/ 8 h 35"/>
                <a:gd name="T44" fmla="*/ 23 w 41"/>
                <a:gd name="T45" fmla="*/ 3 h 35"/>
                <a:gd name="T46" fmla="*/ 19 w 41"/>
                <a:gd name="T47" fmla="*/ 0 h 35"/>
                <a:gd name="T48" fmla="*/ 14 w 41"/>
                <a:gd name="T49" fmla="*/ 1 h 35"/>
                <a:gd name="T50" fmla="*/ 9 w 41"/>
                <a:gd name="T51" fmla="*/ 6 h 35"/>
                <a:gd name="T52" fmla="*/ 0 w 41"/>
                <a:gd name="T53" fmla="*/ 15 h 35"/>
                <a:gd name="T54" fmla="*/ 23 w 41"/>
                <a:gd name="T55" fmla="*/ 35 h 35"/>
                <a:gd name="T56" fmla="*/ 27 w 41"/>
                <a:gd name="T57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35">
                  <a:moveTo>
                    <a:pt x="8" y="14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3" y="9"/>
                    <a:pt x="14" y="8"/>
                    <a:pt x="14" y="7"/>
                  </a:cubicBezTo>
                  <a:cubicBezTo>
                    <a:pt x="15" y="7"/>
                    <a:pt x="16" y="6"/>
                    <a:pt x="17" y="7"/>
                  </a:cubicBezTo>
                  <a:cubicBezTo>
                    <a:pt x="18" y="7"/>
                    <a:pt x="18" y="7"/>
                    <a:pt x="19" y="8"/>
                  </a:cubicBezTo>
                  <a:cubicBezTo>
                    <a:pt x="20" y="8"/>
                    <a:pt x="20" y="9"/>
                    <a:pt x="21" y="10"/>
                  </a:cubicBezTo>
                  <a:cubicBezTo>
                    <a:pt x="21" y="10"/>
                    <a:pt x="21" y="11"/>
                    <a:pt x="20" y="12"/>
                  </a:cubicBezTo>
                  <a:cubicBezTo>
                    <a:pt x="20" y="12"/>
                    <a:pt x="19" y="14"/>
                    <a:pt x="17" y="16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8" y="14"/>
                  </a:lnTo>
                  <a:close/>
                  <a:moveTo>
                    <a:pt x="27" y="31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0"/>
                    <a:pt x="20" y="20"/>
                    <a:pt x="21" y="19"/>
                  </a:cubicBezTo>
                  <a:cubicBezTo>
                    <a:pt x="21" y="19"/>
                    <a:pt x="22" y="19"/>
                    <a:pt x="23" y="19"/>
                  </a:cubicBezTo>
                  <a:cubicBezTo>
                    <a:pt x="24" y="19"/>
                    <a:pt x="25" y="19"/>
                    <a:pt x="28" y="20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4"/>
                    <a:pt x="29" y="13"/>
                    <a:pt x="28" y="13"/>
                  </a:cubicBezTo>
                  <a:cubicBezTo>
                    <a:pt x="27" y="13"/>
                    <a:pt x="26" y="14"/>
                    <a:pt x="24" y="14"/>
                  </a:cubicBezTo>
                  <a:cubicBezTo>
                    <a:pt x="26" y="12"/>
                    <a:pt x="26" y="10"/>
                    <a:pt x="26" y="8"/>
                  </a:cubicBezTo>
                  <a:cubicBezTo>
                    <a:pt x="26" y="6"/>
                    <a:pt x="25" y="4"/>
                    <a:pt x="23" y="3"/>
                  </a:cubicBezTo>
                  <a:cubicBezTo>
                    <a:pt x="22" y="2"/>
                    <a:pt x="20" y="1"/>
                    <a:pt x="19" y="0"/>
                  </a:cubicBezTo>
                  <a:cubicBezTo>
                    <a:pt x="17" y="0"/>
                    <a:pt x="16" y="0"/>
                    <a:pt x="14" y="1"/>
                  </a:cubicBezTo>
                  <a:cubicBezTo>
                    <a:pt x="13" y="2"/>
                    <a:pt x="11" y="3"/>
                    <a:pt x="9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27" y="3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2" name="Freeform 28"/>
            <p:cNvSpPr/>
            <p:nvPr/>
          </p:nvSpPr>
          <p:spPr bwMode="auto">
            <a:xfrm>
              <a:off x="620322" y="834284"/>
              <a:ext cx="32800" cy="30642"/>
            </a:xfrm>
            <a:custGeom>
              <a:avLst/>
              <a:gdLst>
                <a:gd name="T0" fmla="*/ 13 w 32"/>
                <a:gd name="T1" fmla="*/ 28 h 30"/>
                <a:gd name="T2" fmla="*/ 16 w 32"/>
                <a:gd name="T3" fmla="*/ 22 h 30"/>
                <a:gd name="T4" fmla="*/ 21 w 32"/>
                <a:gd name="T5" fmla="*/ 23 h 30"/>
                <a:gd name="T6" fmla="*/ 25 w 32"/>
                <a:gd name="T7" fmla="*/ 20 h 30"/>
                <a:gd name="T8" fmla="*/ 26 w 32"/>
                <a:gd name="T9" fmla="*/ 16 h 30"/>
                <a:gd name="T10" fmla="*/ 25 w 32"/>
                <a:gd name="T11" fmla="*/ 13 h 30"/>
                <a:gd name="T12" fmla="*/ 23 w 32"/>
                <a:gd name="T13" fmla="*/ 13 h 30"/>
                <a:gd name="T14" fmla="*/ 20 w 32"/>
                <a:gd name="T15" fmla="*/ 14 h 30"/>
                <a:gd name="T16" fmla="*/ 17 w 32"/>
                <a:gd name="T17" fmla="*/ 17 h 30"/>
                <a:gd name="T18" fmla="*/ 10 w 32"/>
                <a:gd name="T19" fmla="*/ 21 h 30"/>
                <a:gd name="T20" fmla="*/ 4 w 32"/>
                <a:gd name="T21" fmla="*/ 20 h 30"/>
                <a:gd name="T22" fmla="*/ 1 w 32"/>
                <a:gd name="T23" fmla="*/ 16 h 30"/>
                <a:gd name="T24" fmla="*/ 0 w 32"/>
                <a:gd name="T25" fmla="*/ 12 h 30"/>
                <a:gd name="T26" fmla="*/ 3 w 32"/>
                <a:gd name="T27" fmla="*/ 6 h 30"/>
                <a:gd name="T28" fmla="*/ 10 w 32"/>
                <a:gd name="T29" fmla="*/ 1 h 30"/>
                <a:gd name="T30" fmla="*/ 17 w 32"/>
                <a:gd name="T31" fmla="*/ 2 h 30"/>
                <a:gd name="T32" fmla="*/ 14 w 32"/>
                <a:gd name="T33" fmla="*/ 7 h 30"/>
                <a:gd name="T34" fmla="*/ 10 w 32"/>
                <a:gd name="T35" fmla="*/ 6 h 30"/>
                <a:gd name="T36" fmla="*/ 7 w 32"/>
                <a:gd name="T37" fmla="*/ 9 h 30"/>
                <a:gd name="T38" fmla="*/ 5 w 32"/>
                <a:gd name="T39" fmla="*/ 13 h 30"/>
                <a:gd name="T40" fmla="*/ 6 w 32"/>
                <a:gd name="T41" fmla="*/ 15 h 30"/>
                <a:gd name="T42" fmla="*/ 9 w 32"/>
                <a:gd name="T43" fmla="*/ 15 h 30"/>
                <a:gd name="T44" fmla="*/ 13 w 32"/>
                <a:gd name="T45" fmla="*/ 12 h 30"/>
                <a:gd name="T46" fmla="*/ 19 w 32"/>
                <a:gd name="T47" fmla="*/ 7 h 30"/>
                <a:gd name="T48" fmla="*/ 23 w 32"/>
                <a:gd name="T49" fmla="*/ 6 h 30"/>
                <a:gd name="T50" fmla="*/ 28 w 32"/>
                <a:gd name="T51" fmla="*/ 8 h 30"/>
                <a:gd name="T52" fmla="*/ 31 w 32"/>
                <a:gd name="T53" fmla="*/ 12 h 30"/>
                <a:gd name="T54" fmla="*/ 32 w 32"/>
                <a:gd name="T55" fmla="*/ 17 h 30"/>
                <a:gd name="T56" fmla="*/ 29 w 32"/>
                <a:gd name="T57" fmla="*/ 23 h 30"/>
                <a:gd name="T58" fmla="*/ 22 w 32"/>
                <a:gd name="T59" fmla="*/ 29 h 30"/>
                <a:gd name="T60" fmla="*/ 13 w 32"/>
                <a:gd name="T61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30">
                  <a:moveTo>
                    <a:pt x="13" y="28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3" y="23"/>
                    <a:pt x="24" y="22"/>
                    <a:pt x="25" y="20"/>
                  </a:cubicBezTo>
                  <a:cubicBezTo>
                    <a:pt x="26" y="19"/>
                    <a:pt x="26" y="17"/>
                    <a:pt x="26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3"/>
                    <a:pt x="23" y="13"/>
                  </a:cubicBezTo>
                  <a:cubicBezTo>
                    <a:pt x="22" y="13"/>
                    <a:pt x="21" y="13"/>
                    <a:pt x="20" y="14"/>
                  </a:cubicBezTo>
                  <a:cubicBezTo>
                    <a:pt x="20" y="14"/>
                    <a:pt x="19" y="15"/>
                    <a:pt x="17" y="17"/>
                  </a:cubicBezTo>
                  <a:cubicBezTo>
                    <a:pt x="14" y="19"/>
                    <a:pt x="12" y="20"/>
                    <a:pt x="10" y="21"/>
                  </a:cubicBezTo>
                  <a:cubicBezTo>
                    <a:pt x="8" y="22"/>
                    <a:pt x="6" y="21"/>
                    <a:pt x="4" y="20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10"/>
                    <a:pt x="1" y="8"/>
                    <a:pt x="3" y="6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2" y="0"/>
                    <a:pt x="14" y="0"/>
                    <a:pt x="17" y="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6"/>
                    <a:pt x="11" y="6"/>
                    <a:pt x="10" y="6"/>
                  </a:cubicBezTo>
                  <a:cubicBezTo>
                    <a:pt x="9" y="7"/>
                    <a:pt x="8" y="8"/>
                    <a:pt x="7" y="9"/>
                  </a:cubicBezTo>
                  <a:cubicBezTo>
                    <a:pt x="6" y="10"/>
                    <a:pt x="5" y="12"/>
                    <a:pt x="5" y="13"/>
                  </a:cubicBezTo>
                  <a:cubicBezTo>
                    <a:pt x="5" y="14"/>
                    <a:pt x="6" y="14"/>
                    <a:pt x="6" y="15"/>
                  </a:cubicBezTo>
                  <a:cubicBezTo>
                    <a:pt x="7" y="15"/>
                    <a:pt x="8" y="15"/>
                    <a:pt x="9" y="15"/>
                  </a:cubicBezTo>
                  <a:cubicBezTo>
                    <a:pt x="9" y="15"/>
                    <a:pt x="11" y="14"/>
                    <a:pt x="13" y="12"/>
                  </a:cubicBezTo>
                  <a:cubicBezTo>
                    <a:pt x="16" y="10"/>
                    <a:pt x="17" y="8"/>
                    <a:pt x="19" y="7"/>
                  </a:cubicBezTo>
                  <a:cubicBezTo>
                    <a:pt x="20" y="7"/>
                    <a:pt x="22" y="6"/>
                    <a:pt x="23" y="6"/>
                  </a:cubicBezTo>
                  <a:cubicBezTo>
                    <a:pt x="25" y="6"/>
                    <a:pt x="26" y="7"/>
                    <a:pt x="28" y="8"/>
                  </a:cubicBezTo>
                  <a:cubicBezTo>
                    <a:pt x="30" y="9"/>
                    <a:pt x="31" y="10"/>
                    <a:pt x="31" y="12"/>
                  </a:cubicBezTo>
                  <a:cubicBezTo>
                    <a:pt x="32" y="13"/>
                    <a:pt x="32" y="15"/>
                    <a:pt x="32" y="17"/>
                  </a:cubicBezTo>
                  <a:cubicBezTo>
                    <a:pt x="32" y="19"/>
                    <a:pt x="31" y="21"/>
                    <a:pt x="29" y="23"/>
                  </a:cubicBezTo>
                  <a:cubicBezTo>
                    <a:pt x="27" y="26"/>
                    <a:pt x="25" y="28"/>
                    <a:pt x="22" y="29"/>
                  </a:cubicBezTo>
                  <a:cubicBezTo>
                    <a:pt x="19" y="30"/>
                    <a:pt x="17" y="29"/>
                    <a:pt x="13" y="2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3" name="Freeform 29"/>
            <p:cNvSpPr/>
            <p:nvPr/>
          </p:nvSpPr>
          <p:spPr bwMode="auto">
            <a:xfrm>
              <a:off x="632837" y="819610"/>
              <a:ext cx="30642" cy="19853"/>
            </a:xfrm>
            <a:custGeom>
              <a:avLst/>
              <a:gdLst>
                <a:gd name="T0" fmla="*/ 64 w 71"/>
                <a:gd name="T1" fmla="*/ 46 h 46"/>
                <a:gd name="T2" fmla="*/ 0 w 71"/>
                <a:gd name="T3" fmla="*/ 15 h 46"/>
                <a:gd name="T4" fmla="*/ 5 w 71"/>
                <a:gd name="T5" fmla="*/ 0 h 46"/>
                <a:gd name="T6" fmla="*/ 71 w 71"/>
                <a:gd name="T7" fmla="*/ 31 h 46"/>
                <a:gd name="T8" fmla="*/ 64 w 71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46">
                  <a:moveTo>
                    <a:pt x="64" y="46"/>
                  </a:moveTo>
                  <a:lnTo>
                    <a:pt x="0" y="15"/>
                  </a:lnTo>
                  <a:lnTo>
                    <a:pt x="5" y="0"/>
                  </a:lnTo>
                  <a:lnTo>
                    <a:pt x="71" y="31"/>
                  </a:lnTo>
                  <a:lnTo>
                    <a:pt x="64" y="4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4" name="Freeform 30"/>
            <p:cNvSpPr/>
            <p:nvPr/>
          </p:nvSpPr>
          <p:spPr bwMode="auto">
            <a:xfrm>
              <a:off x="636722" y="794147"/>
              <a:ext cx="34958" cy="24600"/>
            </a:xfrm>
            <a:custGeom>
              <a:avLst/>
              <a:gdLst>
                <a:gd name="T0" fmla="*/ 76 w 81"/>
                <a:gd name="T1" fmla="*/ 57 h 57"/>
                <a:gd name="T2" fmla="*/ 19 w 81"/>
                <a:gd name="T3" fmla="*/ 36 h 57"/>
                <a:gd name="T4" fmla="*/ 12 w 81"/>
                <a:gd name="T5" fmla="*/ 57 h 57"/>
                <a:gd name="T6" fmla="*/ 0 w 81"/>
                <a:gd name="T7" fmla="*/ 52 h 57"/>
                <a:gd name="T8" fmla="*/ 19 w 81"/>
                <a:gd name="T9" fmla="*/ 0 h 57"/>
                <a:gd name="T10" fmla="*/ 31 w 81"/>
                <a:gd name="T11" fmla="*/ 2 h 57"/>
                <a:gd name="T12" fmla="*/ 24 w 81"/>
                <a:gd name="T13" fmla="*/ 24 h 57"/>
                <a:gd name="T14" fmla="*/ 81 w 81"/>
                <a:gd name="T15" fmla="*/ 43 h 57"/>
                <a:gd name="T16" fmla="*/ 76 w 81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7">
                  <a:moveTo>
                    <a:pt x="76" y="57"/>
                  </a:moveTo>
                  <a:lnTo>
                    <a:pt x="19" y="36"/>
                  </a:lnTo>
                  <a:lnTo>
                    <a:pt x="12" y="57"/>
                  </a:lnTo>
                  <a:lnTo>
                    <a:pt x="0" y="52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24" y="24"/>
                  </a:lnTo>
                  <a:lnTo>
                    <a:pt x="81" y="43"/>
                  </a:lnTo>
                  <a:lnTo>
                    <a:pt x="76" y="5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5" name="Freeform 31"/>
            <p:cNvSpPr/>
            <p:nvPr/>
          </p:nvSpPr>
          <p:spPr bwMode="auto">
            <a:xfrm>
              <a:off x="646216" y="764368"/>
              <a:ext cx="33663" cy="28916"/>
            </a:xfrm>
            <a:custGeom>
              <a:avLst/>
              <a:gdLst>
                <a:gd name="T0" fmla="*/ 75 w 78"/>
                <a:gd name="T1" fmla="*/ 52 h 67"/>
                <a:gd name="T2" fmla="*/ 45 w 78"/>
                <a:gd name="T3" fmla="*/ 48 h 67"/>
                <a:gd name="T4" fmla="*/ 0 w 78"/>
                <a:gd name="T5" fmla="*/ 67 h 67"/>
                <a:gd name="T6" fmla="*/ 2 w 78"/>
                <a:gd name="T7" fmla="*/ 50 h 67"/>
                <a:gd name="T8" fmla="*/ 33 w 78"/>
                <a:gd name="T9" fmla="*/ 38 h 67"/>
                <a:gd name="T10" fmla="*/ 9 w 78"/>
                <a:gd name="T11" fmla="*/ 17 h 67"/>
                <a:gd name="T12" fmla="*/ 11 w 78"/>
                <a:gd name="T13" fmla="*/ 0 h 67"/>
                <a:gd name="T14" fmla="*/ 47 w 78"/>
                <a:gd name="T15" fmla="*/ 33 h 67"/>
                <a:gd name="T16" fmla="*/ 78 w 78"/>
                <a:gd name="T17" fmla="*/ 38 h 67"/>
                <a:gd name="T18" fmla="*/ 75 w 78"/>
                <a:gd name="T1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67">
                  <a:moveTo>
                    <a:pt x="75" y="52"/>
                  </a:moveTo>
                  <a:lnTo>
                    <a:pt x="45" y="48"/>
                  </a:lnTo>
                  <a:lnTo>
                    <a:pt x="0" y="67"/>
                  </a:lnTo>
                  <a:lnTo>
                    <a:pt x="2" y="50"/>
                  </a:lnTo>
                  <a:lnTo>
                    <a:pt x="33" y="38"/>
                  </a:lnTo>
                  <a:lnTo>
                    <a:pt x="9" y="17"/>
                  </a:lnTo>
                  <a:lnTo>
                    <a:pt x="11" y="0"/>
                  </a:lnTo>
                  <a:lnTo>
                    <a:pt x="47" y="33"/>
                  </a:lnTo>
                  <a:lnTo>
                    <a:pt x="78" y="38"/>
                  </a:lnTo>
                  <a:lnTo>
                    <a:pt x="75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6" name="Freeform 32"/>
            <p:cNvSpPr>
              <a:spLocks noEditPoints="1"/>
            </p:cNvSpPr>
            <p:nvPr/>
          </p:nvSpPr>
          <p:spPr bwMode="auto">
            <a:xfrm>
              <a:off x="306131" y="576630"/>
              <a:ext cx="328864" cy="327138"/>
            </a:xfrm>
            <a:custGeom>
              <a:avLst/>
              <a:gdLst>
                <a:gd name="T0" fmla="*/ 161 w 322"/>
                <a:gd name="T1" fmla="*/ 0 h 319"/>
                <a:gd name="T2" fmla="*/ 0 w 322"/>
                <a:gd name="T3" fmla="*/ 159 h 319"/>
                <a:gd name="T4" fmla="*/ 161 w 322"/>
                <a:gd name="T5" fmla="*/ 319 h 319"/>
                <a:gd name="T6" fmla="*/ 322 w 322"/>
                <a:gd name="T7" fmla="*/ 159 h 319"/>
                <a:gd name="T8" fmla="*/ 161 w 322"/>
                <a:gd name="T9" fmla="*/ 0 h 319"/>
                <a:gd name="T10" fmla="*/ 161 w 322"/>
                <a:gd name="T11" fmla="*/ 6 h 319"/>
                <a:gd name="T12" fmla="*/ 316 w 322"/>
                <a:gd name="T13" fmla="*/ 159 h 319"/>
                <a:gd name="T14" fmla="*/ 299 w 322"/>
                <a:gd name="T15" fmla="*/ 228 h 319"/>
                <a:gd name="T16" fmla="*/ 23 w 322"/>
                <a:gd name="T17" fmla="*/ 228 h 319"/>
                <a:gd name="T18" fmla="*/ 23 w 322"/>
                <a:gd name="T19" fmla="*/ 229 h 319"/>
                <a:gd name="T20" fmla="*/ 6 w 322"/>
                <a:gd name="T21" fmla="*/ 159 h 319"/>
                <a:gd name="T22" fmla="*/ 161 w 322"/>
                <a:gd name="T23" fmla="*/ 6 h 319"/>
                <a:gd name="T24" fmla="*/ 161 w 322"/>
                <a:gd name="T25" fmla="*/ 313 h 319"/>
                <a:gd name="T26" fmla="*/ 27 w 322"/>
                <a:gd name="T27" fmla="*/ 236 h 319"/>
                <a:gd name="T28" fmla="*/ 295 w 322"/>
                <a:gd name="T29" fmla="*/ 236 h 319"/>
                <a:gd name="T30" fmla="*/ 161 w 322"/>
                <a:gd name="T31" fmla="*/ 31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319">
                  <a:moveTo>
                    <a:pt x="161" y="0"/>
                  </a:moveTo>
                  <a:cubicBezTo>
                    <a:pt x="72" y="0"/>
                    <a:pt x="0" y="71"/>
                    <a:pt x="0" y="159"/>
                  </a:cubicBezTo>
                  <a:cubicBezTo>
                    <a:pt x="0" y="248"/>
                    <a:pt x="72" y="319"/>
                    <a:pt x="161" y="319"/>
                  </a:cubicBezTo>
                  <a:cubicBezTo>
                    <a:pt x="250" y="319"/>
                    <a:pt x="322" y="248"/>
                    <a:pt x="322" y="159"/>
                  </a:cubicBezTo>
                  <a:cubicBezTo>
                    <a:pt x="322" y="71"/>
                    <a:pt x="250" y="0"/>
                    <a:pt x="161" y="0"/>
                  </a:cubicBezTo>
                  <a:close/>
                  <a:moveTo>
                    <a:pt x="161" y="6"/>
                  </a:moveTo>
                  <a:cubicBezTo>
                    <a:pt x="247" y="6"/>
                    <a:pt x="316" y="75"/>
                    <a:pt x="316" y="159"/>
                  </a:cubicBezTo>
                  <a:cubicBezTo>
                    <a:pt x="316" y="184"/>
                    <a:pt x="310" y="208"/>
                    <a:pt x="299" y="228"/>
                  </a:cubicBezTo>
                  <a:cubicBezTo>
                    <a:pt x="23" y="228"/>
                    <a:pt x="23" y="228"/>
                    <a:pt x="23" y="228"/>
                  </a:cubicBezTo>
                  <a:cubicBezTo>
                    <a:pt x="23" y="229"/>
                    <a:pt x="23" y="229"/>
                    <a:pt x="23" y="229"/>
                  </a:cubicBezTo>
                  <a:cubicBezTo>
                    <a:pt x="12" y="208"/>
                    <a:pt x="6" y="184"/>
                    <a:pt x="6" y="159"/>
                  </a:cubicBezTo>
                  <a:cubicBezTo>
                    <a:pt x="6" y="75"/>
                    <a:pt x="75" y="6"/>
                    <a:pt x="161" y="6"/>
                  </a:cubicBezTo>
                  <a:close/>
                  <a:moveTo>
                    <a:pt x="161" y="313"/>
                  </a:moveTo>
                  <a:cubicBezTo>
                    <a:pt x="104" y="313"/>
                    <a:pt x="54" y="282"/>
                    <a:pt x="27" y="236"/>
                  </a:cubicBezTo>
                  <a:cubicBezTo>
                    <a:pt x="295" y="236"/>
                    <a:pt x="295" y="236"/>
                    <a:pt x="295" y="236"/>
                  </a:cubicBezTo>
                  <a:cubicBezTo>
                    <a:pt x="269" y="282"/>
                    <a:pt x="218" y="313"/>
                    <a:pt x="161" y="3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7" name="Freeform 33"/>
            <p:cNvSpPr>
              <a:spLocks noEditPoints="1"/>
            </p:cNvSpPr>
            <p:nvPr/>
          </p:nvSpPr>
          <p:spPr bwMode="auto">
            <a:xfrm>
              <a:off x="327279" y="596051"/>
              <a:ext cx="286138" cy="212337"/>
            </a:xfrm>
            <a:custGeom>
              <a:avLst/>
              <a:gdLst>
                <a:gd name="T0" fmla="*/ 236 w 280"/>
                <a:gd name="T1" fmla="*/ 171 h 207"/>
                <a:gd name="T2" fmla="*/ 158 w 280"/>
                <a:gd name="T3" fmla="*/ 183 h 207"/>
                <a:gd name="T4" fmla="*/ 187 w 280"/>
                <a:gd name="T5" fmla="*/ 139 h 207"/>
                <a:gd name="T6" fmla="*/ 214 w 280"/>
                <a:gd name="T7" fmla="*/ 153 h 207"/>
                <a:gd name="T8" fmla="*/ 232 w 280"/>
                <a:gd name="T9" fmla="*/ 139 h 207"/>
                <a:gd name="T10" fmla="*/ 259 w 280"/>
                <a:gd name="T11" fmla="*/ 152 h 207"/>
                <a:gd name="T12" fmla="*/ 271 w 280"/>
                <a:gd name="T13" fmla="*/ 139 h 207"/>
                <a:gd name="T14" fmla="*/ 242 w 280"/>
                <a:gd name="T15" fmla="*/ 120 h 207"/>
                <a:gd name="T16" fmla="*/ 179 w 280"/>
                <a:gd name="T17" fmla="*/ 78 h 207"/>
                <a:gd name="T18" fmla="*/ 101 w 280"/>
                <a:gd name="T19" fmla="*/ 78 h 207"/>
                <a:gd name="T20" fmla="*/ 46 w 280"/>
                <a:gd name="T21" fmla="*/ 106 h 207"/>
                <a:gd name="T22" fmla="*/ 9 w 280"/>
                <a:gd name="T23" fmla="*/ 125 h 207"/>
                <a:gd name="T24" fmla="*/ 24 w 280"/>
                <a:gd name="T25" fmla="*/ 149 h 207"/>
                <a:gd name="T26" fmla="*/ 56 w 280"/>
                <a:gd name="T27" fmla="*/ 124 h 207"/>
                <a:gd name="T28" fmla="*/ 69 w 280"/>
                <a:gd name="T29" fmla="*/ 149 h 207"/>
                <a:gd name="T30" fmla="*/ 100 w 280"/>
                <a:gd name="T31" fmla="*/ 124 h 207"/>
                <a:gd name="T32" fmla="*/ 120 w 280"/>
                <a:gd name="T33" fmla="*/ 138 h 207"/>
                <a:gd name="T34" fmla="*/ 123 w 280"/>
                <a:gd name="T35" fmla="*/ 182 h 207"/>
                <a:gd name="T36" fmla="*/ 44 w 280"/>
                <a:gd name="T37" fmla="*/ 171 h 207"/>
                <a:gd name="T38" fmla="*/ 0 w 280"/>
                <a:gd name="T39" fmla="*/ 186 h 207"/>
                <a:gd name="T40" fmla="*/ 98 w 280"/>
                <a:gd name="T41" fmla="*/ 188 h 207"/>
                <a:gd name="T42" fmla="*/ 183 w 280"/>
                <a:gd name="T43" fmla="*/ 188 h 207"/>
                <a:gd name="T44" fmla="*/ 280 w 280"/>
                <a:gd name="T45" fmla="*/ 186 h 207"/>
                <a:gd name="T46" fmla="*/ 203 w 280"/>
                <a:gd name="T47" fmla="*/ 79 h 207"/>
                <a:gd name="T48" fmla="*/ 199 w 280"/>
                <a:gd name="T49" fmla="*/ 122 h 207"/>
                <a:gd name="T50" fmla="*/ 203 w 280"/>
                <a:gd name="T51" fmla="*/ 79 h 207"/>
                <a:gd name="T52" fmla="*/ 65 w 280"/>
                <a:gd name="T53" fmla="*/ 105 h 207"/>
                <a:gd name="T54" fmla="*/ 93 w 280"/>
                <a:gd name="T55" fmla="*/ 95 h 207"/>
                <a:gd name="T56" fmla="*/ 148 w 280"/>
                <a:gd name="T57" fmla="*/ 108 h 207"/>
                <a:gd name="T58" fmla="*/ 136 w 280"/>
                <a:gd name="T59" fmla="*/ 84 h 207"/>
                <a:gd name="T60" fmla="*/ 108 w 280"/>
                <a:gd name="T61" fmla="*/ 107 h 207"/>
                <a:gd name="T62" fmla="*/ 179 w 280"/>
                <a:gd name="T63" fmla="*/ 122 h 207"/>
                <a:gd name="T64" fmla="*/ 161 w 280"/>
                <a:gd name="T65" fmla="*/ 10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0" h="207">
                  <a:moveTo>
                    <a:pt x="275" y="174"/>
                  </a:moveTo>
                  <a:cubicBezTo>
                    <a:pt x="253" y="191"/>
                    <a:pt x="236" y="171"/>
                    <a:pt x="236" y="171"/>
                  </a:cubicBezTo>
                  <a:cubicBezTo>
                    <a:pt x="207" y="198"/>
                    <a:pt x="184" y="172"/>
                    <a:pt x="184" y="172"/>
                  </a:cubicBezTo>
                  <a:cubicBezTo>
                    <a:pt x="166" y="185"/>
                    <a:pt x="158" y="183"/>
                    <a:pt x="158" y="183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3" y="153"/>
                    <a:pt x="193" y="153"/>
                    <a:pt x="193" y="153"/>
                  </a:cubicBezTo>
                  <a:cubicBezTo>
                    <a:pt x="214" y="153"/>
                    <a:pt x="214" y="153"/>
                    <a:pt x="214" y="153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32" y="139"/>
                    <a:pt x="232" y="139"/>
                    <a:pt x="232" y="139"/>
                  </a:cubicBezTo>
                  <a:cubicBezTo>
                    <a:pt x="238" y="153"/>
                    <a:pt x="238" y="153"/>
                    <a:pt x="238" y="153"/>
                  </a:cubicBezTo>
                  <a:cubicBezTo>
                    <a:pt x="259" y="152"/>
                    <a:pt x="259" y="152"/>
                    <a:pt x="259" y="152"/>
                  </a:cubicBezTo>
                  <a:cubicBezTo>
                    <a:pt x="253" y="139"/>
                    <a:pt x="253" y="139"/>
                    <a:pt x="253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19"/>
                    <a:pt x="271" y="119"/>
                    <a:pt x="271" y="119"/>
                  </a:cubicBezTo>
                  <a:cubicBezTo>
                    <a:pt x="242" y="120"/>
                    <a:pt x="242" y="120"/>
                    <a:pt x="242" y="120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9" y="139"/>
                    <a:pt x="129" y="139"/>
                    <a:pt x="129" y="139"/>
                  </a:cubicBezTo>
                  <a:cubicBezTo>
                    <a:pt x="123" y="182"/>
                    <a:pt x="123" y="182"/>
                    <a:pt x="123" y="182"/>
                  </a:cubicBezTo>
                  <a:cubicBezTo>
                    <a:pt x="113" y="185"/>
                    <a:pt x="98" y="172"/>
                    <a:pt x="98" y="172"/>
                  </a:cubicBezTo>
                  <a:cubicBezTo>
                    <a:pt x="69" y="198"/>
                    <a:pt x="44" y="171"/>
                    <a:pt x="44" y="171"/>
                  </a:cubicBezTo>
                  <a:cubicBezTo>
                    <a:pt x="26" y="191"/>
                    <a:pt x="5" y="174"/>
                    <a:pt x="5" y="174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23" y="201"/>
                    <a:pt x="45" y="187"/>
                    <a:pt x="45" y="187"/>
                  </a:cubicBezTo>
                  <a:cubicBezTo>
                    <a:pt x="74" y="206"/>
                    <a:pt x="98" y="188"/>
                    <a:pt x="98" y="188"/>
                  </a:cubicBezTo>
                  <a:cubicBezTo>
                    <a:pt x="127" y="207"/>
                    <a:pt x="140" y="189"/>
                    <a:pt x="140" y="189"/>
                  </a:cubicBezTo>
                  <a:cubicBezTo>
                    <a:pt x="159" y="206"/>
                    <a:pt x="183" y="188"/>
                    <a:pt x="183" y="188"/>
                  </a:cubicBezTo>
                  <a:cubicBezTo>
                    <a:pt x="207" y="207"/>
                    <a:pt x="235" y="187"/>
                    <a:pt x="235" y="187"/>
                  </a:cubicBezTo>
                  <a:cubicBezTo>
                    <a:pt x="259" y="202"/>
                    <a:pt x="280" y="186"/>
                    <a:pt x="280" y="186"/>
                  </a:cubicBezTo>
                  <a:lnTo>
                    <a:pt x="275" y="174"/>
                  </a:lnTo>
                  <a:close/>
                  <a:moveTo>
                    <a:pt x="203" y="79"/>
                  </a:moveTo>
                  <a:cubicBezTo>
                    <a:pt x="223" y="121"/>
                    <a:pt x="223" y="121"/>
                    <a:pt x="223" y="121"/>
                  </a:cubicBezTo>
                  <a:cubicBezTo>
                    <a:pt x="199" y="122"/>
                    <a:pt x="199" y="122"/>
                    <a:pt x="199" y="122"/>
                  </a:cubicBezTo>
                  <a:cubicBezTo>
                    <a:pt x="187" y="95"/>
                    <a:pt x="187" y="95"/>
                    <a:pt x="187" y="95"/>
                  </a:cubicBezTo>
                  <a:lnTo>
                    <a:pt x="203" y="79"/>
                  </a:lnTo>
                  <a:close/>
                  <a:moveTo>
                    <a:pt x="88" y="106"/>
                  </a:moveTo>
                  <a:cubicBezTo>
                    <a:pt x="65" y="105"/>
                    <a:pt x="65" y="105"/>
                    <a:pt x="65" y="105"/>
                  </a:cubicBezTo>
                  <a:cubicBezTo>
                    <a:pt x="78" y="79"/>
                    <a:pt x="78" y="79"/>
                    <a:pt x="78" y="79"/>
                  </a:cubicBezTo>
                  <a:cubicBezTo>
                    <a:pt x="93" y="95"/>
                    <a:pt x="93" y="95"/>
                    <a:pt x="93" y="95"/>
                  </a:cubicBezTo>
                  <a:lnTo>
                    <a:pt x="88" y="106"/>
                  </a:lnTo>
                  <a:close/>
                  <a:moveTo>
                    <a:pt x="148" y="108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2" y="108"/>
                    <a:pt x="132" y="108"/>
                    <a:pt x="132" y="108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41" y="39"/>
                    <a:pt x="141" y="39"/>
                    <a:pt x="141" y="39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61" y="108"/>
                    <a:pt x="161" y="108"/>
                    <a:pt x="161" y="108"/>
                  </a:cubicBezTo>
                  <a:lnTo>
                    <a:pt x="148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8" name="Freeform 34"/>
            <p:cNvSpPr/>
            <p:nvPr/>
          </p:nvSpPr>
          <p:spPr bwMode="auto">
            <a:xfrm>
              <a:off x="271173" y="644388"/>
              <a:ext cx="17263" cy="19421"/>
            </a:xfrm>
            <a:custGeom>
              <a:avLst/>
              <a:gdLst>
                <a:gd name="T0" fmla="*/ 15 w 17"/>
                <a:gd name="T1" fmla="*/ 18 h 19"/>
                <a:gd name="T2" fmla="*/ 17 w 17"/>
                <a:gd name="T3" fmla="*/ 18 h 19"/>
                <a:gd name="T4" fmla="*/ 16 w 17"/>
                <a:gd name="T5" fmla="*/ 12 h 19"/>
                <a:gd name="T6" fmla="*/ 9 w 17"/>
                <a:gd name="T7" fmla="*/ 1 h 19"/>
                <a:gd name="T8" fmla="*/ 1 w 17"/>
                <a:gd name="T9" fmla="*/ 0 h 19"/>
                <a:gd name="T10" fmla="*/ 1 w 17"/>
                <a:gd name="T11" fmla="*/ 2 h 19"/>
                <a:gd name="T12" fmla="*/ 7 w 17"/>
                <a:gd name="T13" fmla="*/ 6 h 19"/>
                <a:gd name="T14" fmla="*/ 13 w 17"/>
                <a:gd name="T15" fmla="*/ 14 h 19"/>
                <a:gd name="T16" fmla="*/ 15 w 17"/>
                <a:gd name="T1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15" y="18"/>
                  </a:moveTo>
                  <a:cubicBezTo>
                    <a:pt x="15" y="18"/>
                    <a:pt x="16" y="19"/>
                    <a:pt x="17" y="18"/>
                  </a:cubicBezTo>
                  <a:cubicBezTo>
                    <a:pt x="17" y="18"/>
                    <a:pt x="17" y="14"/>
                    <a:pt x="16" y="12"/>
                  </a:cubicBezTo>
                  <a:cubicBezTo>
                    <a:pt x="16" y="12"/>
                    <a:pt x="10" y="5"/>
                    <a:pt x="9" y="1"/>
                  </a:cubicBezTo>
                  <a:cubicBezTo>
                    <a:pt x="9" y="1"/>
                    <a:pt x="8" y="0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4" y="1"/>
                    <a:pt x="7" y="6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5" y="17"/>
                    <a:pt x="15" y="1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49" name="Freeform 35"/>
            <p:cNvSpPr/>
            <p:nvPr/>
          </p:nvSpPr>
          <p:spPr bwMode="auto">
            <a:xfrm>
              <a:off x="297931" y="650430"/>
              <a:ext cx="12084" cy="17695"/>
            </a:xfrm>
            <a:custGeom>
              <a:avLst/>
              <a:gdLst>
                <a:gd name="T0" fmla="*/ 10 w 12"/>
                <a:gd name="T1" fmla="*/ 1 h 17"/>
                <a:gd name="T2" fmla="*/ 3 w 12"/>
                <a:gd name="T3" fmla="*/ 0 h 17"/>
                <a:gd name="T4" fmla="*/ 2 w 12"/>
                <a:gd name="T5" fmla="*/ 2 h 17"/>
                <a:gd name="T6" fmla="*/ 5 w 12"/>
                <a:gd name="T7" fmla="*/ 15 h 17"/>
                <a:gd name="T8" fmla="*/ 7 w 12"/>
                <a:gd name="T9" fmla="*/ 14 h 17"/>
                <a:gd name="T10" fmla="*/ 11 w 12"/>
                <a:gd name="T11" fmla="*/ 4 h 17"/>
                <a:gd name="T12" fmla="*/ 10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10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2" y="2"/>
                  </a:cubicBezTo>
                  <a:cubicBezTo>
                    <a:pt x="2" y="2"/>
                    <a:pt x="6" y="10"/>
                    <a:pt x="5" y="15"/>
                  </a:cubicBezTo>
                  <a:cubicBezTo>
                    <a:pt x="5" y="15"/>
                    <a:pt x="6" y="17"/>
                    <a:pt x="7" y="14"/>
                  </a:cubicBezTo>
                  <a:cubicBezTo>
                    <a:pt x="7" y="14"/>
                    <a:pt x="9" y="5"/>
                    <a:pt x="11" y="4"/>
                  </a:cubicBezTo>
                  <a:cubicBezTo>
                    <a:pt x="11" y="4"/>
                    <a:pt x="12" y="1"/>
                    <a:pt x="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0" name="Freeform 36"/>
            <p:cNvSpPr/>
            <p:nvPr/>
          </p:nvSpPr>
          <p:spPr bwMode="auto">
            <a:xfrm>
              <a:off x="278510" y="659925"/>
              <a:ext cx="18126" cy="34526"/>
            </a:xfrm>
            <a:custGeom>
              <a:avLst/>
              <a:gdLst>
                <a:gd name="T0" fmla="*/ 15 w 18"/>
                <a:gd name="T1" fmla="*/ 2 h 34"/>
                <a:gd name="T2" fmla="*/ 14 w 18"/>
                <a:gd name="T3" fmla="*/ 2 h 34"/>
                <a:gd name="T4" fmla="*/ 12 w 18"/>
                <a:gd name="T5" fmla="*/ 12 h 34"/>
                <a:gd name="T6" fmla="*/ 12 w 18"/>
                <a:gd name="T7" fmla="*/ 21 h 34"/>
                <a:gd name="T8" fmla="*/ 11 w 18"/>
                <a:gd name="T9" fmla="*/ 27 h 34"/>
                <a:gd name="T10" fmla="*/ 10 w 18"/>
                <a:gd name="T11" fmla="*/ 27 h 34"/>
                <a:gd name="T12" fmla="*/ 1 w 18"/>
                <a:gd name="T13" fmla="*/ 18 h 34"/>
                <a:gd name="T14" fmla="*/ 2 w 18"/>
                <a:gd name="T15" fmla="*/ 20 h 34"/>
                <a:gd name="T16" fmla="*/ 6 w 18"/>
                <a:gd name="T17" fmla="*/ 33 h 34"/>
                <a:gd name="T18" fmla="*/ 13 w 18"/>
                <a:gd name="T19" fmla="*/ 34 h 34"/>
                <a:gd name="T20" fmla="*/ 18 w 18"/>
                <a:gd name="T21" fmla="*/ 21 h 34"/>
                <a:gd name="T22" fmla="*/ 17 w 18"/>
                <a:gd name="T23" fmla="*/ 13 h 34"/>
                <a:gd name="T24" fmla="*/ 15 w 18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5" y="2"/>
                  </a:moveTo>
                  <a:cubicBezTo>
                    <a:pt x="15" y="2"/>
                    <a:pt x="15" y="0"/>
                    <a:pt x="14" y="2"/>
                  </a:cubicBezTo>
                  <a:cubicBezTo>
                    <a:pt x="14" y="2"/>
                    <a:pt x="14" y="9"/>
                    <a:pt x="12" y="12"/>
                  </a:cubicBezTo>
                  <a:cubicBezTo>
                    <a:pt x="12" y="12"/>
                    <a:pt x="12" y="19"/>
                    <a:pt x="12" y="21"/>
                  </a:cubicBezTo>
                  <a:cubicBezTo>
                    <a:pt x="12" y="21"/>
                    <a:pt x="10" y="26"/>
                    <a:pt x="11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6" y="16"/>
                    <a:pt x="1" y="18"/>
                  </a:cubicBezTo>
                  <a:cubicBezTo>
                    <a:pt x="1" y="18"/>
                    <a:pt x="0" y="19"/>
                    <a:pt x="2" y="20"/>
                  </a:cubicBezTo>
                  <a:cubicBezTo>
                    <a:pt x="2" y="20"/>
                    <a:pt x="7" y="30"/>
                    <a:pt x="6" y="33"/>
                  </a:cubicBezTo>
                  <a:cubicBezTo>
                    <a:pt x="6" y="33"/>
                    <a:pt x="10" y="34"/>
                    <a:pt x="13" y="34"/>
                  </a:cubicBezTo>
                  <a:cubicBezTo>
                    <a:pt x="13" y="34"/>
                    <a:pt x="17" y="25"/>
                    <a:pt x="18" y="21"/>
                  </a:cubicBezTo>
                  <a:cubicBezTo>
                    <a:pt x="18" y="21"/>
                    <a:pt x="18" y="15"/>
                    <a:pt x="17" y="13"/>
                  </a:cubicBezTo>
                  <a:cubicBezTo>
                    <a:pt x="17" y="13"/>
                    <a:pt x="17" y="5"/>
                    <a:pt x="15" y="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1" name="Freeform 37"/>
            <p:cNvSpPr/>
            <p:nvPr/>
          </p:nvSpPr>
          <p:spPr bwMode="auto">
            <a:xfrm>
              <a:off x="508111" y="546851"/>
              <a:ext cx="59127" cy="27621"/>
            </a:xfrm>
            <a:custGeom>
              <a:avLst/>
              <a:gdLst>
                <a:gd name="T0" fmla="*/ 58 w 58"/>
                <a:gd name="T1" fmla="*/ 9 h 27"/>
                <a:gd name="T2" fmla="*/ 55 w 58"/>
                <a:gd name="T3" fmla="*/ 9 h 27"/>
                <a:gd name="T4" fmla="*/ 51 w 58"/>
                <a:gd name="T5" fmla="*/ 8 h 27"/>
                <a:gd name="T6" fmla="*/ 50 w 58"/>
                <a:gd name="T7" fmla="*/ 2 h 27"/>
                <a:gd name="T8" fmla="*/ 47 w 58"/>
                <a:gd name="T9" fmla="*/ 0 h 27"/>
                <a:gd name="T10" fmla="*/ 45 w 58"/>
                <a:gd name="T11" fmla="*/ 5 h 27"/>
                <a:gd name="T12" fmla="*/ 44 w 58"/>
                <a:gd name="T13" fmla="*/ 7 h 27"/>
                <a:gd name="T14" fmla="*/ 34 w 58"/>
                <a:gd name="T15" fmla="*/ 7 h 27"/>
                <a:gd name="T16" fmla="*/ 37 w 58"/>
                <a:gd name="T17" fmla="*/ 4 h 27"/>
                <a:gd name="T18" fmla="*/ 35 w 58"/>
                <a:gd name="T19" fmla="*/ 3 h 27"/>
                <a:gd name="T20" fmla="*/ 30 w 58"/>
                <a:gd name="T21" fmla="*/ 10 h 27"/>
                <a:gd name="T22" fmla="*/ 34 w 58"/>
                <a:gd name="T23" fmla="*/ 14 h 27"/>
                <a:gd name="T24" fmla="*/ 26 w 58"/>
                <a:gd name="T25" fmla="*/ 18 h 27"/>
                <a:gd name="T26" fmla="*/ 4 w 58"/>
                <a:gd name="T27" fmla="*/ 24 h 27"/>
                <a:gd name="T28" fmla="*/ 5 w 58"/>
                <a:gd name="T29" fmla="*/ 26 h 27"/>
                <a:gd name="T30" fmla="*/ 24 w 58"/>
                <a:gd name="T31" fmla="*/ 24 h 27"/>
                <a:gd name="T32" fmla="*/ 49 w 58"/>
                <a:gd name="T33" fmla="*/ 13 h 27"/>
                <a:gd name="T34" fmla="*/ 58 w 58"/>
                <a:gd name="T35" fmla="*/ 13 h 27"/>
                <a:gd name="T36" fmla="*/ 58 w 58"/>
                <a:gd name="T3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27">
                  <a:moveTo>
                    <a:pt x="58" y="9"/>
                  </a:moveTo>
                  <a:cubicBezTo>
                    <a:pt x="57" y="8"/>
                    <a:pt x="55" y="9"/>
                    <a:pt x="55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0" y="2"/>
                    <a:pt x="50" y="2"/>
                  </a:cubicBezTo>
                  <a:cubicBezTo>
                    <a:pt x="49" y="0"/>
                    <a:pt x="47" y="0"/>
                    <a:pt x="47" y="0"/>
                  </a:cubicBezTo>
                  <a:cubicBezTo>
                    <a:pt x="46" y="1"/>
                    <a:pt x="45" y="5"/>
                    <a:pt x="45" y="5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5"/>
                    <a:pt x="37" y="4"/>
                    <a:pt x="37" y="4"/>
                  </a:cubicBezTo>
                  <a:cubicBezTo>
                    <a:pt x="38" y="1"/>
                    <a:pt x="35" y="3"/>
                    <a:pt x="35" y="3"/>
                  </a:cubicBezTo>
                  <a:cubicBezTo>
                    <a:pt x="30" y="5"/>
                    <a:pt x="30" y="10"/>
                    <a:pt x="30" y="10"/>
                  </a:cubicBezTo>
                  <a:cubicBezTo>
                    <a:pt x="29" y="14"/>
                    <a:pt x="33" y="14"/>
                    <a:pt x="34" y="14"/>
                  </a:cubicBezTo>
                  <a:cubicBezTo>
                    <a:pt x="33" y="15"/>
                    <a:pt x="26" y="18"/>
                    <a:pt x="26" y="18"/>
                  </a:cubicBezTo>
                  <a:cubicBezTo>
                    <a:pt x="17" y="24"/>
                    <a:pt x="4" y="24"/>
                    <a:pt x="4" y="24"/>
                  </a:cubicBezTo>
                  <a:cubicBezTo>
                    <a:pt x="0" y="25"/>
                    <a:pt x="5" y="26"/>
                    <a:pt x="5" y="26"/>
                  </a:cubicBezTo>
                  <a:cubicBezTo>
                    <a:pt x="9" y="27"/>
                    <a:pt x="24" y="24"/>
                    <a:pt x="24" y="24"/>
                  </a:cubicBezTo>
                  <a:cubicBezTo>
                    <a:pt x="46" y="18"/>
                    <a:pt x="49" y="13"/>
                    <a:pt x="49" y="13"/>
                  </a:cubicBezTo>
                  <a:cubicBezTo>
                    <a:pt x="53" y="13"/>
                    <a:pt x="58" y="13"/>
                    <a:pt x="58" y="13"/>
                  </a:cubicBezTo>
                  <a:lnTo>
                    <a:pt x="58" y="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2" name="Freeform 38"/>
            <p:cNvSpPr/>
            <p:nvPr/>
          </p:nvSpPr>
          <p:spPr bwMode="auto">
            <a:xfrm>
              <a:off x="537890" y="573609"/>
              <a:ext cx="18126" cy="16400"/>
            </a:xfrm>
            <a:custGeom>
              <a:avLst/>
              <a:gdLst>
                <a:gd name="T0" fmla="*/ 10 w 18"/>
                <a:gd name="T1" fmla="*/ 5 h 16"/>
                <a:gd name="T2" fmla="*/ 4 w 18"/>
                <a:gd name="T3" fmla="*/ 14 h 16"/>
                <a:gd name="T4" fmla="*/ 3 w 18"/>
                <a:gd name="T5" fmla="*/ 16 h 16"/>
                <a:gd name="T6" fmla="*/ 14 w 18"/>
                <a:gd name="T7" fmla="*/ 13 h 16"/>
                <a:gd name="T8" fmla="*/ 14 w 18"/>
                <a:gd name="T9" fmla="*/ 4 h 16"/>
                <a:gd name="T10" fmla="*/ 10 w 18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0" y="5"/>
                  </a:moveTo>
                  <a:cubicBezTo>
                    <a:pt x="10" y="5"/>
                    <a:pt x="7" y="14"/>
                    <a:pt x="4" y="14"/>
                  </a:cubicBezTo>
                  <a:cubicBezTo>
                    <a:pt x="4" y="14"/>
                    <a:pt x="0" y="16"/>
                    <a:pt x="3" y="16"/>
                  </a:cubicBezTo>
                  <a:cubicBezTo>
                    <a:pt x="3" y="16"/>
                    <a:pt x="10" y="13"/>
                    <a:pt x="14" y="13"/>
                  </a:cubicBezTo>
                  <a:cubicBezTo>
                    <a:pt x="14" y="13"/>
                    <a:pt x="18" y="10"/>
                    <a:pt x="14" y="4"/>
                  </a:cubicBezTo>
                  <a:cubicBezTo>
                    <a:pt x="14" y="4"/>
                    <a:pt x="12" y="0"/>
                    <a:pt x="10" y="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3" name="Freeform 39"/>
            <p:cNvSpPr>
              <a:spLocks noEditPoints="1"/>
            </p:cNvSpPr>
            <p:nvPr/>
          </p:nvSpPr>
          <p:spPr bwMode="auto">
            <a:xfrm>
              <a:off x="625501" y="652588"/>
              <a:ext cx="61284" cy="38842"/>
            </a:xfrm>
            <a:custGeom>
              <a:avLst/>
              <a:gdLst>
                <a:gd name="T0" fmla="*/ 59 w 60"/>
                <a:gd name="T1" fmla="*/ 18 h 38"/>
                <a:gd name="T2" fmla="*/ 58 w 60"/>
                <a:gd name="T3" fmla="*/ 18 h 38"/>
                <a:gd name="T4" fmla="*/ 54 w 60"/>
                <a:gd name="T5" fmla="*/ 15 h 38"/>
                <a:gd name="T6" fmla="*/ 52 w 60"/>
                <a:gd name="T7" fmla="*/ 11 h 38"/>
                <a:gd name="T8" fmla="*/ 49 w 60"/>
                <a:gd name="T9" fmla="*/ 10 h 38"/>
                <a:gd name="T10" fmla="*/ 42 w 60"/>
                <a:gd name="T11" fmla="*/ 5 h 38"/>
                <a:gd name="T12" fmla="*/ 44 w 60"/>
                <a:gd name="T13" fmla="*/ 2 h 38"/>
                <a:gd name="T14" fmla="*/ 42 w 60"/>
                <a:gd name="T15" fmla="*/ 0 h 38"/>
                <a:gd name="T16" fmla="*/ 36 w 60"/>
                <a:gd name="T17" fmla="*/ 2 h 38"/>
                <a:gd name="T18" fmla="*/ 39 w 60"/>
                <a:gd name="T19" fmla="*/ 6 h 38"/>
                <a:gd name="T20" fmla="*/ 47 w 60"/>
                <a:gd name="T21" fmla="*/ 11 h 38"/>
                <a:gd name="T22" fmla="*/ 47 w 60"/>
                <a:gd name="T23" fmla="*/ 16 h 38"/>
                <a:gd name="T24" fmla="*/ 43 w 60"/>
                <a:gd name="T25" fmla="*/ 15 h 38"/>
                <a:gd name="T26" fmla="*/ 26 w 60"/>
                <a:gd name="T27" fmla="*/ 5 h 38"/>
                <a:gd name="T28" fmla="*/ 21 w 60"/>
                <a:gd name="T29" fmla="*/ 6 h 38"/>
                <a:gd name="T30" fmla="*/ 22 w 60"/>
                <a:gd name="T31" fmla="*/ 10 h 38"/>
                <a:gd name="T32" fmla="*/ 27 w 60"/>
                <a:gd name="T33" fmla="*/ 13 h 38"/>
                <a:gd name="T34" fmla="*/ 21 w 60"/>
                <a:gd name="T35" fmla="*/ 13 h 38"/>
                <a:gd name="T36" fmla="*/ 19 w 60"/>
                <a:gd name="T37" fmla="*/ 17 h 38"/>
                <a:gd name="T38" fmla="*/ 18 w 60"/>
                <a:gd name="T39" fmla="*/ 23 h 38"/>
                <a:gd name="T40" fmla="*/ 6 w 60"/>
                <a:gd name="T41" fmla="*/ 5 h 38"/>
                <a:gd name="T42" fmla="*/ 1 w 60"/>
                <a:gd name="T43" fmla="*/ 22 h 38"/>
                <a:gd name="T44" fmla="*/ 8 w 60"/>
                <a:gd name="T45" fmla="*/ 29 h 38"/>
                <a:gd name="T46" fmla="*/ 14 w 60"/>
                <a:gd name="T47" fmla="*/ 28 h 38"/>
                <a:gd name="T48" fmla="*/ 15 w 60"/>
                <a:gd name="T49" fmla="*/ 28 h 38"/>
                <a:gd name="T50" fmla="*/ 15 w 60"/>
                <a:gd name="T51" fmla="*/ 32 h 38"/>
                <a:gd name="T52" fmla="*/ 15 w 60"/>
                <a:gd name="T53" fmla="*/ 35 h 38"/>
                <a:gd name="T54" fmla="*/ 19 w 60"/>
                <a:gd name="T55" fmla="*/ 33 h 38"/>
                <a:gd name="T56" fmla="*/ 19 w 60"/>
                <a:gd name="T57" fmla="*/ 26 h 38"/>
                <a:gd name="T58" fmla="*/ 23 w 60"/>
                <a:gd name="T59" fmla="*/ 18 h 38"/>
                <a:gd name="T60" fmla="*/ 33 w 60"/>
                <a:gd name="T61" fmla="*/ 18 h 38"/>
                <a:gd name="T62" fmla="*/ 31 w 60"/>
                <a:gd name="T63" fmla="*/ 12 h 38"/>
                <a:gd name="T64" fmla="*/ 38 w 60"/>
                <a:gd name="T65" fmla="*/ 17 h 38"/>
                <a:gd name="T66" fmla="*/ 42 w 60"/>
                <a:gd name="T67" fmla="*/ 18 h 38"/>
                <a:gd name="T68" fmla="*/ 47 w 60"/>
                <a:gd name="T69" fmla="*/ 21 h 38"/>
                <a:gd name="T70" fmla="*/ 59 w 60"/>
                <a:gd name="T71" fmla="*/ 24 h 38"/>
                <a:gd name="T72" fmla="*/ 59 w 60"/>
                <a:gd name="T73" fmla="*/ 18 h 38"/>
                <a:gd name="T74" fmla="*/ 9 w 60"/>
                <a:gd name="T75" fmla="*/ 25 h 38"/>
                <a:gd name="T76" fmla="*/ 5 w 60"/>
                <a:gd name="T77" fmla="*/ 15 h 38"/>
                <a:gd name="T78" fmla="*/ 10 w 60"/>
                <a:gd name="T79" fmla="*/ 17 h 38"/>
                <a:gd name="T80" fmla="*/ 14 w 60"/>
                <a:gd name="T81" fmla="*/ 22 h 38"/>
                <a:gd name="T82" fmla="*/ 9 w 60"/>
                <a:gd name="T83" fmla="*/ 25 h 38"/>
                <a:gd name="T84" fmla="*/ 52 w 60"/>
                <a:gd name="T85" fmla="*/ 16 h 38"/>
                <a:gd name="T86" fmla="*/ 53 w 60"/>
                <a:gd name="T87" fmla="*/ 17 h 38"/>
                <a:gd name="T88" fmla="*/ 55 w 60"/>
                <a:gd name="T89" fmla="*/ 18 h 38"/>
                <a:gd name="T90" fmla="*/ 52 w 60"/>
                <a:gd name="T91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8">
                  <a:moveTo>
                    <a:pt x="59" y="18"/>
                  </a:moveTo>
                  <a:cubicBezTo>
                    <a:pt x="58" y="18"/>
                    <a:pt x="58" y="18"/>
                    <a:pt x="58" y="18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1" y="15"/>
                    <a:pt x="52" y="11"/>
                  </a:cubicBezTo>
                  <a:cubicBezTo>
                    <a:pt x="52" y="11"/>
                    <a:pt x="51" y="10"/>
                    <a:pt x="49" y="10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0" y="3"/>
                    <a:pt x="44" y="2"/>
                  </a:cubicBezTo>
                  <a:cubicBezTo>
                    <a:pt x="44" y="2"/>
                    <a:pt x="47" y="0"/>
                    <a:pt x="42" y="0"/>
                  </a:cubicBezTo>
                  <a:cubicBezTo>
                    <a:pt x="42" y="0"/>
                    <a:pt x="37" y="1"/>
                    <a:pt x="36" y="2"/>
                  </a:cubicBezTo>
                  <a:cubicBezTo>
                    <a:pt x="36" y="2"/>
                    <a:pt x="36" y="6"/>
                    <a:pt x="39" y="6"/>
                  </a:cubicBezTo>
                  <a:cubicBezTo>
                    <a:pt x="39" y="6"/>
                    <a:pt x="46" y="10"/>
                    <a:pt x="47" y="11"/>
                  </a:cubicBezTo>
                  <a:cubicBezTo>
                    <a:pt x="47" y="11"/>
                    <a:pt x="46" y="15"/>
                    <a:pt x="47" y="16"/>
                  </a:cubicBezTo>
                  <a:cubicBezTo>
                    <a:pt x="47" y="16"/>
                    <a:pt x="46" y="17"/>
                    <a:pt x="43" y="15"/>
                  </a:cubicBezTo>
                  <a:cubicBezTo>
                    <a:pt x="43" y="15"/>
                    <a:pt x="27" y="8"/>
                    <a:pt x="26" y="5"/>
                  </a:cubicBezTo>
                  <a:cubicBezTo>
                    <a:pt x="26" y="5"/>
                    <a:pt x="23" y="5"/>
                    <a:pt x="21" y="6"/>
                  </a:cubicBezTo>
                  <a:cubicBezTo>
                    <a:pt x="21" y="6"/>
                    <a:pt x="21" y="9"/>
                    <a:pt x="22" y="10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5" y="14"/>
                    <a:pt x="21" y="13"/>
                  </a:cubicBezTo>
                  <a:cubicBezTo>
                    <a:pt x="21" y="13"/>
                    <a:pt x="17" y="14"/>
                    <a:pt x="19" y="17"/>
                  </a:cubicBezTo>
                  <a:cubicBezTo>
                    <a:pt x="19" y="17"/>
                    <a:pt x="21" y="21"/>
                    <a:pt x="18" y="23"/>
                  </a:cubicBezTo>
                  <a:cubicBezTo>
                    <a:pt x="18" y="23"/>
                    <a:pt x="19" y="15"/>
                    <a:pt x="6" y="5"/>
                  </a:cubicBezTo>
                  <a:cubicBezTo>
                    <a:pt x="6" y="5"/>
                    <a:pt x="3" y="5"/>
                    <a:pt x="1" y="22"/>
                  </a:cubicBezTo>
                  <a:cubicBezTo>
                    <a:pt x="1" y="22"/>
                    <a:pt x="0" y="29"/>
                    <a:pt x="8" y="29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4" y="27"/>
                    <a:pt x="15" y="28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2"/>
                    <a:pt x="13" y="34"/>
                    <a:pt x="15" y="35"/>
                  </a:cubicBezTo>
                  <a:cubicBezTo>
                    <a:pt x="15" y="35"/>
                    <a:pt x="18" y="38"/>
                    <a:pt x="19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4" y="26"/>
                    <a:pt x="2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8"/>
                    <a:pt x="36" y="16"/>
                    <a:pt x="31" y="12"/>
                  </a:cubicBezTo>
                  <a:cubicBezTo>
                    <a:pt x="31" y="12"/>
                    <a:pt x="37" y="15"/>
                    <a:pt x="38" y="17"/>
                  </a:cubicBezTo>
                  <a:cubicBezTo>
                    <a:pt x="38" y="17"/>
                    <a:pt x="39" y="18"/>
                    <a:pt x="42" y="18"/>
                  </a:cubicBezTo>
                  <a:cubicBezTo>
                    <a:pt x="42" y="18"/>
                    <a:pt x="42" y="20"/>
                    <a:pt x="47" y="21"/>
                  </a:cubicBezTo>
                  <a:cubicBezTo>
                    <a:pt x="47" y="21"/>
                    <a:pt x="48" y="23"/>
                    <a:pt x="59" y="24"/>
                  </a:cubicBezTo>
                  <a:cubicBezTo>
                    <a:pt x="59" y="24"/>
                    <a:pt x="60" y="20"/>
                    <a:pt x="59" y="18"/>
                  </a:cubicBezTo>
                  <a:close/>
                  <a:moveTo>
                    <a:pt x="9" y="25"/>
                  </a:moveTo>
                  <a:cubicBezTo>
                    <a:pt x="2" y="25"/>
                    <a:pt x="5" y="15"/>
                    <a:pt x="5" y="15"/>
                  </a:cubicBezTo>
                  <a:cubicBezTo>
                    <a:pt x="5" y="10"/>
                    <a:pt x="10" y="17"/>
                    <a:pt x="10" y="1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7" y="26"/>
                    <a:pt x="9" y="25"/>
                    <a:pt x="9" y="25"/>
                  </a:cubicBezTo>
                  <a:close/>
                  <a:moveTo>
                    <a:pt x="52" y="16"/>
                  </a:moveTo>
                  <a:cubicBezTo>
                    <a:pt x="52" y="16"/>
                    <a:pt x="52" y="16"/>
                    <a:pt x="53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0" y="18"/>
                    <a:pt x="52" y="1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4" name="Freeform 40"/>
            <p:cNvSpPr>
              <a:spLocks noEditPoints="1"/>
            </p:cNvSpPr>
            <p:nvPr/>
          </p:nvSpPr>
          <p:spPr bwMode="auto">
            <a:xfrm>
              <a:off x="371300" y="535630"/>
              <a:ext cx="27621" cy="59558"/>
            </a:xfrm>
            <a:custGeom>
              <a:avLst/>
              <a:gdLst>
                <a:gd name="T0" fmla="*/ 21 w 27"/>
                <a:gd name="T1" fmla="*/ 38 h 58"/>
                <a:gd name="T2" fmla="*/ 21 w 27"/>
                <a:gd name="T3" fmla="*/ 28 h 58"/>
                <a:gd name="T4" fmla="*/ 20 w 27"/>
                <a:gd name="T5" fmla="*/ 26 h 58"/>
                <a:gd name="T6" fmla="*/ 19 w 27"/>
                <a:gd name="T7" fmla="*/ 24 h 58"/>
                <a:gd name="T8" fmla="*/ 18 w 27"/>
                <a:gd name="T9" fmla="*/ 24 h 58"/>
                <a:gd name="T10" fmla="*/ 14 w 27"/>
                <a:gd name="T11" fmla="*/ 23 h 58"/>
                <a:gd name="T12" fmla="*/ 14 w 27"/>
                <a:gd name="T13" fmla="*/ 20 h 58"/>
                <a:gd name="T14" fmla="*/ 19 w 27"/>
                <a:gd name="T15" fmla="*/ 13 h 58"/>
                <a:gd name="T16" fmla="*/ 18 w 27"/>
                <a:gd name="T17" fmla="*/ 5 h 58"/>
                <a:gd name="T18" fmla="*/ 16 w 27"/>
                <a:gd name="T19" fmla="*/ 4 h 58"/>
                <a:gd name="T20" fmla="*/ 15 w 27"/>
                <a:gd name="T21" fmla="*/ 7 h 58"/>
                <a:gd name="T22" fmla="*/ 12 w 27"/>
                <a:gd name="T23" fmla="*/ 14 h 58"/>
                <a:gd name="T24" fmla="*/ 10 w 27"/>
                <a:gd name="T25" fmla="*/ 4 h 58"/>
                <a:gd name="T26" fmla="*/ 9 w 27"/>
                <a:gd name="T27" fmla="*/ 2 h 58"/>
                <a:gd name="T28" fmla="*/ 8 w 27"/>
                <a:gd name="T29" fmla="*/ 5 h 58"/>
                <a:gd name="T30" fmla="*/ 8 w 27"/>
                <a:gd name="T31" fmla="*/ 22 h 58"/>
                <a:gd name="T32" fmla="*/ 5 w 27"/>
                <a:gd name="T33" fmla="*/ 26 h 58"/>
                <a:gd name="T34" fmla="*/ 4 w 27"/>
                <a:gd name="T35" fmla="*/ 29 h 58"/>
                <a:gd name="T36" fmla="*/ 9 w 27"/>
                <a:gd name="T37" fmla="*/ 30 h 58"/>
                <a:gd name="T38" fmla="*/ 9 w 27"/>
                <a:gd name="T39" fmla="*/ 41 h 58"/>
                <a:gd name="T40" fmla="*/ 9 w 27"/>
                <a:gd name="T41" fmla="*/ 44 h 58"/>
                <a:gd name="T42" fmla="*/ 13 w 27"/>
                <a:gd name="T43" fmla="*/ 45 h 58"/>
                <a:gd name="T44" fmla="*/ 16 w 27"/>
                <a:gd name="T45" fmla="*/ 40 h 58"/>
                <a:gd name="T46" fmla="*/ 17 w 27"/>
                <a:gd name="T47" fmla="*/ 41 h 58"/>
                <a:gd name="T48" fmla="*/ 18 w 27"/>
                <a:gd name="T49" fmla="*/ 45 h 58"/>
                <a:gd name="T50" fmla="*/ 15 w 27"/>
                <a:gd name="T51" fmla="*/ 51 h 58"/>
                <a:gd name="T52" fmla="*/ 13 w 27"/>
                <a:gd name="T53" fmla="*/ 52 h 58"/>
                <a:gd name="T54" fmla="*/ 15 w 27"/>
                <a:gd name="T55" fmla="*/ 57 h 58"/>
                <a:gd name="T56" fmla="*/ 18 w 27"/>
                <a:gd name="T57" fmla="*/ 55 h 58"/>
                <a:gd name="T58" fmla="*/ 18 w 27"/>
                <a:gd name="T59" fmla="*/ 50 h 58"/>
                <a:gd name="T60" fmla="*/ 27 w 27"/>
                <a:gd name="T61" fmla="*/ 52 h 58"/>
                <a:gd name="T62" fmla="*/ 25 w 27"/>
                <a:gd name="T63" fmla="*/ 47 h 58"/>
                <a:gd name="T64" fmla="*/ 21 w 27"/>
                <a:gd name="T65" fmla="*/ 38 h 58"/>
                <a:gd name="T66" fmla="*/ 14 w 27"/>
                <a:gd name="T67" fmla="*/ 36 h 58"/>
                <a:gd name="T68" fmla="*/ 13 w 27"/>
                <a:gd name="T69" fmla="*/ 39 h 58"/>
                <a:gd name="T70" fmla="*/ 11 w 27"/>
                <a:gd name="T71" fmla="*/ 30 h 58"/>
                <a:gd name="T72" fmla="*/ 13 w 27"/>
                <a:gd name="T73" fmla="*/ 25 h 58"/>
                <a:gd name="T74" fmla="*/ 14 w 27"/>
                <a:gd name="T75" fmla="*/ 32 h 58"/>
                <a:gd name="T76" fmla="*/ 14 w 27"/>
                <a:gd name="T77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58">
                  <a:moveTo>
                    <a:pt x="21" y="38"/>
                  </a:moveTo>
                  <a:cubicBezTo>
                    <a:pt x="21" y="38"/>
                    <a:pt x="19" y="36"/>
                    <a:pt x="21" y="28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4"/>
                    <a:pt x="16" y="21"/>
                    <a:pt x="14" y="23"/>
                  </a:cubicBezTo>
                  <a:cubicBezTo>
                    <a:pt x="14" y="23"/>
                    <a:pt x="12" y="23"/>
                    <a:pt x="14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3"/>
                    <a:pt x="16" y="4"/>
                  </a:cubicBezTo>
                  <a:cubicBezTo>
                    <a:pt x="16" y="4"/>
                    <a:pt x="16" y="5"/>
                    <a:pt x="15" y="7"/>
                  </a:cubicBezTo>
                  <a:cubicBezTo>
                    <a:pt x="14" y="9"/>
                    <a:pt x="12" y="12"/>
                    <a:pt x="12" y="14"/>
                  </a:cubicBezTo>
                  <a:cubicBezTo>
                    <a:pt x="12" y="14"/>
                    <a:pt x="11" y="6"/>
                    <a:pt x="10" y="4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6" y="0"/>
                    <a:pt x="8" y="5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0" y="27"/>
                    <a:pt x="4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7" y="40"/>
                    <a:pt x="17" y="41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5"/>
                    <a:pt x="16" y="50"/>
                    <a:pt x="15" y="51"/>
                  </a:cubicBezTo>
                  <a:cubicBezTo>
                    <a:pt x="15" y="51"/>
                    <a:pt x="15" y="51"/>
                    <a:pt x="13" y="52"/>
                  </a:cubicBezTo>
                  <a:cubicBezTo>
                    <a:pt x="13" y="52"/>
                    <a:pt x="10" y="57"/>
                    <a:pt x="15" y="57"/>
                  </a:cubicBezTo>
                  <a:cubicBezTo>
                    <a:pt x="15" y="57"/>
                    <a:pt x="18" y="58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0"/>
                    <a:pt x="25" y="47"/>
                  </a:cubicBezTo>
                  <a:lnTo>
                    <a:pt x="21" y="38"/>
                  </a:lnTo>
                  <a:close/>
                  <a:moveTo>
                    <a:pt x="14" y="36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0" y="27"/>
                    <a:pt x="13" y="25"/>
                    <a:pt x="13" y="25"/>
                  </a:cubicBezTo>
                  <a:cubicBezTo>
                    <a:pt x="14" y="27"/>
                    <a:pt x="14" y="32"/>
                    <a:pt x="14" y="32"/>
                  </a:cubicBezTo>
                  <a:cubicBezTo>
                    <a:pt x="15" y="35"/>
                    <a:pt x="14" y="36"/>
                    <a:pt x="14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5" name="Freeform 41"/>
            <p:cNvSpPr/>
            <p:nvPr/>
          </p:nvSpPr>
          <p:spPr bwMode="auto">
            <a:xfrm>
              <a:off x="392879" y="574472"/>
              <a:ext cx="12084" cy="8200"/>
            </a:xfrm>
            <a:custGeom>
              <a:avLst/>
              <a:gdLst>
                <a:gd name="T0" fmla="*/ 8 w 12"/>
                <a:gd name="T1" fmla="*/ 0 h 8"/>
                <a:gd name="T2" fmla="*/ 4 w 12"/>
                <a:gd name="T3" fmla="*/ 1 h 8"/>
                <a:gd name="T4" fmla="*/ 4 w 12"/>
                <a:gd name="T5" fmla="*/ 3 h 8"/>
                <a:gd name="T6" fmla="*/ 9 w 12"/>
                <a:gd name="T7" fmla="*/ 5 h 8"/>
                <a:gd name="T8" fmla="*/ 12 w 12"/>
                <a:gd name="T9" fmla="*/ 5 h 8"/>
                <a:gd name="T10" fmla="*/ 12 w 12"/>
                <a:gd name="T11" fmla="*/ 2 h 8"/>
                <a:gd name="T12" fmla="*/ 8 w 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3"/>
                    <a:pt x="4" y="3"/>
                  </a:cubicBezTo>
                  <a:cubicBezTo>
                    <a:pt x="4" y="3"/>
                    <a:pt x="7" y="4"/>
                    <a:pt x="9" y="5"/>
                  </a:cubicBezTo>
                  <a:cubicBezTo>
                    <a:pt x="9" y="5"/>
                    <a:pt x="11" y="8"/>
                    <a:pt x="12" y="5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0"/>
                    <a:pt x="8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6" name="Freeform 42"/>
            <p:cNvSpPr/>
            <p:nvPr/>
          </p:nvSpPr>
          <p:spPr bwMode="auto">
            <a:xfrm>
              <a:off x="416184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9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7" name="Freeform 43"/>
            <p:cNvSpPr/>
            <p:nvPr/>
          </p:nvSpPr>
          <p:spPr bwMode="auto">
            <a:xfrm>
              <a:off x="510269" y="837305"/>
              <a:ext cx="10358" cy="32800"/>
            </a:xfrm>
            <a:custGeom>
              <a:avLst/>
              <a:gdLst>
                <a:gd name="T0" fmla="*/ 14 w 24"/>
                <a:gd name="T1" fmla="*/ 16 h 76"/>
                <a:gd name="T2" fmla="*/ 5 w 24"/>
                <a:gd name="T3" fmla="*/ 24 h 76"/>
                <a:gd name="T4" fmla="*/ 0 w 24"/>
                <a:gd name="T5" fmla="*/ 14 h 76"/>
                <a:gd name="T6" fmla="*/ 16 w 24"/>
                <a:gd name="T7" fmla="*/ 0 h 76"/>
                <a:gd name="T8" fmla="*/ 24 w 24"/>
                <a:gd name="T9" fmla="*/ 5 h 76"/>
                <a:gd name="T10" fmla="*/ 24 w 24"/>
                <a:gd name="T11" fmla="*/ 76 h 76"/>
                <a:gd name="T12" fmla="*/ 14 w 24"/>
                <a:gd name="T13" fmla="*/ 76 h 76"/>
                <a:gd name="T14" fmla="*/ 14 w 24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6">
                  <a:moveTo>
                    <a:pt x="14" y="16"/>
                  </a:moveTo>
                  <a:lnTo>
                    <a:pt x="5" y="24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24" y="5"/>
                  </a:lnTo>
                  <a:lnTo>
                    <a:pt x="24" y="76"/>
                  </a:lnTo>
                  <a:lnTo>
                    <a:pt x="14" y="76"/>
                  </a:lnTo>
                  <a:lnTo>
                    <a:pt x="1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8" name="Freeform 44"/>
            <p:cNvSpPr>
              <a:spLocks noEditPoints="1"/>
            </p:cNvSpPr>
            <p:nvPr/>
          </p:nvSpPr>
          <p:spPr bwMode="auto">
            <a:xfrm>
              <a:off x="442942" y="837305"/>
              <a:ext cx="19421" cy="32800"/>
            </a:xfrm>
            <a:custGeom>
              <a:avLst/>
              <a:gdLst>
                <a:gd name="T0" fmla="*/ 15 w 19"/>
                <a:gd name="T1" fmla="*/ 10 h 32"/>
                <a:gd name="T2" fmla="*/ 15 w 19"/>
                <a:gd name="T3" fmla="*/ 13 h 32"/>
                <a:gd name="T4" fmla="*/ 14 w 19"/>
                <a:gd name="T5" fmla="*/ 15 h 32"/>
                <a:gd name="T6" fmla="*/ 11 w 19"/>
                <a:gd name="T7" fmla="*/ 16 h 32"/>
                <a:gd name="T8" fmla="*/ 8 w 19"/>
                <a:gd name="T9" fmla="*/ 16 h 32"/>
                <a:gd name="T10" fmla="*/ 6 w 19"/>
                <a:gd name="T11" fmla="*/ 15 h 32"/>
                <a:gd name="T12" fmla="*/ 5 w 19"/>
                <a:gd name="T13" fmla="*/ 13 h 32"/>
                <a:gd name="T14" fmla="*/ 5 w 19"/>
                <a:gd name="T15" fmla="*/ 10 h 32"/>
                <a:gd name="T16" fmla="*/ 5 w 19"/>
                <a:gd name="T17" fmla="*/ 8 h 32"/>
                <a:gd name="T18" fmla="*/ 6 w 19"/>
                <a:gd name="T19" fmla="*/ 6 h 32"/>
                <a:gd name="T20" fmla="*/ 8 w 19"/>
                <a:gd name="T21" fmla="*/ 5 h 32"/>
                <a:gd name="T22" fmla="*/ 10 w 19"/>
                <a:gd name="T23" fmla="*/ 5 h 32"/>
                <a:gd name="T24" fmla="*/ 13 w 19"/>
                <a:gd name="T25" fmla="*/ 5 h 32"/>
                <a:gd name="T26" fmla="*/ 15 w 19"/>
                <a:gd name="T27" fmla="*/ 7 h 32"/>
                <a:gd name="T28" fmla="*/ 15 w 19"/>
                <a:gd name="T29" fmla="*/ 10 h 32"/>
                <a:gd name="T30" fmla="*/ 15 w 19"/>
                <a:gd name="T31" fmla="*/ 21 h 32"/>
                <a:gd name="T32" fmla="*/ 15 w 19"/>
                <a:gd name="T33" fmla="*/ 23 h 32"/>
                <a:gd name="T34" fmla="*/ 14 w 19"/>
                <a:gd name="T35" fmla="*/ 25 h 32"/>
                <a:gd name="T36" fmla="*/ 13 w 19"/>
                <a:gd name="T37" fmla="*/ 27 h 32"/>
                <a:gd name="T38" fmla="*/ 11 w 19"/>
                <a:gd name="T39" fmla="*/ 28 h 32"/>
                <a:gd name="T40" fmla="*/ 9 w 19"/>
                <a:gd name="T41" fmla="*/ 28 h 32"/>
                <a:gd name="T42" fmla="*/ 6 w 19"/>
                <a:gd name="T43" fmla="*/ 27 h 32"/>
                <a:gd name="T44" fmla="*/ 5 w 19"/>
                <a:gd name="T45" fmla="*/ 26 h 32"/>
                <a:gd name="T46" fmla="*/ 5 w 19"/>
                <a:gd name="T47" fmla="*/ 24 h 32"/>
                <a:gd name="T48" fmla="*/ 0 w 19"/>
                <a:gd name="T49" fmla="*/ 24 h 32"/>
                <a:gd name="T50" fmla="*/ 1 w 19"/>
                <a:gd name="T51" fmla="*/ 26 h 32"/>
                <a:gd name="T52" fmla="*/ 2 w 19"/>
                <a:gd name="T53" fmla="*/ 29 h 32"/>
                <a:gd name="T54" fmla="*/ 4 w 19"/>
                <a:gd name="T55" fmla="*/ 31 h 32"/>
                <a:gd name="T56" fmla="*/ 6 w 19"/>
                <a:gd name="T57" fmla="*/ 32 h 32"/>
                <a:gd name="T58" fmla="*/ 10 w 19"/>
                <a:gd name="T59" fmla="*/ 32 h 32"/>
                <a:gd name="T60" fmla="*/ 13 w 19"/>
                <a:gd name="T61" fmla="*/ 32 h 32"/>
                <a:gd name="T62" fmla="*/ 16 w 19"/>
                <a:gd name="T63" fmla="*/ 31 h 32"/>
                <a:gd name="T64" fmla="*/ 18 w 19"/>
                <a:gd name="T65" fmla="*/ 29 h 32"/>
                <a:gd name="T66" fmla="*/ 19 w 19"/>
                <a:gd name="T67" fmla="*/ 27 h 32"/>
                <a:gd name="T68" fmla="*/ 19 w 19"/>
                <a:gd name="T69" fmla="*/ 24 h 32"/>
                <a:gd name="T70" fmla="*/ 19 w 19"/>
                <a:gd name="T71" fmla="*/ 20 h 32"/>
                <a:gd name="T72" fmla="*/ 19 w 19"/>
                <a:gd name="T73" fmla="*/ 11 h 32"/>
                <a:gd name="T74" fmla="*/ 19 w 19"/>
                <a:gd name="T75" fmla="*/ 7 h 32"/>
                <a:gd name="T76" fmla="*/ 17 w 19"/>
                <a:gd name="T77" fmla="*/ 4 h 32"/>
                <a:gd name="T78" fmla="*/ 14 w 19"/>
                <a:gd name="T79" fmla="*/ 1 h 32"/>
                <a:gd name="T80" fmla="*/ 10 w 19"/>
                <a:gd name="T81" fmla="*/ 0 h 32"/>
                <a:gd name="T82" fmla="*/ 7 w 19"/>
                <a:gd name="T83" fmla="*/ 1 h 32"/>
                <a:gd name="T84" fmla="*/ 4 w 19"/>
                <a:gd name="T85" fmla="*/ 3 h 32"/>
                <a:gd name="T86" fmla="*/ 2 w 19"/>
                <a:gd name="T87" fmla="*/ 5 h 32"/>
                <a:gd name="T88" fmla="*/ 1 w 19"/>
                <a:gd name="T89" fmla="*/ 8 h 32"/>
                <a:gd name="T90" fmla="*/ 1 w 19"/>
                <a:gd name="T91" fmla="*/ 11 h 32"/>
                <a:gd name="T92" fmla="*/ 1 w 19"/>
                <a:gd name="T93" fmla="*/ 15 h 32"/>
                <a:gd name="T94" fmla="*/ 3 w 19"/>
                <a:gd name="T95" fmla="*/ 18 h 32"/>
                <a:gd name="T96" fmla="*/ 6 w 19"/>
                <a:gd name="T97" fmla="*/ 20 h 32"/>
                <a:gd name="T98" fmla="*/ 10 w 19"/>
                <a:gd name="T99" fmla="*/ 20 h 32"/>
                <a:gd name="T100" fmla="*/ 13 w 19"/>
                <a:gd name="T101" fmla="*/ 20 h 32"/>
                <a:gd name="T102" fmla="*/ 14 w 19"/>
                <a:gd name="T103" fmla="*/ 20 h 32"/>
                <a:gd name="T104" fmla="*/ 15 w 19"/>
                <a:gd name="T105" fmla="*/ 19 h 32"/>
                <a:gd name="T106" fmla="*/ 15 w 19"/>
                <a:gd name="T10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" h="32">
                  <a:moveTo>
                    <a:pt x="15" y="10"/>
                  </a:moveTo>
                  <a:cubicBezTo>
                    <a:pt x="15" y="11"/>
                    <a:pt x="15" y="12"/>
                    <a:pt x="15" y="13"/>
                  </a:cubicBezTo>
                  <a:cubicBezTo>
                    <a:pt x="15" y="14"/>
                    <a:pt x="14" y="15"/>
                    <a:pt x="14" y="15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0" y="16"/>
                    <a:pt x="9" y="16"/>
                    <a:pt x="8" y="16"/>
                  </a:cubicBezTo>
                  <a:cubicBezTo>
                    <a:pt x="8" y="16"/>
                    <a:pt x="7" y="16"/>
                    <a:pt x="6" y="15"/>
                  </a:cubicBezTo>
                  <a:cubicBezTo>
                    <a:pt x="6" y="15"/>
                    <a:pt x="6" y="14"/>
                    <a:pt x="5" y="13"/>
                  </a:cubicBezTo>
                  <a:cubicBezTo>
                    <a:pt x="5" y="13"/>
                    <a:pt x="5" y="12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4" y="6"/>
                    <a:pt x="15" y="7"/>
                  </a:cubicBezTo>
                  <a:cubicBezTo>
                    <a:pt x="15" y="8"/>
                    <a:pt x="15" y="8"/>
                    <a:pt x="15" y="10"/>
                  </a:cubicBezTo>
                  <a:close/>
                  <a:moveTo>
                    <a:pt x="15" y="21"/>
                  </a:moveTo>
                  <a:cubicBezTo>
                    <a:pt x="15" y="22"/>
                    <a:pt x="15" y="23"/>
                    <a:pt x="15" y="23"/>
                  </a:cubicBezTo>
                  <a:cubicBezTo>
                    <a:pt x="15" y="24"/>
                    <a:pt x="15" y="25"/>
                    <a:pt x="14" y="25"/>
                  </a:cubicBezTo>
                  <a:cubicBezTo>
                    <a:pt x="14" y="26"/>
                    <a:pt x="14" y="27"/>
                    <a:pt x="13" y="27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8"/>
                    <a:pt x="10" y="28"/>
                    <a:pt x="9" y="28"/>
                  </a:cubicBezTo>
                  <a:cubicBezTo>
                    <a:pt x="8" y="28"/>
                    <a:pt x="7" y="28"/>
                    <a:pt x="6" y="27"/>
                  </a:cubicBezTo>
                  <a:cubicBezTo>
                    <a:pt x="6" y="27"/>
                    <a:pt x="5" y="26"/>
                    <a:pt x="5" y="26"/>
                  </a:cubicBezTo>
                  <a:cubicBezTo>
                    <a:pt x="5" y="25"/>
                    <a:pt x="5" y="25"/>
                    <a:pt x="5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7"/>
                    <a:pt x="1" y="28"/>
                    <a:pt x="2" y="29"/>
                  </a:cubicBezTo>
                  <a:cubicBezTo>
                    <a:pt x="2" y="30"/>
                    <a:pt x="3" y="30"/>
                    <a:pt x="4" y="31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8" y="32"/>
                    <a:pt x="9" y="32"/>
                    <a:pt x="10" y="32"/>
                  </a:cubicBezTo>
                  <a:cubicBezTo>
                    <a:pt x="11" y="32"/>
                    <a:pt x="12" y="32"/>
                    <a:pt x="13" y="32"/>
                  </a:cubicBezTo>
                  <a:cubicBezTo>
                    <a:pt x="14" y="32"/>
                    <a:pt x="15" y="31"/>
                    <a:pt x="16" y="31"/>
                  </a:cubicBezTo>
                  <a:cubicBezTo>
                    <a:pt x="16" y="30"/>
                    <a:pt x="17" y="30"/>
                    <a:pt x="18" y="29"/>
                  </a:cubicBezTo>
                  <a:cubicBezTo>
                    <a:pt x="18" y="28"/>
                    <a:pt x="18" y="27"/>
                    <a:pt x="19" y="27"/>
                  </a:cubicBezTo>
                  <a:cubicBezTo>
                    <a:pt x="19" y="26"/>
                    <a:pt x="19" y="25"/>
                    <a:pt x="19" y="24"/>
                  </a:cubicBezTo>
                  <a:cubicBezTo>
                    <a:pt x="19" y="23"/>
                    <a:pt x="19" y="22"/>
                    <a:pt x="19" y="2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8"/>
                    <a:pt x="19" y="7"/>
                  </a:cubicBezTo>
                  <a:cubicBezTo>
                    <a:pt x="19" y="6"/>
                    <a:pt x="18" y="5"/>
                    <a:pt x="17" y="4"/>
                  </a:cubicBezTo>
                  <a:cubicBezTo>
                    <a:pt x="17" y="3"/>
                    <a:pt x="16" y="2"/>
                    <a:pt x="14" y="1"/>
                  </a:cubicBezTo>
                  <a:cubicBezTo>
                    <a:pt x="13" y="1"/>
                    <a:pt x="12" y="0"/>
                    <a:pt x="10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2"/>
                    <a:pt x="4" y="3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1" y="6"/>
                    <a:pt x="1" y="7"/>
                    <a:pt x="1" y="8"/>
                  </a:cubicBezTo>
                  <a:cubicBezTo>
                    <a:pt x="1" y="9"/>
                    <a:pt x="1" y="10"/>
                    <a:pt x="1" y="11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2" y="16"/>
                    <a:pt x="2" y="17"/>
                    <a:pt x="3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7" y="20"/>
                    <a:pt x="9" y="20"/>
                    <a:pt x="10" y="20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4" y="20"/>
                    <a:pt x="14" y="20"/>
                  </a:cubicBezTo>
                  <a:cubicBezTo>
                    <a:pt x="15" y="19"/>
                    <a:pt x="15" y="19"/>
                    <a:pt x="15" y="19"/>
                  </a:cubicBezTo>
                  <a:lnTo>
                    <a:pt x="15" y="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59" name="Freeform 45"/>
            <p:cNvSpPr>
              <a:spLocks noEditPoints="1"/>
            </p:cNvSpPr>
            <p:nvPr/>
          </p:nvSpPr>
          <p:spPr bwMode="auto">
            <a:xfrm>
              <a:off x="476605" y="837305"/>
              <a:ext cx="21579" cy="32800"/>
            </a:xfrm>
            <a:custGeom>
              <a:avLst/>
              <a:gdLst>
                <a:gd name="T0" fmla="*/ 17 w 21"/>
                <a:gd name="T1" fmla="*/ 18 h 32"/>
                <a:gd name="T2" fmla="*/ 17 w 21"/>
                <a:gd name="T3" fmla="*/ 22 h 32"/>
                <a:gd name="T4" fmla="*/ 15 w 21"/>
                <a:gd name="T5" fmla="*/ 25 h 32"/>
                <a:gd name="T6" fmla="*/ 13 w 21"/>
                <a:gd name="T7" fmla="*/ 27 h 32"/>
                <a:gd name="T8" fmla="*/ 11 w 21"/>
                <a:gd name="T9" fmla="*/ 28 h 32"/>
                <a:gd name="T10" fmla="*/ 8 w 21"/>
                <a:gd name="T11" fmla="*/ 27 h 32"/>
                <a:gd name="T12" fmla="*/ 6 w 21"/>
                <a:gd name="T13" fmla="*/ 25 h 32"/>
                <a:gd name="T14" fmla="*/ 5 w 21"/>
                <a:gd name="T15" fmla="*/ 21 h 32"/>
                <a:gd name="T16" fmla="*/ 4 w 21"/>
                <a:gd name="T17" fmla="*/ 17 h 32"/>
                <a:gd name="T18" fmla="*/ 4 w 21"/>
                <a:gd name="T19" fmla="*/ 14 h 32"/>
                <a:gd name="T20" fmla="*/ 5 w 21"/>
                <a:gd name="T21" fmla="*/ 11 h 32"/>
                <a:gd name="T22" fmla="*/ 6 w 21"/>
                <a:gd name="T23" fmla="*/ 7 h 32"/>
                <a:gd name="T24" fmla="*/ 8 w 21"/>
                <a:gd name="T25" fmla="*/ 5 h 32"/>
                <a:gd name="T26" fmla="*/ 11 w 21"/>
                <a:gd name="T27" fmla="*/ 4 h 32"/>
                <a:gd name="T28" fmla="*/ 13 w 21"/>
                <a:gd name="T29" fmla="*/ 5 h 32"/>
                <a:gd name="T30" fmla="*/ 15 w 21"/>
                <a:gd name="T31" fmla="*/ 7 h 32"/>
                <a:gd name="T32" fmla="*/ 17 w 21"/>
                <a:gd name="T33" fmla="*/ 10 h 32"/>
                <a:gd name="T34" fmla="*/ 17 w 21"/>
                <a:gd name="T35" fmla="*/ 15 h 32"/>
                <a:gd name="T36" fmla="*/ 17 w 21"/>
                <a:gd name="T37" fmla="*/ 18 h 32"/>
                <a:gd name="T38" fmla="*/ 21 w 21"/>
                <a:gd name="T39" fmla="*/ 13 h 32"/>
                <a:gd name="T40" fmla="*/ 21 w 21"/>
                <a:gd name="T41" fmla="*/ 9 h 32"/>
                <a:gd name="T42" fmla="*/ 19 w 21"/>
                <a:gd name="T43" fmla="*/ 5 h 32"/>
                <a:gd name="T44" fmla="*/ 17 w 21"/>
                <a:gd name="T45" fmla="*/ 2 h 32"/>
                <a:gd name="T46" fmla="*/ 14 w 21"/>
                <a:gd name="T47" fmla="*/ 1 h 32"/>
                <a:gd name="T48" fmla="*/ 11 w 21"/>
                <a:gd name="T49" fmla="*/ 0 h 32"/>
                <a:gd name="T50" fmla="*/ 7 w 21"/>
                <a:gd name="T51" fmla="*/ 1 h 32"/>
                <a:gd name="T52" fmla="*/ 4 w 21"/>
                <a:gd name="T53" fmla="*/ 3 h 32"/>
                <a:gd name="T54" fmla="*/ 2 w 21"/>
                <a:gd name="T55" fmla="*/ 6 h 32"/>
                <a:gd name="T56" fmla="*/ 1 w 21"/>
                <a:gd name="T57" fmla="*/ 10 h 32"/>
                <a:gd name="T58" fmla="*/ 0 w 21"/>
                <a:gd name="T59" fmla="*/ 14 h 32"/>
                <a:gd name="T60" fmla="*/ 0 w 21"/>
                <a:gd name="T61" fmla="*/ 18 h 32"/>
                <a:gd name="T62" fmla="*/ 1 w 21"/>
                <a:gd name="T63" fmla="*/ 22 h 32"/>
                <a:gd name="T64" fmla="*/ 2 w 21"/>
                <a:gd name="T65" fmla="*/ 26 h 32"/>
                <a:gd name="T66" fmla="*/ 4 w 21"/>
                <a:gd name="T67" fmla="*/ 29 h 32"/>
                <a:gd name="T68" fmla="*/ 7 w 21"/>
                <a:gd name="T69" fmla="*/ 32 h 32"/>
                <a:gd name="T70" fmla="*/ 11 w 21"/>
                <a:gd name="T71" fmla="*/ 32 h 32"/>
                <a:gd name="T72" fmla="*/ 14 w 21"/>
                <a:gd name="T73" fmla="*/ 32 h 32"/>
                <a:gd name="T74" fmla="*/ 17 w 21"/>
                <a:gd name="T75" fmla="*/ 30 h 32"/>
                <a:gd name="T76" fmla="*/ 19 w 21"/>
                <a:gd name="T77" fmla="*/ 28 h 32"/>
                <a:gd name="T78" fmla="*/ 20 w 21"/>
                <a:gd name="T79" fmla="*/ 24 h 32"/>
                <a:gd name="T80" fmla="*/ 21 w 21"/>
                <a:gd name="T81" fmla="*/ 21 h 32"/>
                <a:gd name="T82" fmla="*/ 21 w 21"/>
                <a:gd name="T83" fmla="*/ 18 h 32"/>
                <a:gd name="T84" fmla="*/ 21 w 21"/>
                <a:gd name="T8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" h="32">
                  <a:moveTo>
                    <a:pt x="17" y="18"/>
                  </a:moveTo>
                  <a:cubicBezTo>
                    <a:pt x="17" y="19"/>
                    <a:pt x="17" y="20"/>
                    <a:pt x="17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4" y="27"/>
                    <a:pt x="13" y="27"/>
                  </a:cubicBezTo>
                  <a:cubicBezTo>
                    <a:pt x="12" y="28"/>
                    <a:pt x="12" y="28"/>
                    <a:pt x="11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7" y="27"/>
                    <a:pt x="6" y="26"/>
                    <a:pt x="6" y="25"/>
                  </a:cubicBezTo>
                  <a:cubicBezTo>
                    <a:pt x="5" y="24"/>
                    <a:pt x="5" y="23"/>
                    <a:pt x="5" y="21"/>
                  </a:cubicBezTo>
                  <a:cubicBezTo>
                    <a:pt x="4" y="20"/>
                    <a:pt x="4" y="19"/>
                    <a:pt x="4" y="17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3"/>
                    <a:pt x="5" y="12"/>
                    <a:pt x="5" y="11"/>
                  </a:cubicBezTo>
                  <a:cubicBezTo>
                    <a:pt x="5" y="10"/>
                    <a:pt x="5" y="8"/>
                    <a:pt x="6" y="7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9" y="5"/>
                    <a:pt x="10" y="4"/>
                    <a:pt x="11" y="4"/>
                  </a:cubicBezTo>
                  <a:cubicBezTo>
                    <a:pt x="12" y="4"/>
                    <a:pt x="13" y="5"/>
                    <a:pt x="13" y="5"/>
                  </a:cubicBezTo>
                  <a:cubicBezTo>
                    <a:pt x="14" y="6"/>
                    <a:pt x="15" y="6"/>
                    <a:pt x="15" y="7"/>
                  </a:cubicBezTo>
                  <a:cubicBezTo>
                    <a:pt x="16" y="8"/>
                    <a:pt x="16" y="9"/>
                    <a:pt x="17" y="10"/>
                  </a:cubicBezTo>
                  <a:cubicBezTo>
                    <a:pt x="17" y="12"/>
                    <a:pt x="17" y="13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lose/>
                  <a:moveTo>
                    <a:pt x="21" y="13"/>
                  </a:moveTo>
                  <a:cubicBezTo>
                    <a:pt x="21" y="12"/>
                    <a:pt x="21" y="10"/>
                    <a:pt x="21" y="9"/>
                  </a:cubicBezTo>
                  <a:cubicBezTo>
                    <a:pt x="20" y="8"/>
                    <a:pt x="20" y="7"/>
                    <a:pt x="19" y="5"/>
                  </a:cubicBezTo>
                  <a:cubicBezTo>
                    <a:pt x="19" y="4"/>
                    <a:pt x="18" y="3"/>
                    <a:pt x="17" y="2"/>
                  </a:cubicBezTo>
                  <a:cubicBezTo>
                    <a:pt x="16" y="2"/>
                    <a:pt x="15" y="1"/>
                    <a:pt x="14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4"/>
                    <a:pt x="2" y="5"/>
                    <a:pt x="2" y="6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0" y="16"/>
                    <a:pt x="0" y="18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1" y="24"/>
                    <a:pt x="1" y="25"/>
                    <a:pt x="2" y="26"/>
                  </a:cubicBezTo>
                  <a:cubicBezTo>
                    <a:pt x="2" y="27"/>
                    <a:pt x="3" y="28"/>
                    <a:pt x="4" y="29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8" y="32"/>
                    <a:pt x="9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5" y="31"/>
                    <a:pt x="16" y="31"/>
                    <a:pt x="17" y="30"/>
                  </a:cubicBezTo>
                  <a:cubicBezTo>
                    <a:pt x="18" y="30"/>
                    <a:pt x="18" y="29"/>
                    <a:pt x="19" y="28"/>
                  </a:cubicBezTo>
                  <a:cubicBezTo>
                    <a:pt x="20" y="27"/>
                    <a:pt x="20" y="26"/>
                    <a:pt x="20" y="24"/>
                  </a:cubicBezTo>
                  <a:cubicBezTo>
                    <a:pt x="21" y="23"/>
                    <a:pt x="21" y="22"/>
                    <a:pt x="21" y="21"/>
                  </a:cubicBezTo>
                  <a:cubicBezTo>
                    <a:pt x="21" y="19"/>
                    <a:pt x="21" y="18"/>
                    <a:pt x="21" y="18"/>
                  </a:cubicBezTo>
                  <a:cubicBezTo>
                    <a:pt x="21" y="16"/>
                    <a:pt x="21" y="15"/>
                    <a:pt x="21" y="1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</a:t>
                      </a: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操作系统概述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圆角矩形 1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给较为宽广的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领域设计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通用操作系统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  <p:sp>
        <p:nvSpPr>
          <p:cNvPr id="69" name="圆角矩形 68"/>
          <p:cNvSpPr/>
          <p:nvPr>
            <p:custDataLst>
              <p:tags r:id="rId3"/>
            </p:custDataLst>
          </p:nvPr>
        </p:nvSpPr>
        <p:spPr>
          <a:xfrm>
            <a:off x="2785110" y="5668010"/>
            <a:ext cx="2642235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客观</a:t>
            </a:r>
            <a:r>
              <a:rPr lang="zh-CN" altLang="en-US"/>
              <a:t>条件限制</a:t>
            </a:r>
            <a:endParaRPr lang="zh-CN" altLang="en-US"/>
          </a:p>
        </p:txBody>
      </p:sp>
      <p:sp>
        <p:nvSpPr>
          <p:cNvPr id="70" name="圆角矩形 69"/>
          <p:cNvSpPr/>
          <p:nvPr>
            <p:custDataLst>
              <p:tags r:id="rId4"/>
            </p:custDataLst>
          </p:nvPr>
        </p:nvSpPr>
        <p:spPr>
          <a:xfrm>
            <a:off x="2785110" y="885190"/>
            <a:ext cx="2642235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可能</a:t>
            </a:r>
            <a:r>
              <a:rPr lang="zh-CN" altLang="en-US"/>
              <a:t>的原则</a:t>
            </a:r>
            <a:r>
              <a:rPr lang="zh-CN" altLang="en-US"/>
              <a:t>集合</a:t>
            </a:r>
            <a:endParaRPr lang="zh-CN" altLang="en-US"/>
          </a:p>
        </p:txBody>
      </p:sp>
      <p:sp>
        <p:nvSpPr>
          <p:cNvPr id="72" name="圆角矩形 71"/>
          <p:cNvSpPr/>
          <p:nvPr>
            <p:custDataLst>
              <p:tags r:id="rId5"/>
            </p:custDataLst>
          </p:nvPr>
        </p:nvSpPr>
        <p:spPr>
          <a:xfrm>
            <a:off x="2785110" y="1990090"/>
            <a:ext cx="2642235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可能</a:t>
            </a:r>
            <a:r>
              <a:rPr lang="zh-CN" altLang="en-US"/>
              <a:t>的策略</a:t>
            </a:r>
            <a:r>
              <a:rPr lang="zh-CN" altLang="en-US"/>
              <a:t>设计集合</a:t>
            </a:r>
            <a:endParaRPr lang="zh-CN" altLang="en-US"/>
          </a:p>
        </p:txBody>
      </p:sp>
      <p:sp>
        <p:nvSpPr>
          <p:cNvPr id="73" name="圆角矩形 72"/>
          <p:cNvSpPr/>
          <p:nvPr>
            <p:custDataLst>
              <p:tags r:id="rId6"/>
            </p:custDataLst>
          </p:nvPr>
        </p:nvSpPr>
        <p:spPr>
          <a:xfrm>
            <a:off x="2785110" y="3191510"/>
            <a:ext cx="2642870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可能的机制设计</a:t>
            </a:r>
            <a:r>
              <a:rPr lang="zh-CN" altLang="en-US"/>
              <a:t>集合</a:t>
            </a:r>
            <a:endParaRPr lang="zh-CN" altLang="en-US"/>
          </a:p>
        </p:txBody>
      </p:sp>
      <p:cxnSp>
        <p:nvCxnSpPr>
          <p:cNvPr id="74" name="直接箭头连接符 73"/>
          <p:cNvCxnSpPr>
            <a:stCxn id="70" idx="2"/>
            <a:endCxn id="72" idx="0"/>
          </p:cNvCxnSpPr>
          <p:nvPr>
            <p:custDataLst>
              <p:tags r:id="rId7"/>
            </p:custDataLst>
          </p:nvPr>
        </p:nvCxnSpPr>
        <p:spPr>
          <a:xfrm>
            <a:off x="4106545" y="1463675"/>
            <a:ext cx="0" cy="52641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2" idx="2"/>
            <a:endCxn id="73" idx="0"/>
          </p:cNvCxnSpPr>
          <p:nvPr>
            <p:custDataLst>
              <p:tags r:id="rId8"/>
            </p:custDataLst>
          </p:nvPr>
        </p:nvCxnSpPr>
        <p:spPr>
          <a:xfrm>
            <a:off x="4106545" y="2568575"/>
            <a:ext cx="0" cy="62293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69" idx="0"/>
            <a:endCxn id="77" idx="2"/>
          </p:cNvCxnSpPr>
          <p:nvPr>
            <p:custDataLst>
              <p:tags r:id="rId9"/>
            </p:custDataLst>
          </p:nvPr>
        </p:nvCxnSpPr>
        <p:spPr>
          <a:xfrm flipV="1">
            <a:off x="4106545" y="5006975"/>
            <a:ext cx="635" cy="66103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圆角矩形 76"/>
          <p:cNvSpPr/>
          <p:nvPr>
            <p:custDataLst>
              <p:tags r:id="rId10"/>
            </p:custDataLst>
          </p:nvPr>
        </p:nvSpPr>
        <p:spPr>
          <a:xfrm>
            <a:off x="2785110" y="4428490"/>
            <a:ext cx="2643505" cy="57848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可行的具体机制</a:t>
            </a:r>
            <a:r>
              <a:rPr lang="zh-CN" altLang="en-US"/>
              <a:t>实现</a:t>
            </a:r>
            <a:endParaRPr lang="zh-CN" altLang="en-US"/>
          </a:p>
        </p:txBody>
      </p:sp>
      <p:cxnSp>
        <p:nvCxnSpPr>
          <p:cNvPr id="78" name="直接箭头连接符 77"/>
          <p:cNvCxnSpPr>
            <a:stCxn id="73" idx="2"/>
            <a:endCxn id="77" idx="0"/>
          </p:cNvCxnSpPr>
          <p:nvPr>
            <p:custDataLst>
              <p:tags r:id="rId11"/>
            </p:custDataLst>
          </p:nvPr>
        </p:nvCxnSpPr>
        <p:spPr>
          <a:xfrm>
            <a:off x="4106545" y="3769995"/>
            <a:ext cx="635" cy="658495"/>
          </a:xfrm>
          <a:prstGeom prst="straightConnector1">
            <a:avLst/>
          </a:prstGeom>
          <a:ln w="63500">
            <a:solidFill>
              <a:srgbClr val="9C0B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/>
          <p:cNvSpPr txBox="1"/>
          <p:nvPr/>
        </p:nvSpPr>
        <p:spPr>
          <a:xfrm>
            <a:off x="4187825" y="1542415"/>
            <a:ext cx="780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推测</a:t>
            </a:r>
            <a:endParaRPr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4217670" y="2696210"/>
            <a:ext cx="750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探索</a:t>
            </a:r>
            <a:endParaRPr lang="zh-CN" altLang="en-US"/>
          </a:p>
        </p:txBody>
      </p:sp>
      <p:sp>
        <p:nvSpPr>
          <p:cNvPr id="81" name="文本框 80"/>
          <p:cNvSpPr txBox="1"/>
          <p:nvPr/>
        </p:nvSpPr>
        <p:spPr>
          <a:xfrm>
            <a:off x="4217670" y="5153025"/>
            <a:ext cx="664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权衡</a:t>
            </a:r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4217670" y="3914775"/>
            <a:ext cx="664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权衡</a:t>
            </a:r>
            <a:endParaRPr lang="zh-CN" altLang="en-US"/>
          </a:p>
        </p:txBody>
      </p:sp>
      <p:sp>
        <p:nvSpPr>
          <p:cNvPr id="7" name="左箭头标注 6"/>
          <p:cNvSpPr/>
          <p:nvPr/>
        </p:nvSpPr>
        <p:spPr>
          <a:xfrm>
            <a:off x="5600065" y="4283075"/>
            <a:ext cx="2069465" cy="914400"/>
          </a:xfrm>
          <a:prstGeom prst="leftArrowCallou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操作系统（</a:t>
            </a:r>
            <a:r>
              <a:rPr lang="zh-CN" altLang="en-US"/>
              <a:t>内核）</a:t>
            </a:r>
            <a:endParaRPr lang="zh-CN" altLang="en-US"/>
          </a:p>
        </p:txBody>
      </p:sp>
    </p:spTree>
    <p:custDataLst>
      <p:tags r:id="rId1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01295" y="159385"/>
            <a:ext cx="945769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文件的存储：索引分配法的</a:t>
            </a:r>
            <a:r>
              <a:rPr lang="zh-CN" altLang="en-US" sz="2000" b="1">
                <a:solidFill>
                  <a:srgbClr val="9C0B15"/>
                </a:solidFill>
              </a:rPr>
              <a:t>继续改进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磁盘上</a:t>
            </a:r>
            <a:r>
              <a:rPr lang="en-US" altLang="zh-CN" sz="2000">
                <a:sym typeface="+mn-ea"/>
              </a:rPr>
              <a:t>80%-90%</a:t>
            </a:r>
            <a:r>
              <a:rPr lang="zh-CN" altLang="en-US" sz="2000">
                <a:sym typeface="+mn-ea"/>
              </a:rPr>
              <a:t>都是小文件，系统磁盘更是如此。在操作系统启动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时，需要集中加载大量小文件，而每个小文件都采取多级索引的话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会引起大量外存指针追逐。怎么解决这个</a:t>
            </a:r>
            <a:r>
              <a:rPr lang="zh-CN" altLang="en-US" sz="2000">
                <a:sym typeface="+mn-ea"/>
              </a:rPr>
              <a:t>问题？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观察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小文件需要这么多级别的</a:t>
            </a:r>
            <a:r>
              <a:rPr lang="zh-CN" altLang="en-US" sz="2000">
                <a:sym typeface="+mn-ea"/>
              </a:rPr>
              <a:t>索引吗？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混合索引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文件的索引采取多级方法进行，但索引的级数随着文件块号的增加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而增加。文件越靠前的部分，索引的级别越少。这样，小文件的存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储效率</a:t>
            </a:r>
            <a:r>
              <a:rPr lang="zh-CN" altLang="en-US" sz="2000">
                <a:sym typeface="+mn-ea"/>
              </a:rPr>
              <a:t>就提高了。</a:t>
            </a:r>
            <a:endParaRPr lang="zh-CN" altLang="en-US" sz="2000">
              <a:sym typeface="+mn-ea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553720" y="3798570"/>
            <a:ext cx="8790940" cy="2887980"/>
            <a:chOff x="872" y="5982"/>
            <a:chExt cx="13844" cy="4548"/>
          </a:xfrm>
        </p:grpSpPr>
        <p:sp>
          <p:nvSpPr>
            <p:cNvPr id="67" name="矩形 66"/>
            <p:cNvSpPr/>
            <p:nvPr>
              <p:custDataLst>
                <p:tags r:id="rId2"/>
              </p:custDataLst>
            </p:nvPr>
          </p:nvSpPr>
          <p:spPr>
            <a:xfrm>
              <a:off x="872" y="7325"/>
              <a:ext cx="1853" cy="553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3"/>
              </p:custDataLst>
            </p:nvPr>
          </p:nvSpPr>
          <p:spPr>
            <a:xfrm>
              <a:off x="873" y="7878"/>
              <a:ext cx="1852" cy="553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二级索引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4"/>
              </p:custDataLst>
            </p:nvPr>
          </p:nvSpPr>
          <p:spPr>
            <a:xfrm>
              <a:off x="872" y="6770"/>
              <a:ext cx="1852" cy="553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5"/>
              </p:custDataLst>
            </p:nvPr>
          </p:nvSpPr>
          <p:spPr>
            <a:xfrm>
              <a:off x="872" y="8431"/>
              <a:ext cx="1852" cy="553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三级索引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0" name="矩形 79"/>
            <p:cNvSpPr/>
            <p:nvPr>
              <p:custDataLst>
                <p:tags r:id="rId6"/>
              </p:custDataLst>
            </p:nvPr>
          </p:nvSpPr>
          <p:spPr>
            <a:xfrm>
              <a:off x="4226" y="5982"/>
              <a:ext cx="1852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83" name="直接箭头连接符 82"/>
            <p:cNvCxnSpPr>
              <a:stCxn id="81" idx="3"/>
              <a:endCxn id="80" idx="1"/>
            </p:cNvCxnSpPr>
            <p:nvPr>
              <p:custDataLst>
                <p:tags r:id="rId7"/>
              </p:custDataLst>
            </p:nvPr>
          </p:nvCxnSpPr>
          <p:spPr>
            <a:xfrm flipV="1">
              <a:off x="2724" y="6259"/>
              <a:ext cx="1502" cy="788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矩形 86"/>
            <p:cNvSpPr/>
            <p:nvPr>
              <p:custDataLst>
                <p:tags r:id="rId8"/>
              </p:custDataLst>
            </p:nvPr>
          </p:nvSpPr>
          <p:spPr>
            <a:xfrm>
              <a:off x="4228" y="7669"/>
              <a:ext cx="1853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9"/>
              </p:custDataLst>
            </p:nvPr>
          </p:nvSpPr>
          <p:spPr>
            <a:xfrm>
              <a:off x="4229" y="8222"/>
              <a:ext cx="1852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9" name="矩形 88"/>
            <p:cNvSpPr/>
            <p:nvPr>
              <p:custDataLst>
                <p:tags r:id="rId10"/>
              </p:custDataLst>
            </p:nvPr>
          </p:nvSpPr>
          <p:spPr>
            <a:xfrm>
              <a:off x="4227" y="6835"/>
              <a:ext cx="1852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1" name="直接箭头连接符 90"/>
            <p:cNvCxnSpPr>
              <a:stCxn id="67" idx="3"/>
              <a:endCxn id="89" idx="1"/>
            </p:cNvCxnSpPr>
            <p:nvPr>
              <p:custDataLst>
                <p:tags r:id="rId11"/>
              </p:custDataLst>
            </p:nvPr>
          </p:nvCxnSpPr>
          <p:spPr>
            <a:xfrm flipV="1">
              <a:off x="2725" y="7112"/>
              <a:ext cx="1502" cy="49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矩形 92"/>
            <p:cNvSpPr/>
            <p:nvPr>
              <p:custDataLst>
                <p:tags r:id="rId12"/>
              </p:custDataLst>
            </p:nvPr>
          </p:nvSpPr>
          <p:spPr>
            <a:xfrm>
              <a:off x="7349" y="7669"/>
              <a:ext cx="1853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3"/>
              </p:custDataLst>
            </p:nvPr>
          </p:nvSpPr>
          <p:spPr>
            <a:xfrm>
              <a:off x="9895" y="8015"/>
              <a:ext cx="1852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4"/>
              </p:custDataLst>
            </p:nvPr>
          </p:nvSpPr>
          <p:spPr>
            <a:xfrm>
              <a:off x="7349" y="6839"/>
              <a:ext cx="1852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5"/>
              </p:custDataLst>
            </p:nvPr>
          </p:nvSpPr>
          <p:spPr>
            <a:xfrm>
              <a:off x="9895" y="8568"/>
              <a:ext cx="1852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7" name="直接箭头连接符 96"/>
            <p:cNvCxnSpPr>
              <a:stCxn id="69" idx="3"/>
              <a:endCxn id="87" idx="1"/>
            </p:cNvCxnSpPr>
            <p:nvPr>
              <p:custDataLst>
                <p:tags r:id="rId16"/>
              </p:custDataLst>
            </p:nvPr>
          </p:nvCxnSpPr>
          <p:spPr>
            <a:xfrm flipV="1">
              <a:off x="2725" y="7946"/>
              <a:ext cx="1503" cy="209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矩形 97"/>
            <p:cNvSpPr/>
            <p:nvPr>
              <p:custDataLst>
                <p:tags r:id="rId17"/>
              </p:custDataLst>
            </p:nvPr>
          </p:nvSpPr>
          <p:spPr>
            <a:xfrm>
              <a:off x="12864" y="8362"/>
              <a:ext cx="1853" cy="553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18"/>
              </p:custDataLst>
            </p:nvPr>
          </p:nvSpPr>
          <p:spPr>
            <a:xfrm>
              <a:off x="12864" y="9149"/>
              <a:ext cx="1852" cy="553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19"/>
              </p:custDataLst>
            </p:nvPr>
          </p:nvSpPr>
          <p:spPr>
            <a:xfrm>
              <a:off x="12864" y="7602"/>
              <a:ext cx="1852" cy="553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20"/>
              </p:custDataLst>
            </p:nvPr>
          </p:nvSpPr>
          <p:spPr>
            <a:xfrm>
              <a:off x="12864" y="9951"/>
              <a:ext cx="1852" cy="553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数据块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102" name="直接箭头连接符 101"/>
            <p:cNvCxnSpPr>
              <a:stCxn id="87" idx="3"/>
              <a:endCxn id="95" idx="1"/>
            </p:cNvCxnSpPr>
            <p:nvPr>
              <p:custDataLst>
                <p:tags r:id="rId21"/>
              </p:custDataLst>
            </p:nvPr>
          </p:nvCxnSpPr>
          <p:spPr>
            <a:xfrm flipV="1">
              <a:off x="6081" y="7116"/>
              <a:ext cx="1268" cy="83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88" idx="3"/>
              <a:endCxn id="93" idx="1"/>
            </p:cNvCxnSpPr>
            <p:nvPr>
              <p:custDataLst>
                <p:tags r:id="rId22"/>
              </p:custDataLst>
            </p:nvPr>
          </p:nvCxnSpPr>
          <p:spPr>
            <a:xfrm flipV="1">
              <a:off x="6081" y="7946"/>
              <a:ext cx="1268" cy="553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>
              <a:stCxn id="68" idx="3"/>
              <a:endCxn id="28" idx="1"/>
            </p:cNvCxnSpPr>
            <p:nvPr>
              <p:custDataLst>
                <p:tags r:id="rId23"/>
              </p:custDataLst>
            </p:nvPr>
          </p:nvCxnSpPr>
          <p:spPr>
            <a:xfrm>
              <a:off x="2724" y="8708"/>
              <a:ext cx="1503" cy="657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>
              <p:custDataLst>
                <p:tags r:id="rId24"/>
              </p:custDataLst>
            </p:nvPr>
          </p:nvSpPr>
          <p:spPr>
            <a:xfrm>
              <a:off x="4227" y="9088"/>
              <a:ext cx="1853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二级索引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25"/>
              </p:custDataLst>
            </p:nvPr>
          </p:nvSpPr>
          <p:spPr>
            <a:xfrm>
              <a:off x="4228" y="9641"/>
              <a:ext cx="1852" cy="553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二级索引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26"/>
              </p:custDataLst>
            </p:nvPr>
          </p:nvSpPr>
          <p:spPr>
            <a:xfrm>
              <a:off x="9895" y="9425"/>
              <a:ext cx="1852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27"/>
              </p:custDataLst>
            </p:nvPr>
          </p:nvSpPr>
          <p:spPr>
            <a:xfrm>
              <a:off x="9895" y="9978"/>
              <a:ext cx="1852" cy="553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一级索引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63" name="直接箭头连接符 62"/>
            <p:cNvCxnSpPr>
              <a:stCxn id="28" idx="3"/>
              <a:endCxn id="94" idx="1"/>
            </p:cNvCxnSpPr>
            <p:nvPr>
              <p:custDataLst>
                <p:tags r:id="rId28"/>
              </p:custDataLst>
            </p:nvPr>
          </p:nvCxnSpPr>
          <p:spPr>
            <a:xfrm flipV="1">
              <a:off x="6080" y="8292"/>
              <a:ext cx="3815" cy="1073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>
              <a:stCxn id="60" idx="3"/>
              <a:endCxn id="61" idx="1"/>
            </p:cNvCxnSpPr>
            <p:nvPr>
              <p:custDataLst>
                <p:tags r:id="rId29"/>
              </p:custDataLst>
            </p:nvPr>
          </p:nvCxnSpPr>
          <p:spPr>
            <a:xfrm flipV="1">
              <a:off x="6080" y="9702"/>
              <a:ext cx="3815" cy="216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>
              <a:stCxn id="61" idx="3"/>
              <a:endCxn id="99" idx="1"/>
            </p:cNvCxnSpPr>
            <p:nvPr>
              <p:custDataLst>
                <p:tags r:id="rId30"/>
              </p:custDataLst>
            </p:nvPr>
          </p:nvCxnSpPr>
          <p:spPr>
            <a:xfrm flipV="1">
              <a:off x="11747" y="9426"/>
              <a:ext cx="1117" cy="276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/>
            <p:cNvCxnSpPr>
              <a:stCxn id="62" idx="3"/>
              <a:endCxn id="101" idx="1"/>
            </p:cNvCxnSpPr>
            <p:nvPr>
              <p:custDataLst>
                <p:tags r:id="rId31"/>
              </p:custDataLst>
            </p:nvPr>
          </p:nvCxnSpPr>
          <p:spPr>
            <a:xfrm flipV="1">
              <a:off x="11747" y="10228"/>
              <a:ext cx="1117" cy="27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箭头连接符 69"/>
            <p:cNvCxnSpPr>
              <a:stCxn id="94" idx="3"/>
              <a:endCxn id="100" idx="1"/>
            </p:cNvCxnSpPr>
            <p:nvPr>
              <p:custDataLst>
                <p:tags r:id="rId32"/>
              </p:custDataLst>
            </p:nvPr>
          </p:nvCxnSpPr>
          <p:spPr>
            <a:xfrm flipV="1">
              <a:off x="11747" y="7879"/>
              <a:ext cx="1117" cy="413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/>
            <p:cNvCxnSpPr>
              <a:stCxn id="96" idx="3"/>
              <a:endCxn id="98" idx="1"/>
            </p:cNvCxnSpPr>
            <p:nvPr>
              <p:custDataLst>
                <p:tags r:id="rId33"/>
              </p:custDataLst>
            </p:nvPr>
          </p:nvCxnSpPr>
          <p:spPr>
            <a:xfrm flipV="1">
              <a:off x="11747" y="8639"/>
              <a:ext cx="1117" cy="206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11785" y="159385"/>
            <a:ext cx="9347200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空闲块的组织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分组索引法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空闲块可以先按照预定的数量分组，</a:t>
            </a:r>
            <a:r>
              <a:rPr lang="zh-CN" altLang="en-US" sz="2000">
                <a:sym typeface="+mn-ea"/>
              </a:rPr>
              <a:t>每个索引表都包含指向下一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个索引表的一个指针；除了这个指针之外，</a:t>
            </a:r>
            <a:r>
              <a:rPr lang="zh-CN" altLang="en-US" sz="2000"/>
              <a:t>每组空闲块的地址直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接登记在该索引表内。</a:t>
            </a:r>
            <a:r>
              <a:rPr lang="zh-CN" altLang="en-US" sz="2000">
                <a:solidFill>
                  <a:srgbClr val="9C0B15"/>
                </a:solidFill>
              </a:rPr>
              <a:t>先索引，再链接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单个添加</a:t>
            </a:r>
            <a:r>
              <a:rPr lang="en-US" altLang="zh-CN" sz="2000"/>
              <a:t>	</a:t>
            </a:r>
            <a:r>
              <a:rPr lang="zh-CN" altLang="en-US" sz="2000"/>
              <a:t>查找索引头指针指向的索引表。若它未满，将空闲块添加进列表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内；</a:t>
            </a:r>
            <a:r>
              <a:rPr lang="zh-CN" altLang="en-US" sz="2000">
                <a:solidFill>
                  <a:srgbClr val="9C0B15"/>
                </a:solidFill>
              </a:rPr>
              <a:t>若它已满，将索引头指向它，然后将它初始化成索引表，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它的后继指针指向索引头原本指向的索引表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单个分配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查找空闲块头指针指向的索引表。若它未空，</a:t>
            </a:r>
            <a:r>
              <a:rPr lang="zh-CN" sz="2000">
                <a:sym typeface="+mn-ea"/>
              </a:rPr>
              <a:t>从它里面取出一个</a:t>
            </a:r>
            <a:r>
              <a:rPr lang="en-US" altLang="zh-CN" sz="2000">
                <a:sym typeface="+mn-ea"/>
              </a:rPr>
              <a:t>			</a:t>
            </a:r>
            <a:r>
              <a:rPr lang="zh-CN" sz="2000">
                <a:sym typeface="+mn-ea"/>
              </a:rPr>
              <a:t>空闲块</a:t>
            </a:r>
            <a:r>
              <a:rPr lang="zh-CN" altLang="en-US" sz="2000">
                <a:sym typeface="+mn-ea"/>
              </a:rPr>
              <a:t>；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若它已空，将它本身取出，然后将索引头指向它原本指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向的索引表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位图法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用一系列二进制位对应每个块。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如果该块被分配出去，那么位图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的对应位置就置1，否则置0。</a:t>
            </a:r>
            <a:endParaRPr lang="zh-CN" altLang="en-US" sz="2000"/>
          </a:p>
        </p:txBody>
      </p:sp>
      <p:grpSp>
        <p:nvGrpSpPr>
          <p:cNvPr id="28" name="组合 27"/>
          <p:cNvGrpSpPr/>
          <p:nvPr/>
        </p:nvGrpSpPr>
        <p:grpSpPr>
          <a:xfrm>
            <a:off x="312420" y="1798320"/>
            <a:ext cx="9169400" cy="668020"/>
            <a:chOff x="336" y="8464"/>
            <a:chExt cx="15219" cy="1052"/>
          </a:xfrm>
        </p:grpSpPr>
        <p:sp>
          <p:nvSpPr>
            <p:cNvPr id="67" name="矩形 66"/>
            <p:cNvSpPr/>
            <p:nvPr>
              <p:custDataLst>
                <p:tags r:id="rId2"/>
              </p:custDataLst>
            </p:nvPr>
          </p:nvSpPr>
          <p:spPr>
            <a:xfrm>
              <a:off x="3554" y="8727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3"/>
              </p:custDataLst>
            </p:nvPr>
          </p:nvSpPr>
          <p:spPr>
            <a:xfrm>
              <a:off x="3555" y="8989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1" name="矩形 80"/>
            <p:cNvSpPr/>
            <p:nvPr>
              <p:custDataLst>
                <p:tags r:id="rId4"/>
              </p:custDataLst>
            </p:nvPr>
          </p:nvSpPr>
          <p:spPr>
            <a:xfrm>
              <a:off x="3554" y="8464"/>
              <a:ext cx="1162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8" name="矩形 67"/>
            <p:cNvSpPr/>
            <p:nvPr>
              <p:custDataLst>
                <p:tags r:id="rId5"/>
              </p:custDataLst>
            </p:nvPr>
          </p:nvSpPr>
          <p:spPr>
            <a:xfrm>
              <a:off x="3554" y="9251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7" name="矩形 86"/>
            <p:cNvSpPr/>
            <p:nvPr>
              <p:custDataLst>
                <p:tags r:id="rId6"/>
              </p:custDataLst>
            </p:nvPr>
          </p:nvSpPr>
          <p:spPr>
            <a:xfrm>
              <a:off x="6078" y="8727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8" name="矩形 87"/>
            <p:cNvSpPr/>
            <p:nvPr>
              <p:custDataLst>
                <p:tags r:id="rId7"/>
              </p:custDataLst>
            </p:nvPr>
          </p:nvSpPr>
          <p:spPr>
            <a:xfrm>
              <a:off x="6078" y="8989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9" name="矩形 88"/>
            <p:cNvSpPr/>
            <p:nvPr>
              <p:custDataLst>
                <p:tags r:id="rId8"/>
              </p:custDataLst>
            </p:nvPr>
          </p:nvSpPr>
          <p:spPr>
            <a:xfrm>
              <a:off x="6078" y="8464"/>
              <a:ext cx="1162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0" name="矩形 89"/>
            <p:cNvSpPr/>
            <p:nvPr>
              <p:custDataLst>
                <p:tags r:id="rId9"/>
              </p:custDataLst>
            </p:nvPr>
          </p:nvSpPr>
          <p:spPr>
            <a:xfrm>
              <a:off x="6078" y="9252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1" name="直接箭头连接符 90"/>
            <p:cNvCxnSpPr>
              <a:stCxn id="81" idx="3"/>
              <a:endCxn id="89" idx="1"/>
            </p:cNvCxnSpPr>
            <p:nvPr>
              <p:custDataLst>
                <p:tags r:id="rId10"/>
              </p:custDataLst>
            </p:nvPr>
          </p:nvCxnSpPr>
          <p:spPr>
            <a:xfrm>
              <a:off x="4716" y="8595"/>
              <a:ext cx="1362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矩形 92"/>
            <p:cNvSpPr/>
            <p:nvPr>
              <p:custDataLst>
                <p:tags r:id="rId11"/>
              </p:custDataLst>
            </p:nvPr>
          </p:nvSpPr>
          <p:spPr>
            <a:xfrm>
              <a:off x="8620" y="8729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4" name="矩形 93"/>
            <p:cNvSpPr/>
            <p:nvPr>
              <p:custDataLst>
                <p:tags r:id="rId12"/>
              </p:custDataLst>
            </p:nvPr>
          </p:nvSpPr>
          <p:spPr>
            <a:xfrm>
              <a:off x="8621" y="8991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13"/>
              </p:custDataLst>
            </p:nvPr>
          </p:nvSpPr>
          <p:spPr>
            <a:xfrm>
              <a:off x="8620" y="8466"/>
              <a:ext cx="1162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6" name="矩形 95"/>
            <p:cNvSpPr/>
            <p:nvPr>
              <p:custDataLst>
                <p:tags r:id="rId14"/>
              </p:custDataLst>
            </p:nvPr>
          </p:nvSpPr>
          <p:spPr>
            <a:xfrm>
              <a:off x="8620" y="9254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97" name="直接箭头连接符 96"/>
            <p:cNvCxnSpPr>
              <a:stCxn id="89" idx="3"/>
              <a:endCxn id="95" idx="1"/>
            </p:cNvCxnSpPr>
            <p:nvPr>
              <p:custDataLst>
                <p:tags r:id="rId15"/>
              </p:custDataLst>
            </p:nvPr>
          </p:nvCxnSpPr>
          <p:spPr>
            <a:xfrm>
              <a:off x="7239" y="8595"/>
              <a:ext cx="1381" cy="2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矩形 97"/>
            <p:cNvSpPr/>
            <p:nvPr>
              <p:custDataLst>
                <p:tags r:id="rId16"/>
              </p:custDataLst>
            </p:nvPr>
          </p:nvSpPr>
          <p:spPr>
            <a:xfrm>
              <a:off x="11165" y="8727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9" name="矩形 98"/>
            <p:cNvSpPr/>
            <p:nvPr>
              <p:custDataLst>
                <p:tags r:id="rId17"/>
              </p:custDataLst>
            </p:nvPr>
          </p:nvSpPr>
          <p:spPr>
            <a:xfrm>
              <a:off x="11166" y="8990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0" name="矩形 99"/>
            <p:cNvSpPr/>
            <p:nvPr>
              <p:custDataLst>
                <p:tags r:id="rId18"/>
              </p:custDataLst>
            </p:nvPr>
          </p:nvSpPr>
          <p:spPr>
            <a:xfrm>
              <a:off x="11165" y="8464"/>
              <a:ext cx="1162" cy="262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1" name="矩形 100"/>
            <p:cNvSpPr/>
            <p:nvPr>
              <p:custDataLst>
                <p:tags r:id="rId19"/>
              </p:custDataLst>
            </p:nvPr>
          </p:nvSpPr>
          <p:spPr>
            <a:xfrm>
              <a:off x="11165" y="9252"/>
              <a:ext cx="1162" cy="262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102" name="直接箭头连接符 101"/>
            <p:cNvCxnSpPr>
              <a:stCxn id="95" idx="3"/>
              <a:endCxn id="100" idx="1"/>
            </p:cNvCxnSpPr>
            <p:nvPr>
              <p:custDataLst>
                <p:tags r:id="rId20"/>
              </p:custDataLst>
            </p:nvPr>
          </p:nvCxnSpPr>
          <p:spPr>
            <a:xfrm flipV="1">
              <a:off x="9782" y="8595"/>
              <a:ext cx="1384" cy="2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箭头连接符 7"/>
            <p:cNvCxnSpPr/>
            <p:nvPr>
              <p:custDataLst>
                <p:tags r:id="rId21"/>
              </p:custDataLst>
            </p:nvPr>
          </p:nvCxnSpPr>
          <p:spPr>
            <a:xfrm>
              <a:off x="12327" y="8595"/>
              <a:ext cx="1362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>
              <p:custDataLst>
                <p:tags r:id="rId22"/>
              </p:custDataLst>
            </p:nvPr>
          </p:nvSpPr>
          <p:spPr>
            <a:xfrm>
              <a:off x="336" y="8464"/>
              <a:ext cx="1857" cy="508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>
                  <a:solidFill>
                    <a:schemeClr val="bg1"/>
                  </a:solidFill>
                  <a:sym typeface="+mn-ea"/>
                </a:rPr>
                <a:t>索引头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17" name="直接箭头连接符 16"/>
            <p:cNvCxnSpPr/>
            <p:nvPr>
              <p:custDataLst>
                <p:tags r:id="rId23"/>
              </p:custDataLst>
            </p:nvPr>
          </p:nvCxnSpPr>
          <p:spPr>
            <a:xfrm>
              <a:off x="2193" y="8595"/>
              <a:ext cx="1362" cy="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/>
            <p:cNvSpPr/>
            <p:nvPr>
              <p:custDataLst>
                <p:tags r:id="rId24"/>
              </p:custDataLst>
            </p:nvPr>
          </p:nvSpPr>
          <p:spPr>
            <a:xfrm>
              <a:off x="13699" y="8464"/>
              <a:ext cx="1857" cy="508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NULL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831215" y="5243195"/>
            <a:ext cx="8265795" cy="1480820"/>
            <a:chOff x="1130" y="8197"/>
            <a:chExt cx="13017" cy="2332"/>
          </a:xfrm>
        </p:grpSpPr>
        <p:sp>
          <p:nvSpPr>
            <p:cNvPr id="7" name="矩形 6"/>
            <p:cNvSpPr/>
            <p:nvPr>
              <p:custDataLst>
                <p:tags r:id="rId25"/>
              </p:custDataLst>
            </p:nvPr>
          </p:nvSpPr>
          <p:spPr>
            <a:xfrm>
              <a:off x="1948" y="9943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26"/>
              </p:custDataLst>
            </p:nvPr>
          </p:nvSpPr>
          <p:spPr>
            <a:xfrm>
              <a:off x="2766" y="9943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27"/>
              </p:custDataLst>
            </p:nvPr>
          </p:nvSpPr>
          <p:spPr>
            <a:xfrm>
              <a:off x="3567" y="9943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5" name="矩形 4"/>
            <p:cNvSpPr/>
            <p:nvPr>
              <p:custDataLst>
                <p:tags r:id="rId28"/>
              </p:custDataLst>
            </p:nvPr>
          </p:nvSpPr>
          <p:spPr>
            <a:xfrm>
              <a:off x="4385" y="9943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29"/>
              </p:custDataLst>
            </p:nvPr>
          </p:nvSpPr>
          <p:spPr>
            <a:xfrm>
              <a:off x="6021" y="994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6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30"/>
              </p:custDataLst>
            </p:nvPr>
          </p:nvSpPr>
          <p:spPr>
            <a:xfrm>
              <a:off x="6839" y="994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7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0" name="矩形 59"/>
            <p:cNvSpPr/>
            <p:nvPr>
              <p:custDataLst>
                <p:tags r:id="rId31"/>
              </p:custDataLst>
            </p:nvPr>
          </p:nvSpPr>
          <p:spPr>
            <a:xfrm>
              <a:off x="7620" y="994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8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1" name="矩形 60"/>
            <p:cNvSpPr/>
            <p:nvPr>
              <p:custDataLst>
                <p:tags r:id="rId32"/>
              </p:custDataLst>
            </p:nvPr>
          </p:nvSpPr>
          <p:spPr>
            <a:xfrm>
              <a:off x="8438" y="9940"/>
              <a:ext cx="818" cy="586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9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33"/>
              </p:custDataLst>
            </p:nvPr>
          </p:nvSpPr>
          <p:spPr>
            <a:xfrm>
              <a:off x="9239" y="9940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10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34"/>
              </p:custDataLst>
            </p:nvPr>
          </p:nvSpPr>
          <p:spPr>
            <a:xfrm>
              <a:off x="10057" y="9940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35"/>
              </p:custDataLst>
            </p:nvPr>
          </p:nvSpPr>
          <p:spPr>
            <a:xfrm>
              <a:off x="10875" y="9940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12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65" name="矩形 64"/>
            <p:cNvSpPr/>
            <p:nvPr>
              <p:custDataLst>
                <p:tags r:id="rId36"/>
              </p:custDataLst>
            </p:nvPr>
          </p:nvSpPr>
          <p:spPr>
            <a:xfrm>
              <a:off x="12511" y="9943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37"/>
              </p:custDataLst>
            </p:nvPr>
          </p:nvSpPr>
          <p:spPr>
            <a:xfrm>
              <a:off x="13329" y="9943"/>
              <a:ext cx="818" cy="58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0" name="矩形 69"/>
            <p:cNvSpPr/>
            <p:nvPr>
              <p:custDataLst>
                <p:tags r:id="rId38"/>
              </p:custDataLst>
            </p:nvPr>
          </p:nvSpPr>
          <p:spPr>
            <a:xfrm>
              <a:off x="1130" y="9941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1" name="矩形 70"/>
            <p:cNvSpPr/>
            <p:nvPr>
              <p:custDataLst>
                <p:tags r:id="rId39"/>
              </p:custDataLst>
            </p:nvPr>
          </p:nvSpPr>
          <p:spPr>
            <a:xfrm>
              <a:off x="5203" y="9943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2" name="矩形 71"/>
            <p:cNvSpPr/>
            <p:nvPr>
              <p:custDataLst>
                <p:tags r:id="rId40"/>
              </p:custDataLst>
            </p:nvPr>
          </p:nvSpPr>
          <p:spPr>
            <a:xfrm>
              <a:off x="11693" y="9943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13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6" name="文本框 85"/>
            <p:cNvSpPr txBox="1"/>
            <p:nvPr>
              <p:custDataLst>
                <p:tags r:id="rId41"/>
              </p:custDataLst>
            </p:nvPr>
          </p:nvSpPr>
          <p:spPr>
            <a:xfrm>
              <a:off x="1130" y="9363"/>
              <a:ext cx="243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磁盘数据块</a:t>
              </a:r>
              <a:endParaRPr lang="zh-CN" altLang="en-US" sz="2000" b="1"/>
            </a:p>
          </p:txBody>
        </p:sp>
        <p:sp>
          <p:nvSpPr>
            <p:cNvPr id="73" name="矩形 72"/>
            <p:cNvSpPr/>
            <p:nvPr>
              <p:custDataLst>
                <p:tags r:id="rId42"/>
              </p:custDataLst>
            </p:nvPr>
          </p:nvSpPr>
          <p:spPr>
            <a:xfrm>
              <a:off x="1948" y="8777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4" name="矩形 73"/>
            <p:cNvSpPr/>
            <p:nvPr>
              <p:custDataLst>
                <p:tags r:id="rId43"/>
              </p:custDataLst>
            </p:nvPr>
          </p:nvSpPr>
          <p:spPr>
            <a:xfrm>
              <a:off x="2766" y="8777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5" name="矩形 74"/>
            <p:cNvSpPr/>
            <p:nvPr>
              <p:custDataLst>
                <p:tags r:id="rId44"/>
              </p:custDataLst>
            </p:nvPr>
          </p:nvSpPr>
          <p:spPr>
            <a:xfrm>
              <a:off x="3567" y="8777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6" name="矩形 75"/>
            <p:cNvSpPr/>
            <p:nvPr>
              <p:custDataLst>
                <p:tags r:id="rId45"/>
              </p:custDataLst>
            </p:nvPr>
          </p:nvSpPr>
          <p:spPr>
            <a:xfrm>
              <a:off x="4385" y="8777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46"/>
              </p:custDataLst>
            </p:nvPr>
          </p:nvSpPr>
          <p:spPr>
            <a:xfrm>
              <a:off x="6021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8" name="矩形 77"/>
            <p:cNvSpPr/>
            <p:nvPr>
              <p:custDataLst>
                <p:tags r:id="rId47"/>
              </p:custDataLst>
            </p:nvPr>
          </p:nvSpPr>
          <p:spPr>
            <a:xfrm>
              <a:off x="6839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9" name="矩形 78"/>
            <p:cNvSpPr/>
            <p:nvPr>
              <p:custDataLst>
                <p:tags r:id="rId48"/>
              </p:custDataLst>
            </p:nvPr>
          </p:nvSpPr>
          <p:spPr>
            <a:xfrm>
              <a:off x="7620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0" name="矩形 79"/>
            <p:cNvSpPr/>
            <p:nvPr>
              <p:custDataLst>
                <p:tags r:id="rId49"/>
              </p:custDataLst>
            </p:nvPr>
          </p:nvSpPr>
          <p:spPr>
            <a:xfrm>
              <a:off x="8438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2" name="矩形 81"/>
            <p:cNvSpPr/>
            <p:nvPr>
              <p:custDataLst>
                <p:tags r:id="rId50"/>
              </p:custDataLst>
            </p:nvPr>
          </p:nvSpPr>
          <p:spPr>
            <a:xfrm>
              <a:off x="9239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3" name="矩形 82"/>
            <p:cNvSpPr/>
            <p:nvPr>
              <p:custDataLst>
                <p:tags r:id="rId51"/>
              </p:custDataLst>
            </p:nvPr>
          </p:nvSpPr>
          <p:spPr>
            <a:xfrm>
              <a:off x="10057" y="8774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4" name="矩形 83"/>
            <p:cNvSpPr/>
            <p:nvPr>
              <p:custDataLst>
                <p:tags r:id="rId52"/>
              </p:custDataLst>
            </p:nvPr>
          </p:nvSpPr>
          <p:spPr>
            <a:xfrm>
              <a:off x="10875" y="8774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85" name="矩形 84"/>
            <p:cNvSpPr/>
            <p:nvPr>
              <p:custDataLst>
                <p:tags r:id="rId53"/>
              </p:custDataLst>
            </p:nvPr>
          </p:nvSpPr>
          <p:spPr>
            <a:xfrm>
              <a:off x="12511" y="8777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2" name="矩形 91"/>
            <p:cNvSpPr/>
            <p:nvPr>
              <p:custDataLst>
                <p:tags r:id="rId54"/>
              </p:custDataLst>
            </p:nvPr>
          </p:nvSpPr>
          <p:spPr>
            <a:xfrm>
              <a:off x="13329" y="8777"/>
              <a:ext cx="818" cy="586"/>
            </a:xfrm>
            <a:prstGeom prst="rect">
              <a:avLst/>
            </a:prstGeom>
            <a:solidFill>
              <a:schemeClr val="accent2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03" name="矩形 102"/>
            <p:cNvSpPr/>
            <p:nvPr>
              <p:custDataLst>
                <p:tags r:id="rId55"/>
              </p:custDataLst>
            </p:nvPr>
          </p:nvSpPr>
          <p:spPr>
            <a:xfrm>
              <a:off x="1130" y="8775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4" name="矩形 103"/>
            <p:cNvSpPr/>
            <p:nvPr>
              <p:custDataLst>
                <p:tags r:id="rId56"/>
              </p:custDataLst>
            </p:nvPr>
          </p:nvSpPr>
          <p:spPr>
            <a:xfrm>
              <a:off x="5203" y="8777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5" name="矩形 104"/>
            <p:cNvSpPr/>
            <p:nvPr>
              <p:custDataLst>
                <p:tags r:id="rId57"/>
              </p:custDataLst>
            </p:nvPr>
          </p:nvSpPr>
          <p:spPr>
            <a:xfrm>
              <a:off x="11693" y="8777"/>
              <a:ext cx="818" cy="586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tx1"/>
                  </a:solidFill>
                  <a:sym typeface="+mn-ea"/>
                </a:rPr>
                <a:t>0</a:t>
              </a:r>
              <a:endParaRPr lang="en-US" altLang="zh-CN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6" name="文本框 105"/>
            <p:cNvSpPr txBox="1"/>
            <p:nvPr>
              <p:custDataLst>
                <p:tags r:id="rId58"/>
              </p:custDataLst>
            </p:nvPr>
          </p:nvSpPr>
          <p:spPr>
            <a:xfrm>
              <a:off x="1130" y="8197"/>
              <a:ext cx="243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/>
                <a:t>位图</a:t>
              </a:r>
              <a:endParaRPr lang="zh-CN" altLang="en-US" sz="2000" b="1"/>
            </a:p>
          </p:txBody>
        </p:sp>
      </p:grpSp>
    </p:spTree>
    <p:custDataLst>
      <p:tags r:id="rId59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11785" y="159385"/>
            <a:ext cx="934720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文件的查找：</a:t>
            </a:r>
            <a:r>
              <a:rPr lang="zh-CN" altLang="en-US" sz="2000" b="1">
                <a:solidFill>
                  <a:srgbClr val="9C0B15"/>
                </a:solidFill>
              </a:rPr>
              <a:t>索引节点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思路</a:t>
            </a:r>
            <a:r>
              <a:rPr lang="en-US" altLang="zh-CN" sz="2000"/>
              <a:t>		</a:t>
            </a:r>
            <a:r>
              <a:rPr lang="zh-CN" altLang="en-US" sz="2000"/>
              <a:t>在</a:t>
            </a:r>
            <a:r>
              <a:rPr lang="en-US" altLang="zh-CN" sz="2000"/>
              <a:t>FAT</a:t>
            </a:r>
            <a:r>
              <a:rPr lang="zh-CN" altLang="en-US" sz="2000"/>
              <a:t>文件系统中，我们曾经把</a:t>
            </a:r>
            <a:r>
              <a:rPr lang="en-US" altLang="zh-CN" sz="2000"/>
              <a:t>FAT</a:t>
            </a:r>
            <a:r>
              <a:rPr lang="zh-CN" altLang="en-US" sz="2000"/>
              <a:t>从文件的数据块中分离开来。那</a:t>
            </a:r>
            <a:r>
              <a:rPr lang="en-US" altLang="zh-CN" sz="2000">
                <a:sym typeface="+mn-ea"/>
              </a:rPr>
              <a:t>			</a:t>
            </a:r>
            <a:r>
              <a:rPr lang="zh-CN" altLang="en-US" sz="2000"/>
              <a:t>么这里我们同样可以</a:t>
            </a:r>
            <a:r>
              <a:rPr lang="zh-CN" altLang="en-US" sz="2000">
                <a:solidFill>
                  <a:srgbClr val="9C0B15"/>
                </a:solidFill>
              </a:rPr>
              <a:t>把FCB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里面不常变动的</a:t>
            </a:r>
            <a:r>
              <a:rPr lang="zh-CN" altLang="en-US" sz="2000">
                <a:solidFill>
                  <a:srgbClr val="9C0B15"/>
                </a:solidFill>
              </a:rPr>
              <a:t>部分单独保存在一个表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</a:rPr>
              <a:t>里面</a:t>
            </a:r>
            <a:r>
              <a:rPr lang="zh-CN" altLang="en-US" sz="2000"/>
              <a:t>，然后让目录文件去引用这个表</a:t>
            </a:r>
            <a:r>
              <a:rPr lang="zh-CN" altLang="en-US" sz="2000"/>
              <a:t>就可以了。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索引节点</a:t>
            </a:r>
            <a:r>
              <a:rPr lang="en-US" altLang="zh-CN" sz="2000"/>
              <a:t>	</a:t>
            </a:r>
            <a:r>
              <a:rPr lang="zh-CN" altLang="en-US" sz="2000"/>
              <a:t>将</a:t>
            </a:r>
            <a:r>
              <a:rPr lang="en-US" altLang="zh-CN" sz="2000"/>
              <a:t>FCB</a:t>
            </a:r>
            <a:r>
              <a:rPr lang="zh-CN" altLang="en-US" sz="2000"/>
              <a:t>拆成两部分，</a:t>
            </a:r>
            <a:r>
              <a:rPr lang="zh-CN" altLang="en-US" sz="2000">
                <a:solidFill>
                  <a:srgbClr val="9C0B15"/>
                </a:solidFill>
              </a:rPr>
              <a:t>文件名直接储存在目录文件中，而其它属性放</a:t>
            </a:r>
            <a:br>
              <a:rPr lang="zh-CN" altLang="en-US" sz="2000"/>
            </a:br>
            <a:r>
              <a:rPr lang="zh-CN" altLang="en-US" sz="2000" b="1">
                <a:solidFill>
                  <a:srgbClr val="9C0B15"/>
                </a:solidFill>
              </a:rPr>
              <a:t>Index Node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在索引节点中。索引节点单独使用一个线性表存放，目录文件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inode</a:t>
            </a:r>
            <a:r>
              <a:rPr lang="zh-CN" altLang="en-US" sz="2000">
                <a:solidFill>
                  <a:srgbClr val="9C0B15"/>
                </a:solidFill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仅储存索引节点到索引节点编号的映射。</a:t>
            </a:r>
            <a:r>
              <a:rPr lang="zh-CN" altLang="en-US" sz="2000">
                <a:sym typeface="+mn-ea"/>
              </a:rPr>
              <a:t>这样，移动文件时完全</a:t>
            </a:r>
            <a:r>
              <a:rPr lang="zh-CN" altLang="en-US" sz="2000"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不需要触碰索引节点，仅需要触碰目录文件中的一行。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索引节点可以保存几个备份，目录文件就不需要保存多个备份了。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这样，一旦目录损坏，丢失的无非是文件名，文件的内容是不会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ym typeface="+mn-ea"/>
              </a:rPr>
              <a:t>丢失的，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进行文件恢复只要扫描索引节点表。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如果两个目录文件中的不同文件名指向了同一个索引节点</a:t>
            </a:r>
            <a:r>
              <a:rPr lang="zh-CN" altLang="en-US" sz="2000"/>
              <a:t>会怎样？</a:t>
            </a:r>
            <a:endParaRPr lang="zh-CN" altLang="en-US" sz="2000"/>
          </a:p>
        </p:txBody>
      </p:sp>
      <p:grpSp>
        <p:nvGrpSpPr>
          <p:cNvPr id="75" name="组合 74"/>
          <p:cNvGrpSpPr/>
          <p:nvPr/>
        </p:nvGrpSpPr>
        <p:grpSpPr>
          <a:xfrm>
            <a:off x="1177925" y="4278630"/>
            <a:ext cx="7645400" cy="1946275"/>
            <a:chOff x="1855" y="6738"/>
            <a:chExt cx="12040" cy="3065"/>
          </a:xfrm>
        </p:grpSpPr>
        <p:sp>
          <p:nvSpPr>
            <p:cNvPr id="61" name="矩形 60"/>
            <p:cNvSpPr/>
            <p:nvPr>
              <p:custDataLst>
                <p:tags r:id="rId2"/>
              </p:custDataLst>
            </p:nvPr>
          </p:nvSpPr>
          <p:spPr>
            <a:xfrm>
              <a:off x="1855" y="7244"/>
              <a:ext cx="2812" cy="511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目录文件</a:t>
              </a:r>
              <a:endParaRPr lang="zh-CN" altLang="en-US" b="1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3"/>
              </p:custDataLst>
            </p:nvPr>
          </p:nvSpPr>
          <p:spPr>
            <a:xfrm>
              <a:off x="1855" y="7755"/>
              <a:ext cx="2812" cy="511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File1 : 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3" name="矩形 62"/>
            <p:cNvSpPr/>
            <p:nvPr>
              <p:custDataLst>
                <p:tags r:id="rId4"/>
              </p:custDataLst>
            </p:nvPr>
          </p:nvSpPr>
          <p:spPr>
            <a:xfrm>
              <a:off x="1855" y="8266"/>
              <a:ext cx="2812" cy="511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File2 : 3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4" name="矩形 63"/>
            <p:cNvSpPr/>
            <p:nvPr>
              <p:custDataLst>
                <p:tags r:id="rId5"/>
              </p:custDataLst>
            </p:nvPr>
          </p:nvSpPr>
          <p:spPr>
            <a:xfrm>
              <a:off x="1855" y="8778"/>
              <a:ext cx="2812" cy="511"/>
            </a:xfrm>
            <a:prstGeom prst="rect">
              <a:avLst/>
            </a:prstGeom>
            <a:solidFill>
              <a:srgbClr val="D02F35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</a:t>
              </a:r>
              <a:r>
                <a:rPr lang="en-US" altLang="zh-CN">
                  <a:solidFill>
                    <a:schemeClr val="bg1"/>
                  </a:solidFill>
                  <a:sym typeface="+mn-ea"/>
                </a:rPr>
                <a:t>ile3 : 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6"/>
              </p:custDataLst>
            </p:nvPr>
          </p:nvSpPr>
          <p:spPr>
            <a:xfrm>
              <a:off x="6539" y="6738"/>
              <a:ext cx="2812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solidFill>
                    <a:schemeClr val="bg1"/>
                  </a:solidFill>
                  <a:sym typeface="+mn-ea"/>
                </a:rPr>
                <a:t>索引节点表</a:t>
              </a:r>
              <a:endParaRPr lang="zh-CN" altLang="en-US" b="1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" name="矩形 1"/>
            <p:cNvSpPr/>
            <p:nvPr>
              <p:custDataLst>
                <p:tags r:id="rId7"/>
              </p:custDataLst>
            </p:nvPr>
          </p:nvSpPr>
          <p:spPr>
            <a:xfrm>
              <a:off x="6539" y="7249"/>
              <a:ext cx="900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... ...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8"/>
              </p:custDataLst>
            </p:nvPr>
          </p:nvSpPr>
          <p:spPr>
            <a:xfrm>
              <a:off x="6539" y="7760"/>
              <a:ext cx="900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9"/>
              </p:custDataLst>
            </p:nvPr>
          </p:nvSpPr>
          <p:spPr>
            <a:xfrm>
              <a:off x="6539" y="8271"/>
              <a:ext cx="900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4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0"/>
              </p:custDataLst>
            </p:nvPr>
          </p:nvSpPr>
          <p:spPr>
            <a:xfrm>
              <a:off x="6539" y="8782"/>
              <a:ext cx="900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5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矩形 24"/>
            <p:cNvSpPr/>
            <p:nvPr>
              <p:custDataLst>
                <p:tags r:id="rId11"/>
              </p:custDataLst>
            </p:nvPr>
          </p:nvSpPr>
          <p:spPr>
            <a:xfrm>
              <a:off x="6540" y="9293"/>
              <a:ext cx="900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... ...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5" name="矩形 4"/>
            <p:cNvSpPr/>
            <p:nvPr>
              <p:custDataLst>
                <p:tags r:id="rId12"/>
              </p:custDataLst>
            </p:nvPr>
          </p:nvSpPr>
          <p:spPr>
            <a:xfrm>
              <a:off x="7441" y="7249"/>
              <a:ext cx="1909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... ...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13"/>
              </p:custDataLst>
            </p:nvPr>
          </p:nvSpPr>
          <p:spPr>
            <a:xfrm>
              <a:off x="7441" y="7760"/>
              <a:ext cx="1909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File2 FCB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14"/>
              </p:custDataLst>
            </p:nvPr>
          </p:nvSpPr>
          <p:spPr>
            <a:xfrm>
              <a:off x="7441" y="8271"/>
              <a:ext cx="1909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File1 FCB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15"/>
              </p:custDataLst>
            </p:nvPr>
          </p:nvSpPr>
          <p:spPr>
            <a:xfrm>
              <a:off x="7441" y="8782"/>
              <a:ext cx="1909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File3 FCB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6" name="矩形 25"/>
            <p:cNvSpPr/>
            <p:nvPr>
              <p:custDataLst>
                <p:tags r:id="rId16"/>
              </p:custDataLst>
            </p:nvPr>
          </p:nvSpPr>
          <p:spPr>
            <a:xfrm>
              <a:off x="7442" y="9293"/>
              <a:ext cx="1909" cy="511"/>
            </a:xfrm>
            <a:prstGeom prst="rect">
              <a:avLst/>
            </a:prstGeom>
            <a:solidFill>
              <a:srgbClr val="00B05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... ...</a:t>
              </a:r>
              <a:endParaRPr lang="en-US" altLang="zh-CN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8" name="矩形 27"/>
            <p:cNvSpPr/>
            <p:nvPr>
              <p:custDataLst>
                <p:tags r:id="rId17"/>
              </p:custDataLst>
            </p:nvPr>
          </p:nvSpPr>
          <p:spPr>
            <a:xfrm>
              <a:off x="11083" y="6738"/>
              <a:ext cx="2812" cy="87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File2 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文件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6" name="矩形 65"/>
            <p:cNvSpPr/>
            <p:nvPr>
              <p:custDataLst>
                <p:tags r:id="rId18"/>
              </p:custDataLst>
            </p:nvPr>
          </p:nvSpPr>
          <p:spPr>
            <a:xfrm>
              <a:off x="11083" y="7828"/>
              <a:ext cx="2812" cy="87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File1 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文件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7" name="矩形 66"/>
            <p:cNvSpPr/>
            <p:nvPr>
              <p:custDataLst>
                <p:tags r:id="rId19"/>
              </p:custDataLst>
            </p:nvPr>
          </p:nvSpPr>
          <p:spPr>
            <a:xfrm>
              <a:off x="11083" y="8922"/>
              <a:ext cx="2812" cy="876"/>
            </a:xfrm>
            <a:prstGeom prst="rect">
              <a:avLst/>
            </a:prstGeom>
            <a:solidFill>
              <a:srgbClr val="00B0F0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>
                  <a:solidFill>
                    <a:schemeClr val="bg1"/>
                  </a:solidFill>
                  <a:sym typeface="+mn-ea"/>
                </a:rPr>
                <a:t>File3 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文件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cxnSp>
          <p:nvCxnSpPr>
            <p:cNvPr id="69" name="直接箭头连接符 68"/>
            <p:cNvCxnSpPr>
              <a:stCxn id="62" idx="3"/>
              <a:endCxn id="8" idx="1"/>
            </p:cNvCxnSpPr>
            <p:nvPr>
              <p:custDataLst>
                <p:tags r:id="rId20"/>
              </p:custDataLst>
            </p:nvPr>
          </p:nvCxnSpPr>
          <p:spPr>
            <a:xfrm>
              <a:off x="4667" y="8011"/>
              <a:ext cx="1872" cy="516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箭头连接符 69"/>
            <p:cNvCxnSpPr>
              <a:stCxn id="63" idx="3"/>
              <a:endCxn id="6" idx="1"/>
            </p:cNvCxnSpPr>
            <p:nvPr>
              <p:custDataLst>
                <p:tags r:id="rId21"/>
              </p:custDataLst>
            </p:nvPr>
          </p:nvCxnSpPr>
          <p:spPr>
            <a:xfrm flipV="1">
              <a:off x="4667" y="8016"/>
              <a:ext cx="1872" cy="506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/>
            <p:cNvCxnSpPr>
              <a:stCxn id="64" idx="3"/>
              <a:endCxn id="15" idx="1"/>
            </p:cNvCxnSpPr>
            <p:nvPr>
              <p:custDataLst>
                <p:tags r:id="rId22"/>
              </p:custDataLst>
            </p:nvPr>
          </p:nvCxnSpPr>
          <p:spPr>
            <a:xfrm>
              <a:off x="4667" y="9034"/>
              <a:ext cx="1872" cy="4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>
              <a:stCxn id="7" idx="3"/>
              <a:endCxn id="28" idx="1"/>
            </p:cNvCxnSpPr>
            <p:nvPr>
              <p:custDataLst>
                <p:tags r:id="rId23"/>
              </p:custDataLst>
            </p:nvPr>
          </p:nvCxnSpPr>
          <p:spPr>
            <a:xfrm flipV="1">
              <a:off x="9350" y="7176"/>
              <a:ext cx="1733" cy="840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/>
            <p:cNvCxnSpPr>
              <a:stCxn id="9" idx="3"/>
              <a:endCxn id="66" idx="1"/>
            </p:cNvCxnSpPr>
            <p:nvPr>
              <p:custDataLst>
                <p:tags r:id="rId24"/>
              </p:custDataLst>
            </p:nvPr>
          </p:nvCxnSpPr>
          <p:spPr>
            <a:xfrm flipV="1">
              <a:off x="9350" y="8266"/>
              <a:ext cx="1733" cy="261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箭头连接符 73"/>
            <p:cNvCxnSpPr>
              <a:stCxn id="17" idx="3"/>
              <a:endCxn id="67" idx="1"/>
            </p:cNvCxnSpPr>
            <p:nvPr>
              <p:custDataLst>
                <p:tags r:id="rId25"/>
              </p:custDataLst>
            </p:nvPr>
          </p:nvCxnSpPr>
          <p:spPr>
            <a:xfrm>
              <a:off x="9350" y="9038"/>
              <a:ext cx="1733" cy="322"/>
            </a:xfrm>
            <a:prstGeom prst="straightConnector1">
              <a:avLst/>
            </a:prstGeom>
            <a:ln w="63500">
              <a:solidFill>
                <a:srgbClr val="9C0B1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862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文件的引用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硬链接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同一个文件在文件系统层面拥有两个文件名，它们都指向相同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的索引节点，因而可以通过两个文件名访问同样的内容。这种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通过某个名称可以访问另一个名称所属内容的形式叫做“链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接”，在文件系统数据结构层面实现的链接称为硬链接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软链接</a:t>
            </a:r>
            <a:r>
              <a:rPr lang="en-US" altLang="zh-CN" sz="2000"/>
              <a:t>		</a:t>
            </a:r>
            <a:r>
              <a:rPr lang="zh-CN" altLang="en-US" sz="2000"/>
              <a:t>一个</a:t>
            </a:r>
            <a:r>
              <a:rPr lang="zh-CN" altLang="en-US" sz="2000">
                <a:solidFill>
                  <a:srgbClr val="9C0B15"/>
                </a:solidFill>
              </a:rPr>
              <a:t>独立于其目标的的链接文件</a:t>
            </a:r>
            <a:r>
              <a:rPr lang="zh-CN" altLang="en-US" sz="2000"/>
              <a:t>，该文件的内容是它指向的原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文件的路径。</a:t>
            </a:r>
            <a:r>
              <a:rPr lang="zh-CN" altLang="en-US" sz="2000">
                <a:solidFill>
                  <a:srgbClr val="9C0B15"/>
                </a:solidFill>
              </a:rPr>
              <a:t>当应用程序操作软链接文件时，会通过某种方式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将操作转接到它链接的原文件上。</a:t>
            </a:r>
            <a:endParaRPr lang="zh-CN" altLang="en-US" sz="2000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元文件系统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文件系统的文件系统，又叫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虚拟文件系统（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Virtual File System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VFS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）</a:t>
            </a:r>
            <a:r>
              <a:rPr lang="zh-CN" altLang="en-US" sz="2000">
                <a:sym typeface="+mn-ea"/>
              </a:rPr>
              <a:t>。系统中所有的文件系统的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根目录</a:t>
            </a:r>
            <a:r>
              <a:rPr lang="zh-CN" altLang="en-US" sz="2000">
                <a:sym typeface="+mn-ea"/>
              </a:rPr>
              <a:t>作为一个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子目录</a:t>
            </a:r>
            <a:r>
              <a:rPr lang="zh-CN" altLang="en-US" sz="2000">
                <a:sym typeface="+mn-ea"/>
              </a:rPr>
              <a:t>出现在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这个文件系统中，这样就可以用一种统一的路径描述来访问各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个文件系统，减轻了应用程序的负担。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VFS不是真正的文件系统，它是操作系统提供的对实际文件系统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的统筹和抽象。</a:t>
            </a:r>
            <a:endParaRPr lang="zh-CN" altLang="en-US" sz="2000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一切皆文件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硬件设备以及系统本身的运行状态等也可以使用文件抽象，使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用和文件相同的权限管理模型和系统调用。这大大扩展了文件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系统的内涵，让它变得无所不包。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</p:spTree>
    <p:custDataLst>
      <p:tags r:id="rId2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文件权限管理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</a:t>
            </a:r>
            <a:r>
              <a:rPr lang="zh-CN" altLang="en-US" sz="2000"/>
              <a:t>文件系统上有很多文件，其中一些可能保存着敏感信息，如密码、隐私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等。如何控制不同进程对它们的访问权限？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en-US" altLang="zh-CN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访问控制矩阵	Access Control Matrix，</a:t>
            </a:r>
            <a:r>
              <a:rPr lang="en-US" altLang="zh-CN" sz="2000" b="1">
                <a:solidFill>
                  <a:srgbClr val="9C0B15"/>
                </a:solidFill>
              </a:rPr>
              <a:t>ACM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记录不同保护域（进程）对文件操作的权限的矩阵。它一般情况下是一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/>
              <a:t>个稀疏矩阵。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</a:t>
            </a:r>
            <a:r>
              <a:rPr lang="zh-CN" altLang="en-US" sz="2000"/>
              <a:t>如何存储这个稀疏矩阵（考虑系统中的进程数量和文件数量）</a:t>
            </a:r>
            <a:r>
              <a:rPr lang="zh-CN" altLang="en-US" sz="2000">
                <a:sym typeface="+mn-ea"/>
              </a:rPr>
              <a:t>？</a:t>
            </a:r>
            <a:endParaRPr lang="zh-CN" altLang="en-US" sz="2000"/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717550" y="3030855"/>
          <a:ext cx="8352155" cy="30035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70685"/>
                <a:gridCol w="1670050"/>
                <a:gridCol w="1670685"/>
                <a:gridCol w="1670050"/>
                <a:gridCol w="1670685"/>
              </a:tblGrid>
              <a:tr h="6007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</a:rPr>
                        <a:t>保护域</a:t>
                      </a:r>
                      <a:endParaRPr lang="zh-CN" altLang="en-US" sz="1800">
                        <a:latin typeface="+mn-ea"/>
                        <a:cs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</a:rPr>
                        <a:t>文件</a:t>
                      </a:r>
                      <a:r>
                        <a:rPr lang="en-US" altLang="zh-CN" sz="1800">
                          <a:latin typeface="+mn-ea"/>
                          <a:cs typeface="+mn-ea"/>
                        </a:rPr>
                        <a:t>1</a:t>
                      </a:r>
                      <a:endParaRPr lang="en-US" altLang="zh-CN" sz="1800">
                        <a:latin typeface="+mn-ea"/>
                        <a:cs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  <a:sym typeface="+mn-ea"/>
                        </a:rPr>
                        <a:t>文件</a:t>
                      </a:r>
                      <a:r>
                        <a:rPr lang="en-US" altLang="zh-CN" sz="1800">
                          <a:latin typeface="+mn-ea"/>
                          <a:cs typeface="+mn-ea"/>
                          <a:sym typeface="+mn-ea"/>
                        </a:rPr>
                        <a:t>2</a:t>
                      </a:r>
                      <a:endParaRPr lang="en-US" altLang="zh-CN" sz="1800">
                        <a:latin typeface="+mn-ea"/>
                        <a:cs typeface="+mn-ea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  <a:sym typeface="+mn-ea"/>
                        </a:rPr>
                        <a:t>文件</a:t>
                      </a:r>
                      <a:r>
                        <a:rPr lang="en-US" altLang="zh-CN" sz="1800">
                          <a:latin typeface="+mn-ea"/>
                          <a:cs typeface="+mn-ea"/>
                          <a:sym typeface="+mn-ea"/>
                        </a:rPr>
                        <a:t>3</a:t>
                      </a:r>
                      <a:endParaRPr lang="en-US" altLang="zh-CN" sz="1800">
                        <a:latin typeface="+mn-ea"/>
                        <a:cs typeface="+mn-ea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latin typeface="+mn-ea"/>
                          <a:cs typeface="+mn-ea"/>
                          <a:sym typeface="+mn-ea"/>
                        </a:rPr>
                        <a:t>文件</a:t>
                      </a:r>
                      <a:r>
                        <a:rPr lang="en-US" altLang="zh-CN" sz="1800">
                          <a:latin typeface="+mn-ea"/>
                          <a:cs typeface="+mn-ea"/>
                          <a:sym typeface="+mn-ea"/>
                        </a:rPr>
                        <a:t>4</a:t>
                      </a:r>
                      <a:endParaRPr lang="en-US" altLang="zh-CN" sz="1800">
                        <a:latin typeface="+mn-ea"/>
                        <a:cs typeface="+mn-ea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1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读，写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altLang="zh-CN" sz="1800">
                          <a:latin typeface="+mn-ea"/>
                          <a:cs typeface="思源黑体 CN Regular" panose="020B0500000000000000" charset="-122"/>
                        </a:rPr>
                        <a:t>2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读，写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sz="1800">
                          <a:latin typeface="+mn-ea"/>
                          <a:cs typeface="思源黑体 CN Regular" panose="020B0500000000000000" charset="-122"/>
                        </a:rPr>
                        <a:t>3</a:t>
                      </a:r>
                      <a:endParaRPr 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读，写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60071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进程</a:t>
                      </a:r>
                      <a:r>
                        <a:rPr lang="en-US" sz="1800">
                          <a:latin typeface="+mn-ea"/>
                          <a:cs typeface="思源黑体 CN Regular" panose="020B0500000000000000" charset="-122"/>
                        </a:rPr>
                        <a:t>4</a:t>
                      </a:r>
                      <a:endParaRPr 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读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>
                          <a:latin typeface="+mn-ea"/>
                          <a:cs typeface="思源黑体 CN Regular" panose="020B0500000000000000" charset="-122"/>
                        </a:rPr>
                        <a:t>执行</a:t>
                      </a:r>
                      <a:endParaRPr lang="zh-CN" altLang="en-US" sz="1800">
                        <a:latin typeface="+mn-ea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圆角矩形 81"/>
          <p:cNvSpPr/>
          <p:nvPr/>
        </p:nvSpPr>
        <p:spPr>
          <a:xfrm>
            <a:off x="4129405" y="2066925"/>
            <a:ext cx="5096510" cy="815975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5756275" y="3114040"/>
            <a:ext cx="3469640" cy="1645920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7" name="圆角矩形 66"/>
          <p:cNvSpPr/>
          <p:nvPr/>
        </p:nvSpPr>
        <p:spPr>
          <a:xfrm>
            <a:off x="4129405" y="3114040"/>
            <a:ext cx="1527810" cy="1645920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7805" y="576580"/>
            <a:ext cx="282321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9C0B15"/>
                </a:solidFill>
              </a:rPr>
              <a:t>软件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运行、组织、管理、维护</a:t>
            </a:r>
            <a:r>
              <a:rPr lang="zh-CN" altLang="en-US" sz="2000"/>
              <a:t>机电设备和物理机制所使用的程序</a:t>
            </a:r>
            <a:r>
              <a:rPr lang="zh-CN" altLang="en-US" sz="2000">
                <a:sym typeface="+mn-ea"/>
              </a:rPr>
              <a:t>。主要包括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系统软件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用户软件</a:t>
            </a:r>
            <a:r>
              <a:rPr lang="zh-CN" altLang="en-US" sz="2000">
                <a:sym typeface="+mn-ea"/>
              </a:rPr>
              <a:t>。在工程实现中，一般分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主板固件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操作系统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中间件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应用程序</a:t>
            </a:r>
            <a:r>
              <a:rPr lang="zh-CN" altLang="en-US" sz="2000">
                <a:sym typeface="+mn-ea"/>
              </a:rPr>
              <a:t>四个</a:t>
            </a:r>
            <a:r>
              <a:rPr lang="zh-CN" altLang="en-US" sz="2000">
                <a:sym typeface="+mn-ea"/>
              </a:rPr>
              <a:t>主要部分。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硬件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机电设备、物理机制</a:t>
            </a:r>
            <a:r>
              <a:rPr lang="zh-CN" altLang="en-US" sz="2000">
                <a:sym typeface="+mn-ea"/>
              </a:rPr>
              <a:t>，包</a:t>
            </a:r>
            <a:r>
              <a:rPr lang="zh-CN" altLang="en-US" sz="2000">
                <a:sym typeface="+mn-ea"/>
              </a:rPr>
              <a:t>括电路板、机箱机柜、连接件等。主要包括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运算器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控制器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存储器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输入设备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输出设备</a:t>
            </a:r>
            <a:r>
              <a:rPr lang="zh-CN" altLang="en-US" sz="2000">
                <a:sym typeface="+mn-ea"/>
              </a:rPr>
              <a:t>。在工程实现中，一般分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微处理器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存储器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输入输出设备</a:t>
            </a:r>
            <a:r>
              <a:rPr lang="zh-CN" altLang="en-US" sz="2000">
                <a:sym typeface="+mn-ea"/>
              </a:rPr>
              <a:t>三个主要部分，之间用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系统总线</a:t>
            </a:r>
            <a:r>
              <a:rPr lang="zh-CN" altLang="en-US" sz="2000">
                <a:sym typeface="+mn-ea"/>
              </a:rPr>
              <a:t>连接。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圆角矩形 27"/>
          <p:cNvSpPr/>
          <p:nvPr/>
        </p:nvSpPr>
        <p:spPr>
          <a:xfrm>
            <a:off x="7854950" y="5447030"/>
            <a:ext cx="1371600" cy="1165860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185285" y="4959350"/>
            <a:ext cx="1371600" cy="1584325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340225" y="5342255"/>
            <a:ext cx="104394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运算器</a:t>
            </a:r>
            <a:endParaRPr lang="en-US" altLang="zh-CN"/>
          </a:p>
        </p:txBody>
      </p:sp>
      <p:sp>
        <p:nvSpPr>
          <p:cNvPr id="4" name="圆角矩形 3"/>
          <p:cNvSpPr/>
          <p:nvPr/>
        </p:nvSpPr>
        <p:spPr>
          <a:xfrm>
            <a:off x="4340225" y="5987415"/>
            <a:ext cx="1043940" cy="48768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控制器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40225" y="4973955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微处理器</a:t>
            </a:r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7919720" y="4980305"/>
            <a:ext cx="124079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存储器</a:t>
            </a:r>
            <a:endParaRPr lang="en-US" altLang="zh-CN"/>
          </a:p>
        </p:txBody>
      </p:sp>
      <p:sp>
        <p:nvSpPr>
          <p:cNvPr id="8" name="圆角矩形 7"/>
          <p:cNvSpPr/>
          <p:nvPr/>
        </p:nvSpPr>
        <p:spPr>
          <a:xfrm>
            <a:off x="7919720" y="5589270"/>
            <a:ext cx="1241425" cy="3378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输入设备</a:t>
            </a:r>
            <a:endParaRPr lang="zh-CN" altLang="en-US"/>
          </a:p>
        </p:txBody>
      </p:sp>
      <p:sp>
        <p:nvSpPr>
          <p:cNvPr id="9" name="左右箭头 8"/>
          <p:cNvSpPr/>
          <p:nvPr/>
        </p:nvSpPr>
        <p:spPr>
          <a:xfrm>
            <a:off x="5556885" y="5509895"/>
            <a:ext cx="2298065" cy="485775"/>
          </a:xfrm>
          <a:prstGeom prst="leftRightArrow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7919720" y="6125210"/>
            <a:ext cx="1240790" cy="35052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输出</a:t>
            </a:r>
            <a:r>
              <a:rPr lang="zh-CN" altLang="en-US"/>
              <a:t>设备</a:t>
            </a:r>
            <a:endParaRPr lang="en-US" altLang="zh-CN"/>
          </a:p>
        </p:txBody>
      </p:sp>
      <p:sp>
        <p:nvSpPr>
          <p:cNvPr id="17" name="直角上箭头 16"/>
          <p:cNvSpPr/>
          <p:nvPr/>
        </p:nvSpPr>
        <p:spPr>
          <a:xfrm rot="5400000">
            <a:off x="7064375" y="5753100"/>
            <a:ext cx="849630" cy="730885"/>
          </a:xfrm>
          <a:prstGeom prst="bentUpArrow">
            <a:avLst>
              <a:gd name="adj1" fmla="val 31320"/>
              <a:gd name="adj2" fmla="val 29648"/>
              <a:gd name="adj3" fmla="val 33318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直角上箭头 24"/>
          <p:cNvSpPr/>
          <p:nvPr/>
        </p:nvSpPr>
        <p:spPr>
          <a:xfrm rot="16200000" flipV="1">
            <a:off x="7064375" y="5039360"/>
            <a:ext cx="849630" cy="730885"/>
          </a:xfrm>
          <a:prstGeom prst="bentUpArrow">
            <a:avLst>
              <a:gd name="adj1" fmla="val 31320"/>
              <a:gd name="adj2" fmla="val 29648"/>
              <a:gd name="adj3" fmla="val 33318"/>
            </a:avLst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953125" y="5220970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系统总线</a:t>
            </a:r>
            <a:endParaRPr lang="zh-CN" altLang="en-US"/>
          </a:p>
        </p:txBody>
      </p:sp>
      <p:cxnSp>
        <p:nvCxnSpPr>
          <p:cNvPr id="61" name="直接连接符 60"/>
          <p:cNvCxnSpPr/>
          <p:nvPr/>
        </p:nvCxnSpPr>
        <p:spPr>
          <a:xfrm>
            <a:off x="3989705" y="4854575"/>
            <a:ext cx="5309870" cy="2476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圆角矩形 63"/>
          <p:cNvSpPr/>
          <p:nvPr/>
        </p:nvSpPr>
        <p:spPr>
          <a:xfrm>
            <a:off x="423862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U</a:t>
            </a:r>
            <a:endParaRPr lang="en-US" altLang="zh-CN"/>
          </a:p>
          <a:p>
            <a:pPr algn="ctr"/>
            <a:r>
              <a:rPr lang="en-US" altLang="zh-CN"/>
              <a:t>E</a:t>
            </a:r>
            <a:endParaRPr lang="en-US" altLang="zh-CN"/>
          </a:p>
          <a:p>
            <a:pPr algn="ctr"/>
            <a:r>
              <a:rPr lang="en-US" altLang="zh-CN"/>
              <a:t>F</a:t>
            </a:r>
            <a:endParaRPr lang="en-US" altLang="zh-CN"/>
          </a:p>
          <a:p>
            <a:pPr algn="ctr"/>
            <a:r>
              <a:rPr lang="en-US" altLang="zh-CN"/>
              <a:t>I</a:t>
            </a:r>
            <a:endParaRPr lang="en-US" altLang="zh-CN"/>
          </a:p>
        </p:txBody>
      </p:sp>
      <p:sp>
        <p:nvSpPr>
          <p:cNvPr id="68" name="圆角矩形 67"/>
          <p:cNvSpPr/>
          <p:nvPr/>
        </p:nvSpPr>
        <p:spPr>
          <a:xfrm>
            <a:off x="4699000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B</a:t>
            </a:r>
            <a:endParaRPr lang="en-US" altLang="zh-CN"/>
          </a:p>
          <a:p>
            <a:pPr algn="ctr"/>
            <a:r>
              <a:rPr lang="en-US" altLang="zh-CN"/>
              <a:t>I</a:t>
            </a:r>
            <a:endParaRPr lang="en-US" altLang="zh-CN"/>
          </a:p>
          <a:p>
            <a:pPr algn="ctr"/>
            <a:r>
              <a:rPr lang="en-US" altLang="zh-CN"/>
              <a:t>O</a:t>
            </a:r>
            <a:endParaRPr lang="en-US" altLang="zh-CN"/>
          </a:p>
          <a:p>
            <a:pPr algn="ctr"/>
            <a:r>
              <a:rPr lang="en-US" altLang="zh-CN"/>
              <a:t>S</a:t>
            </a:r>
            <a:endParaRPr lang="en-US" altLang="zh-CN"/>
          </a:p>
        </p:txBody>
      </p:sp>
      <p:sp>
        <p:nvSpPr>
          <p:cNvPr id="69" name="圆角矩形 68"/>
          <p:cNvSpPr/>
          <p:nvPr/>
        </p:nvSpPr>
        <p:spPr>
          <a:xfrm>
            <a:off x="515937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</a:t>
            </a:r>
            <a:endParaRPr lang="en-US" altLang="zh-CN"/>
          </a:p>
          <a:p>
            <a:pPr algn="ctr"/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70" name="圆角矩形 69"/>
          <p:cNvSpPr/>
          <p:nvPr/>
        </p:nvSpPr>
        <p:spPr>
          <a:xfrm>
            <a:off x="589724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文件系统</a:t>
            </a:r>
            <a:endParaRPr lang="zh-CN" altLang="en-US"/>
          </a:p>
        </p:txBody>
      </p:sp>
      <p:sp>
        <p:nvSpPr>
          <p:cNvPr id="71" name="圆角矩形 70"/>
          <p:cNvSpPr/>
          <p:nvPr/>
        </p:nvSpPr>
        <p:spPr>
          <a:xfrm>
            <a:off x="636460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内存管理</a:t>
            </a:r>
            <a:endParaRPr lang="zh-CN" altLang="en-US"/>
          </a:p>
        </p:txBody>
      </p:sp>
      <p:sp>
        <p:nvSpPr>
          <p:cNvPr id="72" name="圆角矩形 71"/>
          <p:cNvSpPr/>
          <p:nvPr/>
        </p:nvSpPr>
        <p:spPr>
          <a:xfrm>
            <a:off x="683196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进程调度</a:t>
            </a:r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729932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驱动程序</a:t>
            </a:r>
            <a:endParaRPr lang="zh-CN" altLang="en-US"/>
          </a:p>
        </p:txBody>
      </p:sp>
      <p:sp>
        <p:nvSpPr>
          <p:cNvPr id="74" name="圆角矩形 73"/>
          <p:cNvSpPr/>
          <p:nvPr/>
        </p:nvSpPr>
        <p:spPr>
          <a:xfrm>
            <a:off x="776668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网络通信</a:t>
            </a:r>
            <a:endParaRPr lang="zh-CN" altLang="en-US"/>
          </a:p>
        </p:txBody>
      </p:sp>
      <p:sp>
        <p:nvSpPr>
          <p:cNvPr id="75" name="圆角矩形 74"/>
          <p:cNvSpPr/>
          <p:nvPr/>
        </p:nvSpPr>
        <p:spPr>
          <a:xfrm>
            <a:off x="823404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图形界面</a:t>
            </a:r>
            <a:endParaRPr lang="zh-CN" altLang="en-US"/>
          </a:p>
        </p:txBody>
      </p:sp>
      <p:sp>
        <p:nvSpPr>
          <p:cNvPr id="76" name="圆角矩形 75"/>
          <p:cNvSpPr/>
          <p:nvPr/>
        </p:nvSpPr>
        <p:spPr>
          <a:xfrm>
            <a:off x="8701405" y="3201670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实用组件</a:t>
            </a:r>
            <a:endParaRPr lang="zh-CN" altLang="en-US"/>
          </a:p>
        </p:txBody>
      </p:sp>
      <p:sp>
        <p:nvSpPr>
          <p:cNvPr id="79" name="文本框 78"/>
          <p:cNvSpPr txBox="1"/>
          <p:nvPr/>
        </p:nvSpPr>
        <p:spPr>
          <a:xfrm>
            <a:off x="4345305" y="4334510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主板</a:t>
            </a:r>
            <a:r>
              <a:rPr lang="zh-CN" altLang="en-US"/>
              <a:t>固件</a:t>
            </a:r>
            <a:endParaRPr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6945630" y="4334510"/>
            <a:ext cx="1104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操作系统</a:t>
            </a:r>
            <a:endParaRPr lang="zh-CN" altLang="en-US"/>
          </a:p>
        </p:txBody>
      </p:sp>
      <p:sp>
        <p:nvSpPr>
          <p:cNvPr id="81" name="文本框 80"/>
          <p:cNvSpPr txBox="1"/>
          <p:nvPr/>
        </p:nvSpPr>
        <p:spPr>
          <a:xfrm>
            <a:off x="6242685" y="2514600"/>
            <a:ext cx="869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中间件</a:t>
            </a:r>
            <a:endParaRPr lang="zh-CN" altLang="en-US"/>
          </a:p>
        </p:txBody>
      </p:sp>
      <p:cxnSp>
        <p:nvCxnSpPr>
          <p:cNvPr id="83" name="直接连接符 82"/>
          <p:cNvCxnSpPr/>
          <p:nvPr/>
        </p:nvCxnSpPr>
        <p:spPr>
          <a:xfrm>
            <a:off x="4040505" y="3000375"/>
            <a:ext cx="5251450" cy="2730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圆角矩形 84"/>
          <p:cNvSpPr/>
          <p:nvPr/>
        </p:nvSpPr>
        <p:spPr>
          <a:xfrm>
            <a:off x="4273550" y="2152650"/>
            <a:ext cx="104267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编译器</a:t>
            </a:r>
            <a:endParaRPr lang="en-US" altLang="zh-CN"/>
          </a:p>
        </p:txBody>
      </p:sp>
      <p:sp>
        <p:nvSpPr>
          <p:cNvPr id="86" name="圆角矩形 85"/>
          <p:cNvSpPr/>
          <p:nvPr/>
        </p:nvSpPr>
        <p:spPr>
          <a:xfrm>
            <a:off x="5549265" y="2152650"/>
            <a:ext cx="109601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数据库</a:t>
            </a:r>
            <a:endParaRPr lang="zh-CN" altLang="en-US"/>
          </a:p>
        </p:txBody>
      </p:sp>
      <p:sp>
        <p:nvSpPr>
          <p:cNvPr id="87" name="圆角矩形 86"/>
          <p:cNvSpPr/>
          <p:nvPr/>
        </p:nvSpPr>
        <p:spPr>
          <a:xfrm>
            <a:off x="6878320" y="2152650"/>
            <a:ext cx="110680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计算库</a:t>
            </a:r>
            <a:endParaRPr lang="zh-CN" altLang="en-US"/>
          </a:p>
        </p:txBody>
      </p:sp>
      <p:sp>
        <p:nvSpPr>
          <p:cNvPr id="88" name="圆角矩形 87"/>
          <p:cNvSpPr/>
          <p:nvPr/>
        </p:nvSpPr>
        <p:spPr>
          <a:xfrm>
            <a:off x="8218170" y="2152650"/>
            <a:ext cx="88074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</a:t>
            </a:r>
            <a:endParaRPr lang="en-US" altLang="zh-CN"/>
          </a:p>
        </p:txBody>
      </p:sp>
      <p:cxnSp>
        <p:nvCxnSpPr>
          <p:cNvPr id="89" name="直接连接符 88"/>
          <p:cNvCxnSpPr/>
          <p:nvPr/>
        </p:nvCxnSpPr>
        <p:spPr>
          <a:xfrm>
            <a:off x="4079875" y="1961515"/>
            <a:ext cx="5251450" cy="27305"/>
          </a:xfrm>
          <a:prstGeom prst="line">
            <a:avLst/>
          </a:prstGeom>
          <a:ln w="28575" cmpd="sng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圆角矩形 89"/>
          <p:cNvSpPr/>
          <p:nvPr/>
        </p:nvSpPr>
        <p:spPr>
          <a:xfrm>
            <a:off x="4130040" y="1043305"/>
            <a:ext cx="5096510" cy="815975"/>
          </a:xfrm>
          <a:prstGeom prst="roundRect">
            <a:avLst/>
          </a:prstGeom>
          <a:solidFill>
            <a:srgbClr val="D02F35">
              <a:alpha val="25000"/>
            </a:srgbClr>
          </a:solidFill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6135370" y="1445260"/>
            <a:ext cx="1141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应用程序</a:t>
            </a:r>
            <a:endParaRPr lang="zh-CN" altLang="en-US"/>
          </a:p>
        </p:txBody>
      </p:sp>
      <p:sp>
        <p:nvSpPr>
          <p:cNvPr id="92" name="圆角矩形 91"/>
          <p:cNvSpPr/>
          <p:nvPr/>
        </p:nvSpPr>
        <p:spPr>
          <a:xfrm>
            <a:off x="4227195" y="1083310"/>
            <a:ext cx="104267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编辑</a:t>
            </a:r>
            <a:r>
              <a:rPr lang="zh-CN" altLang="en-US"/>
              <a:t>器</a:t>
            </a:r>
            <a:endParaRPr lang="zh-CN" altLang="en-US"/>
          </a:p>
        </p:txBody>
      </p:sp>
      <p:sp>
        <p:nvSpPr>
          <p:cNvPr id="93" name="圆角矩形 92"/>
          <p:cNvSpPr/>
          <p:nvPr/>
        </p:nvSpPr>
        <p:spPr>
          <a:xfrm>
            <a:off x="5502910" y="1083310"/>
            <a:ext cx="1096010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浏览器</a:t>
            </a:r>
            <a:endParaRPr lang="zh-CN" altLang="en-US"/>
          </a:p>
        </p:txBody>
      </p:sp>
      <p:sp>
        <p:nvSpPr>
          <p:cNvPr id="94" name="圆角矩形 93"/>
          <p:cNvSpPr/>
          <p:nvPr/>
        </p:nvSpPr>
        <p:spPr>
          <a:xfrm>
            <a:off x="6831965" y="1083310"/>
            <a:ext cx="110680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邮箱</a:t>
            </a:r>
            <a:endParaRPr lang="zh-CN" altLang="en-US"/>
          </a:p>
        </p:txBody>
      </p:sp>
      <p:sp>
        <p:nvSpPr>
          <p:cNvPr id="95" name="圆角矩形 94"/>
          <p:cNvSpPr/>
          <p:nvPr/>
        </p:nvSpPr>
        <p:spPr>
          <a:xfrm>
            <a:off x="8171815" y="1083310"/>
            <a:ext cx="880745" cy="36195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96" name="文本框 95"/>
          <p:cNvSpPr txBox="1"/>
          <p:nvPr/>
        </p:nvSpPr>
        <p:spPr>
          <a:xfrm>
            <a:off x="2950845" y="180340"/>
            <a:ext cx="36880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回顾：计算机系统</a:t>
            </a:r>
            <a:endParaRPr lang="zh-CN" altLang="en-US" sz="2000"/>
          </a:p>
        </p:txBody>
      </p:sp>
      <p:sp>
        <p:nvSpPr>
          <p:cNvPr id="97" name="圆角矩形 96"/>
          <p:cNvSpPr/>
          <p:nvPr/>
        </p:nvSpPr>
        <p:spPr>
          <a:xfrm>
            <a:off x="3642995" y="521906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微机</a:t>
            </a:r>
            <a:endParaRPr lang="zh-CN" altLang="en-US"/>
          </a:p>
        </p:txBody>
      </p:sp>
      <p:sp>
        <p:nvSpPr>
          <p:cNvPr id="98" name="圆角矩形 97"/>
          <p:cNvSpPr/>
          <p:nvPr/>
        </p:nvSpPr>
        <p:spPr>
          <a:xfrm>
            <a:off x="3642995" y="339788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系统软件</a:t>
            </a:r>
            <a:endParaRPr lang="zh-CN" altLang="en-US"/>
          </a:p>
        </p:txBody>
      </p:sp>
      <p:sp>
        <p:nvSpPr>
          <p:cNvPr id="99" name="圆角矩形 98"/>
          <p:cNvSpPr/>
          <p:nvPr/>
        </p:nvSpPr>
        <p:spPr>
          <a:xfrm>
            <a:off x="3642995" y="1435735"/>
            <a:ext cx="397510" cy="107823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用户软件</a:t>
            </a:r>
            <a:endParaRPr lang="zh-CN" altLang="en-US"/>
          </a:p>
        </p:txBody>
      </p:sp>
      <p:sp>
        <p:nvSpPr>
          <p:cNvPr id="101" name="圆角矩形 100"/>
          <p:cNvSpPr/>
          <p:nvPr/>
        </p:nvSpPr>
        <p:spPr>
          <a:xfrm>
            <a:off x="3114675" y="3397885"/>
            <a:ext cx="397510" cy="2898775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微机</a:t>
            </a:r>
            <a:endParaRPr lang="zh-CN" altLang="en-US"/>
          </a:p>
          <a:p>
            <a:pPr algn="ctr"/>
            <a:r>
              <a:rPr lang="zh-CN" altLang="en-US"/>
              <a:t>系统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46380" y="676910"/>
            <a:ext cx="9335770" cy="59391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外部设备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输入输出设备也叫外部设备，</a:t>
            </a:r>
            <a:r>
              <a:rPr lang="zh-CN" altLang="en-US" sz="2000">
                <a:solidFill>
                  <a:srgbClr val="9C0B15"/>
                </a:solidFill>
              </a:rPr>
              <a:t>简称设备</a:t>
            </a:r>
            <a:r>
              <a:rPr lang="zh-CN" altLang="en-US" sz="2000"/>
              <a:t>。可以实现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人机交互</a:t>
            </a:r>
            <a:r>
              <a:rPr lang="zh-CN" altLang="en-US" sz="2000">
                <a:sym typeface="+mn-ea"/>
              </a:rPr>
              <a:t>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机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间通讯等功能</a:t>
            </a:r>
            <a:r>
              <a:rPr lang="zh-CN" altLang="en-US" sz="2000"/>
              <a:t>。如</a:t>
            </a:r>
            <a:r>
              <a:rPr lang="zh-CN" altLang="en-US" sz="2000">
                <a:sym typeface="+mn-ea"/>
              </a:rPr>
              <a:t>键盘、鼠标、显示器、网卡等。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外设接口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外部设备和计算机通信的接口，其实现包括三个寄存器：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/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数据寄存器</a:t>
            </a:r>
            <a:r>
              <a:rPr lang="zh-CN" altLang="en-US" sz="2000">
                <a:sym typeface="+mn-ea"/>
              </a:rPr>
              <a:t>	存放外设和主机间传送的数据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状态寄存器</a:t>
            </a:r>
            <a:r>
              <a:rPr lang="zh-CN" altLang="en-US" sz="2000">
                <a:sym typeface="+mn-ea"/>
              </a:rPr>
              <a:t>	保存外设或接口的状态信息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命令寄存器</a:t>
            </a:r>
            <a:r>
              <a:rPr lang="zh-CN" altLang="en-US" sz="2000">
                <a:sym typeface="+mn-ea"/>
              </a:rPr>
              <a:t>	保存CPU发给外设或接口的控制命令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信息交换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外设和主机交互</a:t>
            </a:r>
            <a:r>
              <a:rPr lang="zh-CN" altLang="en-US" sz="2000">
                <a:sym typeface="+mn-ea"/>
              </a:rPr>
              <a:t>包括四种主要方式：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直接交换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外设总是准备好接受或发送数据，</a:t>
            </a:r>
            <a:r>
              <a:rPr lang="zh-CN" altLang="en-US" sz="2000">
                <a:sym typeface="+mn-ea"/>
              </a:rPr>
              <a:t>主机直接</a:t>
            </a:r>
            <a:r>
              <a:rPr lang="zh-CN" altLang="en-US" sz="2000">
                <a:sym typeface="+mn-ea"/>
              </a:rPr>
              <a:t>读写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查询（轮询）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在读写前查询外设是否准备好，主机再</a:t>
            </a:r>
            <a:r>
              <a:rPr lang="zh-CN" altLang="en-US" sz="2000">
                <a:sym typeface="+mn-ea"/>
              </a:rPr>
              <a:t>读写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中断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外设通过中断主动通知主机准备好，主机再</a:t>
            </a:r>
            <a:r>
              <a:rPr lang="zh-CN" altLang="en-US" sz="2000">
                <a:sym typeface="+mn-ea"/>
              </a:rPr>
              <a:t>读写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成组传送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由</a:t>
            </a:r>
            <a:r>
              <a:rPr lang="en-US" altLang="zh-CN" sz="2000">
                <a:sym typeface="+mn-ea"/>
              </a:rPr>
              <a:t>DMA</a:t>
            </a:r>
            <a:r>
              <a:rPr lang="zh-CN" altLang="en-US" sz="2000">
                <a:sym typeface="+mn-ea"/>
              </a:rPr>
              <a:t>控制器读写设备，</a:t>
            </a:r>
            <a:r>
              <a:rPr lang="en-US" altLang="zh-CN" sz="2000">
                <a:sym typeface="+mn-ea"/>
              </a:rPr>
              <a:t>CPU</a:t>
            </a:r>
            <a:r>
              <a:rPr lang="zh-CN" altLang="en-US" sz="2000">
                <a:sym typeface="+mn-ea"/>
              </a:rPr>
              <a:t>不干涉，性能</a:t>
            </a:r>
            <a:r>
              <a:rPr lang="zh-CN" altLang="en-US" sz="2000">
                <a:sym typeface="+mn-ea"/>
              </a:rPr>
              <a:t>最高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四种方式使用都很普遍，其中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中断相对而言是主流方式</a:t>
            </a:r>
            <a:r>
              <a:rPr lang="zh-CN" altLang="en-US" sz="2000">
                <a:sym typeface="+mn-ea"/>
              </a:rPr>
              <a:t>。</a:t>
            </a:r>
            <a:r>
              <a:rPr lang="en-US" altLang="zh-CN" sz="2000">
                <a:sym typeface="+mn-ea"/>
              </a:rPr>
              <a:t>	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编址方式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独立编址</a:t>
            </a:r>
            <a:r>
              <a:rPr lang="en-US" altLang="zh-CN" sz="2000">
                <a:sym typeface="+mn-ea"/>
              </a:rPr>
              <a:t>	x86</a:t>
            </a:r>
            <a:r>
              <a:rPr lang="zh-CN" altLang="en-US" sz="2000">
                <a:sym typeface="+mn-ea"/>
              </a:rPr>
              <a:t>有专用的</a:t>
            </a:r>
            <a:r>
              <a:rPr lang="en-US" altLang="zh-CN" sz="2000">
                <a:sym typeface="+mn-ea"/>
              </a:rPr>
              <a:t>I/O</a:t>
            </a:r>
            <a:r>
              <a:rPr lang="zh-CN" altLang="en-US" sz="2000">
                <a:sym typeface="+mn-ea"/>
              </a:rPr>
              <a:t>地址，它和存储器地址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相互独立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统一编址</a:t>
            </a:r>
            <a:r>
              <a:rPr lang="en-US" altLang="zh-CN" sz="2000">
                <a:sym typeface="+mn-ea"/>
              </a:rPr>
              <a:t>	ARM</a:t>
            </a:r>
            <a:r>
              <a:rPr lang="zh-CN" altLang="en-US" sz="2000">
                <a:sym typeface="+mn-ea"/>
              </a:rPr>
              <a:t>将设备映射到存储器地址当作</a:t>
            </a:r>
            <a:r>
              <a:rPr lang="zh-CN" altLang="en-US" sz="2000">
                <a:sym typeface="+mn-ea"/>
              </a:rPr>
              <a:t>存储器访问。</a:t>
            </a:r>
            <a:endParaRPr lang="zh-CN" altLang="en-US" sz="2000">
              <a:sym typeface="+mn-ea"/>
            </a:endParaRPr>
          </a:p>
        </p:txBody>
      </p:sp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50845" y="180340"/>
            <a:ext cx="36880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回顾：输入</a:t>
            </a:r>
            <a:r>
              <a:rPr lang="zh-CN" altLang="en-US" sz="2000" b="1">
                <a:solidFill>
                  <a:srgbClr val="9C0B15"/>
                </a:solidFill>
              </a:rPr>
              <a:t>输出设备</a:t>
            </a:r>
            <a:endParaRPr lang="zh-CN" altLang="en-US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20" y="1363980"/>
            <a:ext cx="1614170" cy="7823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870" y="1363980"/>
            <a:ext cx="1120140" cy="7823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410" y="1363980"/>
            <a:ext cx="868680" cy="78232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680" y="1363980"/>
            <a:ext cx="1365885" cy="78232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</a:t>
            </a:r>
            <a:r>
              <a:rPr lang="zh-CN" altLang="en-US" sz="2000" b="1">
                <a:solidFill>
                  <a:srgbClr val="9C0B15"/>
                </a:solidFill>
              </a:rPr>
              <a:t>用途分类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用途</a:t>
            </a:r>
            <a:r>
              <a:rPr lang="zh-CN" altLang="en-US" sz="2000">
                <a:sym typeface="+mn-ea"/>
              </a:rPr>
              <a:t>，大致可以将它们分为如下</a:t>
            </a:r>
            <a:r>
              <a:rPr lang="zh-CN" altLang="en-US" sz="2000">
                <a:sym typeface="+mn-ea"/>
              </a:rPr>
              <a:t>四个类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人机交互设备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用于</a:t>
            </a:r>
            <a:r>
              <a:rPr lang="zh-CN" altLang="en-US" sz="2000">
                <a:solidFill>
                  <a:srgbClr val="9C0B15"/>
                </a:solidFill>
              </a:rPr>
              <a:t>人与机器之间交互</a:t>
            </a:r>
            <a:r>
              <a:rPr lang="zh-CN" altLang="en-US" sz="2000"/>
              <a:t>的设备。只要这个设备的输入与输出介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/>
              <a:t>质和人类社会直接相关，它就属于这一类设备。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协处理设备</a:t>
            </a:r>
            <a:r>
              <a:rPr lang="en-US" altLang="zh-CN" sz="2000"/>
              <a:t>	</a:t>
            </a:r>
            <a:r>
              <a:rPr lang="zh-CN" altLang="en-US" sz="2000"/>
              <a:t>用于给计算机</a:t>
            </a:r>
            <a:r>
              <a:rPr lang="zh-CN" altLang="en-US" sz="2000">
                <a:solidFill>
                  <a:srgbClr val="9C0B15"/>
                </a:solidFill>
              </a:rPr>
              <a:t>追加额外计算能力</a:t>
            </a:r>
            <a:r>
              <a:rPr lang="zh-CN" altLang="en-US" sz="2000"/>
              <a:t>的设备。只要该设备能协助计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算机加速处理某些或</a:t>
            </a:r>
            <a:r>
              <a:rPr lang="zh-CN" altLang="en-US" sz="2000"/>
              <a:t>全部任务，它就属于协处理</a:t>
            </a:r>
            <a:r>
              <a:rPr lang="zh-CN" altLang="en-US" sz="2000"/>
              <a:t>设备。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通信设备</a:t>
            </a:r>
            <a:r>
              <a:rPr lang="en-US" altLang="zh-CN" sz="2000"/>
              <a:t>	</a:t>
            </a:r>
            <a:r>
              <a:rPr lang="zh-CN" altLang="en-US" sz="2000"/>
              <a:t>用于给计算机</a:t>
            </a:r>
            <a:r>
              <a:rPr lang="zh-CN" altLang="en-US" sz="2000">
                <a:solidFill>
                  <a:srgbClr val="9C0B15"/>
                </a:solidFill>
              </a:rPr>
              <a:t>追加通信能力</a:t>
            </a:r>
            <a:r>
              <a:rPr lang="zh-CN" altLang="en-US" sz="2000"/>
              <a:t>的设备。又可以分为联机设备和转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接设备两个</a:t>
            </a:r>
            <a:r>
              <a:rPr lang="zh-CN" altLang="en-US" sz="2000"/>
              <a:t>分类。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存储设备</a:t>
            </a:r>
            <a:r>
              <a:rPr lang="en-US" altLang="zh-CN" sz="2000"/>
              <a:t>	</a:t>
            </a:r>
            <a:r>
              <a:rPr lang="zh-CN" altLang="en-US" sz="2000"/>
              <a:t>用于给计算机</a:t>
            </a:r>
            <a:r>
              <a:rPr lang="zh-CN" altLang="en-US" sz="2000">
                <a:solidFill>
                  <a:srgbClr val="9C0B15"/>
                </a:solidFill>
              </a:rPr>
              <a:t>追加存储器（</a:t>
            </a:r>
            <a:r>
              <a:rPr lang="zh-CN" altLang="en-US" sz="2000">
                <a:solidFill>
                  <a:srgbClr val="9C0B15"/>
                </a:solidFill>
              </a:rPr>
              <a:t>一般是外存）</a:t>
            </a:r>
            <a:r>
              <a:rPr lang="zh-CN" altLang="en-US" sz="2000"/>
              <a:t>的</a:t>
            </a:r>
            <a:r>
              <a:rPr lang="zh-CN" altLang="en-US" sz="2000"/>
              <a:t>设备。</a:t>
            </a:r>
            <a:endParaRPr lang="zh-CN" altLang="en-US" sz="2000"/>
          </a:p>
        </p:txBody>
      </p:sp>
      <p:sp>
        <p:nvSpPr>
          <p:cNvPr id="26" name="圆角矩形 25"/>
          <p:cNvSpPr/>
          <p:nvPr>
            <p:custDataLst>
              <p:tags r:id="rId2"/>
            </p:custDataLst>
          </p:nvPr>
        </p:nvSpPr>
        <p:spPr>
          <a:xfrm>
            <a:off x="2981960" y="2228850"/>
            <a:ext cx="3823335" cy="3683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通信设备</a:t>
            </a:r>
            <a:endParaRPr lang="zh-CN" altLang="en-US" b="1"/>
          </a:p>
        </p:txBody>
      </p:sp>
      <p:sp>
        <p:nvSpPr>
          <p:cNvPr id="28" name="圆角矩形 27"/>
          <p:cNvSpPr/>
          <p:nvPr>
            <p:custDataLst>
              <p:tags r:id="rId3"/>
            </p:custDataLst>
          </p:nvPr>
        </p:nvSpPr>
        <p:spPr>
          <a:xfrm>
            <a:off x="2981960" y="1261745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人机交互设备</a:t>
            </a:r>
            <a:endParaRPr lang="zh-CN" altLang="en-US" b="1"/>
          </a:p>
        </p:txBody>
      </p:sp>
      <p:sp>
        <p:nvSpPr>
          <p:cNvPr id="60" name="圆角矩形 59"/>
          <p:cNvSpPr/>
          <p:nvPr>
            <p:custDataLst>
              <p:tags r:id="rId4"/>
            </p:custDataLst>
          </p:nvPr>
        </p:nvSpPr>
        <p:spPr>
          <a:xfrm>
            <a:off x="2981960" y="1757045"/>
            <a:ext cx="3823335" cy="3683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协</a:t>
            </a:r>
            <a:r>
              <a:rPr lang="zh-CN" altLang="en-US" b="1"/>
              <a:t>处理设备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5"/>
            </p:custDataLst>
          </p:nvPr>
        </p:nvSpPr>
        <p:spPr>
          <a:xfrm>
            <a:off x="2981960" y="272415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存储设备</a:t>
            </a:r>
            <a:endParaRPr lang="zh-CN" altLang="en-US" b="1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</a:t>
            </a:r>
            <a:r>
              <a:rPr lang="zh-CN" altLang="en-US" sz="2000" b="1">
                <a:solidFill>
                  <a:srgbClr val="9C0B15"/>
                </a:solidFill>
              </a:rPr>
              <a:t>速度分类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通信速度</a:t>
            </a:r>
            <a:r>
              <a:rPr lang="zh-CN" altLang="en-US" sz="2000">
                <a:sym typeface="+mn-ea"/>
              </a:rPr>
              <a:t>，大致可以将它们分为如下几个类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问题一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多高的速度叫高？1kB/S？100kB/s？1MB/s？还是1GB/s?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在现代语境下，一般认为，只有达到</a:t>
            </a:r>
            <a:r>
              <a:rPr lang="zh-CN" altLang="en-US" sz="2000">
                <a:solidFill>
                  <a:srgbClr val="9C0B15"/>
                </a:solidFill>
              </a:rPr>
              <a:t>几百MB/s甚至GB/s</a:t>
            </a:r>
            <a:r>
              <a:rPr lang="zh-CN" altLang="en-US" sz="2000"/>
              <a:t>的设备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才能称作</a:t>
            </a:r>
            <a:r>
              <a:rPr lang="zh-CN" altLang="en-US" sz="2000"/>
              <a:t>高速设备。</a:t>
            </a:r>
            <a:endParaRPr lang="zh-CN" altLang="en-US" sz="2000"/>
          </a:p>
          <a:p>
            <a:pPr algn="l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高速设备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数据传输速率</a:t>
            </a:r>
            <a:r>
              <a:rPr lang="zh-CN" altLang="en-US" sz="2000">
                <a:solidFill>
                  <a:srgbClr val="9C0B15"/>
                </a:solidFill>
              </a:rPr>
              <a:t>高于或接近CPU处理能力</a:t>
            </a:r>
            <a:r>
              <a:rPr lang="zh-CN" altLang="en-US" sz="2000"/>
              <a:t>的设备。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低速设备</a:t>
            </a:r>
            <a:r>
              <a:rPr lang="en-US" altLang="zh-CN" sz="2000"/>
              <a:t>	</a:t>
            </a:r>
            <a:r>
              <a:rPr lang="zh-CN" altLang="en-US" sz="2000"/>
              <a:t>数据传输速率</a:t>
            </a:r>
            <a:r>
              <a:rPr lang="zh-CN" altLang="en-US" sz="2000">
                <a:solidFill>
                  <a:srgbClr val="9C0B15"/>
                </a:solidFill>
              </a:rPr>
              <a:t>低于CPU处理能力</a:t>
            </a:r>
            <a:r>
              <a:rPr lang="zh-CN" altLang="en-US" sz="2000"/>
              <a:t>的</a:t>
            </a:r>
            <a:r>
              <a:rPr lang="zh-CN" altLang="en-US" sz="2000"/>
              <a:t>设备。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问题二</a:t>
            </a:r>
            <a:r>
              <a:rPr lang="en-US" altLang="zh-CN" sz="2000"/>
              <a:t>		</a:t>
            </a:r>
            <a:r>
              <a:rPr lang="zh-CN" altLang="en-US" sz="2000"/>
              <a:t>为什么数据传输速率的高低是以</a:t>
            </a:r>
            <a:r>
              <a:rPr lang="zh-CN" altLang="en-US" sz="2000">
                <a:solidFill>
                  <a:srgbClr val="9C0B15"/>
                </a:solidFill>
              </a:rPr>
              <a:t>CPU处理能力</a:t>
            </a:r>
            <a:r>
              <a:rPr lang="zh-CN" altLang="en-US" sz="2000"/>
              <a:t>来</a:t>
            </a:r>
            <a:r>
              <a:rPr lang="zh-CN" altLang="en-US" sz="2000"/>
              <a:t>判别的？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因为</a:t>
            </a:r>
            <a:r>
              <a:rPr lang="en-US" altLang="zh-CN" sz="2000"/>
              <a:t>CPU</a:t>
            </a:r>
            <a:r>
              <a:rPr lang="zh-CN" altLang="en-US" sz="2000"/>
              <a:t>是整个计算机的核心，所有的数据都很可能要通过它。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如果数据来得比CPU处理得快，意味着设备要等待CPU；否则，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CPU就要等待设备</a:t>
            </a:r>
            <a:r>
              <a:rPr lang="zh-CN" altLang="en-US" sz="2000"/>
              <a:t>。这两种方案下，为获得最优综合性能，程序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/>
              <a:t>设计方法是</a:t>
            </a:r>
            <a:r>
              <a:rPr lang="zh-CN" altLang="en-US" sz="2000"/>
              <a:t>不同的。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467485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高速设备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197104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低速设备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设备按数据</a:t>
            </a:r>
            <a:r>
              <a:rPr lang="zh-CN" altLang="en-US" sz="2000" b="1">
                <a:solidFill>
                  <a:srgbClr val="9C0B15"/>
                </a:solidFill>
              </a:rPr>
              <a:t>传输单位分类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数据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传输单位</a:t>
            </a:r>
            <a:r>
              <a:rPr lang="zh-CN" altLang="en-US" sz="2000">
                <a:sym typeface="+mn-ea"/>
              </a:rPr>
              <a:t>，大致可以将它们分为如下几个类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块设备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固定大小的巨型数据块</a:t>
            </a:r>
            <a:r>
              <a:rPr lang="zh-CN" altLang="en-US" sz="2000">
                <a:sym typeface="+mn-ea"/>
              </a:rPr>
              <a:t>为单位进行数据传输和处理的设备。</a:t>
            </a:r>
            <a:r>
              <a:rPr lang="en-US" altLang="zh-CN" sz="2000">
                <a:sym typeface="+mn-ea"/>
              </a:rPr>
              <a:t>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这些设备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一般是外存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其I/O需要被缓冲（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后面详讲）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字符设备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单个或数个字节</a:t>
            </a:r>
            <a:r>
              <a:rPr lang="zh-CN" altLang="en-US" sz="2000">
                <a:sym typeface="+mn-ea"/>
              </a:rPr>
              <a:t>为单位进行数据传输和处理的设备。这些设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备一般是鼠标、键盘、显示器、打印机、串口和并口等，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其I/O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不需要被缓冲，其读写灵活性类似内存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其它设备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不能简单归入块设备或字符设备</a:t>
            </a:r>
            <a:r>
              <a:rPr lang="zh-CN" altLang="en-US" sz="2000"/>
              <a:t>的设备。这些设备一般是网卡、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数据采集卡等，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/>
              <a:t>其数据一般以存在时间先后顺序的数据包的形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式出现，其</a:t>
            </a:r>
            <a:r>
              <a:rPr lang="en-US" altLang="zh-CN" sz="2000"/>
              <a:t>I/O</a:t>
            </a:r>
            <a:r>
              <a:rPr lang="zh-CN" altLang="en-US" sz="2000"/>
              <a:t>需要非常复杂的缓冲</a:t>
            </a:r>
            <a:r>
              <a:rPr lang="zh-CN" altLang="en-US" sz="2000"/>
              <a:t>方式。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以上三种设备中，哪些更可能是高速设备？</a:t>
            </a:r>
            <a:r>
              <a:rPr lang="zh-CN" altLang="en-US" sz="2000"/>
              <a:t>为什么？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39573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其它设备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237236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字符设备</a:t>
            </a:r>
            <a:endParaRPr lang="zh-CN" altLang="en-US" b="1"/>
          </a:p>
        </p:txBody>
      </p:sp>
      <p:sp>
        <p:nvSpPr>
          <p:cNvPr id="60" name="圆角矩形 59"/>
          <p:cNvSpPr/>
          <p:nvPr>
            <p:custDataLst>
              <p:tags r:id="rId4"/>
            </p:custDataLst>
          </p:nvPr>
        </p:nvSpPr>
        <p:spPr>
          <a:xfrm>
            <a:off x="2981960" y="1878330"/>
            <a:ext cx="3823335" cy="3683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块设备</a:t>
            </a:r>
            <a:endParaRPr lang="zh-CN" altLang="en-US" b="1"/>
          </a:p>
        </p:txBody>
      </p:sp>
    </p:spTree>
    <p:custDataLst>
      <p:tags r:id="rId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6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交互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45110" y="676275"/>
            <a:ext cx="9290685" cy="5676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特点</a:t>
            </a:r>
            <a:r>
              <a:rPr lang="zh-CN" altLang="en-US" sz="2000">
                <a:sym typeface="+mn-ea"/>
              </a:rPr>
              <a:t>		一台可以将任意图灵机及其输入作为输入的图灵机，</a:t>
            </a:r>
            <a:r>
              <a:rPr lang="zh-CN" altLang="en-US" sz="2000">
                <a:sym typeface="+mn-ea"/>
              </a:rPr>
              <a:t>它可以模拟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任何图灵机的运行。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实现方式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纸带上有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（1）其它图灵机的状态描述与转换规则，以及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（2）其它图灵机所使用的数据。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重要性</a:t>
            </a:r>
            <a:r>
              <a:rPr lang="zh-CN" altLang="en-US" sz="2000">
                <a:sym typeface="+mn-ea"/>
              </a:rPr>
              <a:t>		存储程序架构（冯・诺依曼模型）思想的原点。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		存储的程序即为其</a:t>
            </a:r>
            <a:r>
              <a:rPr lang="zh-CN" altLang="en-US" sz="2000">
                <a:sym typeface="+mn-ea"/>
              </a:rPr>
              <a:t>它图灵机的状态描述与</a:t>
            </a:r>
            <a:r>
              <a:rPr lang="zh-CN" altLang="en-US" sz="2000">
                <a:sym typeface="+mn-ea"/>
              </a:rPr>
              <a:t>转换规则。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		存储的数据即为其它图灵机所使用的数据。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停机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纸带的内容就是图灵机的输出。</a:t>
            </a:r>
            <a:endParaRPr lang="zh-CN" altLang="en-US" sz="2000">
              <a:sym typeface="+mn-ea"/>
            </a:endParaRPr>
          </a:p>
          <a:p>
            <a:pPr algn="l">
              <a:lnSpc>
                <a:spcPct val="100000"/>
              </a:lnSpc>
              <a:spcBef>
                <a:spcPct val="20000"/>
              </a:spcBef>
              <a:buClrTx/>
              <a:buSzTx/>
              <a:buFontTx/>
            </a:pPr>
            <a:r>
              <a:rPr lang="zh-CN" altLang="en-US" sz="2000">
                <a:sym typeface="+mn-ea"/>
              </a:rPr>
              <a:t>		安装了操作系统的计算机可以看作是一台用户友好的通用图灵机，	</a:t>
            </a:r>
            <a:r>
              <a:rPr lang="zh-CN" altLang="en-US" sz="2000">
                <a:sym typeface="+mn-ea"/>
              </a:rPr>
              <a:t>	它接受任意程序文件和数据文件，利用数据运行程序并产生</a:t>
            </a:r>
            <a:r>
              <a:rPr lang="zh-CN" altLang="en-US" sz="2000">
                <a:sym typeface="+mn-ea"/>
              </a:rPr>
              <a:t>输出。</a:t>
            </a:r>
            <a:endParaRPr lang="zh-CN" altLang="en-US" sz="2000"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45110" y="177800"/>
            <a:ext cx="951865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  <a:sym typeface="+mn-ea"/>
              </a:rPr>
              <a:t>通用图灵机</a:t>
            </a:r>
            <a:endParaRPr lang="zh-CN" altLang="en-US" sz="2000" b="1">
              <a:solidFill>
                <a:srgbClr val="9C0B15"/>
              </a:solidFill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med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</a:t>
            </a:r>
            <a:r>
              <a:rPr lang="zh-CN" altLang="en-US" sz="2000" b="1">
                <a:solidFill>
                  <a:srgbClr val="9C0B15"/>
                </a:solidFill>
              </a:rPr>
              <a:t>可共享性分类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可共享性</a:t>
            </a:r>
            <a:r>
              <a:rPr lang="zh-CN" altLang="en-US" sz="2000">
                <a:sym typeface="+mn-ea"/>
              </a:rPr>
              <a:t>，大致可以将它们分为如下几个类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共享设备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被多个任务同时占用</a:t>
            </a:r>
            <a:r>
              <a:rPr lang="zh-CN" altLang="en-US" sz="2000">
                <a:sym typeface="+mn-ea"/>
              </a:rPr>
              <a:t>的设备。设备将以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很小的等待间隔并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发</a:t>
            </a:r>
            <a:r>
              <a:rPr lang="zh-CN" altLang="en-US" sz="2000">
                <a:sym typeface="+mn-ea"/>
              </a:rPr>
              <a:t>响应多个请求，或以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真正并行</a:t>
            </a:r>
            <a:r>
              <a:rPr lang="zh-CN" altLang="en-US" sz="2000">
                <a:sym typeface="+mn-ea"/>
              </a:rPr>
              <a:t>的方式响应</a:t>
            </a:r>
            <a:r>
              <a:rPr lang="zh-CN" altLang="en-US" sz="2000">
                <a:sym typeface="+mn-ea"/>
              </a:rPr>
              <a:t>多个请求。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假脱机设备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多个任务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无法真正同时占用该设备</a:t>
            </a:r>
            <a:r>
              <a:rPr lang="zh-CN" altLang="en-US" sz="2000">
                <a:sym typeface="+mn-ea"/>
              </a:rPr>
              <a:t>，但由于该设备具备请求队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列，因此可将多个任务的请求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并发</a:t>
            </a:r>
            <a:r>
              <a:rPr lang="zh-CN" altLang="en-US" sz="2000">
                <a:sym typeface="+mn-ea"/>
              </a:rPr>
              <a:t>提交到</a:t>
            </a:r>
            <a:r>
              <a:rPr lang="zh-CN" altLang="en-US" sz="2000">
                <a:sym typeface="+mn-ea"/>
              </a:rPr>
              <a:t>该</a:t>
            </a:r>
            <a:r>
              <a:rPr lang="zh-CN" altLang="en-US" sz="2000">
                <a:sym typeface="+mn-ea"/>
              </a:rPr>
              <a:t>队列，设备将以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较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长的等待间隔</a:t>
            </a:r>
            <a:r>
              <a:rPr lang="zh-CN" altLang="en-US" sz="2000">
                <a:sym typeface="+mn-ea"/>
              </a:rPr>
              <a:t>依次响应</a:t>
            </a:r>
            <a:r>
              <a:rPr lang="zh-CN" altLang="en-US" sz="2000">
                <a:sym typeface="+mn-ea"/>
              </a:rPr>
              <a:t>这些请求。</a:t>
            </a:r>
            <a:endParaRPr lang="zh-CN" altLang="en-US" sz="2000"/>
          </a:p>
          <a:p>
            <a:pPr algn="l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独占设备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>
                <a:sym typeface="+mn-ea"/>
              </a:rPr>
              <a:t>一般情况下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仅能被一</a:t>
            </a:r>
            <a:r>
              <a:rPr lang="zh-CN" altLang="en-US" sz="2000">
                <a:solidFill>
                  <a:srgbClr val="9C0B15"/>
                </a:solidFill>
              </a:rPr>
              <a:t>个任务占用的设备</a:t>
            </a:r>
            <a:r>
              <a:rPr lang="zh-CN" sz="2000"/>
              <a:t>。</a:t>
            </a:r>
            <a:r>
              <a:rPr lang="zh-CN" altLang="en-US" sz="2000"/>
              <a:t>切换这些设备对应的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/>
              <a:t>任务需要用户或应用程序</a:t>
            </a:r>
            <a:r>
              <a:rPr lang="zh-CN" altLang="en-US" sz="2000"/>
              <a:t>主动干预。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</a:t>
            </a:r>
            <a:r>
              <a:rPr lang="en-US" altLang="zh-CN" sz="2000"/>
              <a:t>		</a:t>
            </a:r>
            <a:r>
              <a:rPr lang="zh-CN" altLang="en-US" sz="2000"/>
              <a:t>独占设备理论上可以被转换为脱机共享设备吗？所有的独占设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备都可以（或者</a:t>
            </a:r>
            <a:r>
              <a:rPr lang="zh-CN" altLang="en-US" sz="2000"/>
              <a:t>有必要）进行这种</a:t>
            </a:r>
            <a:r>
              <a:rPr lang="zh-CN" altLang="en-US" sz="2000"/>
              <a:t>转换吗？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39573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共享设备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237236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独占设备</a:t>
            </a:r>
            <a:endParaRPr lang="zh-CN" altLang="en-US" b="1"/>
          </a:p>
        </p:txBody>
      </p:sp>
      <p:sp>
        <p:nvSpPr>
          <p:cNvPr id="60" name="圆角矩形 59"/>
          <p:cNvSpPr/>
          <p:nvPr>
            <p:custDataLst>
              <p:tags r:id="rId4"/>
            </p:custDataLst>
          </p:nvPr>
        </p:nvSpPr>
        <p:spPr>
          <a:xfrm>
            <a:off x="2981960" y="1878330"/>
            <a:ext cx="3823335" cy="3683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假脱机</a:t>
            </a:r>
            <a:r>
              <a:rPr lang="zh-CN" altLang="en-US" b="1"/>
              <a:t>设备</a:t>
            </a:r>
            <a:endParaRPr lang="zh-CN" altLang="en-US" b="1"/>
          </a:p>
        </p:txBody>
      </p:sp>
    </p:spTree>
    <p:custDataLst>
      <p:tags r:id="rId5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设备按数据传输</a:t>
            </a:r>
            <a:r>
              <a:rPr lang="zh-CN" altLang="en-US" sz="2000" b="1">
                <a:solidFill>
                  <a:srgbClr val="9C0B15"/>
                </a:solidFill>
              </a:rPr>
              <a:t>方式分类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数据传输方式</a:t>
            </a:r>
            <a:r>
              <a:rPr lang="zh-CN" altLang="en-US" sz="2000">
                <a:sym typeface="+mn-ea"/>
              </a:rPr>
              <a:t>，大致可以将它们分为如下几个类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XX设备</a:t>
            </a:r>
            <a:r>
              <a:rPr lang="en-US" altLang="zh-CN" sz="2000"/>
              <a:t>		</a:t>
            </a:r>
            <a:r>
              <a:rPr lang="zh-CN" altLang="en-US" sz="2000"/>
              <a:t>采用</a:t>
            </a:r>
            <a:r>
              <a:rPr lang="en-US" altLang="zh-CN" sz="2000"/>
              <a:t>XX</a:t>
            </a:r>
            <a:r>
              <a:rPr lang="zh-CN" altLang="en-US" sz="2000"/>
              <a:t>传输方式作为其主要传输方式的</a:t>
            </a:r>
            <a:r>
              <a:rPr lang="zh-CN" altLang="en-US" sz="2000"/>
              <a:t>设备。</a:t>
            </a:r>
            <a:endParaRPr lang="zh-CN" altLang="en-US" sz="2000"/>
          </a:p>
          <a:p>
            <a:pPr algn="ctr"/>
            <a:endParaRPr lang="zh-CN" altLang="en-US" sz="2000"/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问题一</a:t>
            </a:r>
            <a:r>
              <a:rPr lang="en-US" altLang="zh-CN" sz="2000"/>
              <a:t>		</a:t>
            </a:r>
            <a:r>
              <a:rPr lang="zh-CN" altLang="en-US" sz="2000"/>
              <a:t>什么样的设备适合作为直接传输设备？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随时准备好读写</a:t>
            </a:r>
            <a:r>
              <a:rPr lang="zh-CN" altLang="en-US" sz="2000">
                <a:sym typeface="+mn-ea"/>
              </a:rPr>
              <a:t>，且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响应迅速</a:t>
            </a:r>
            <a:r>
              <a:rPr lang="zh-CN" altLang="en-US" sz="2000">
                <a:sym typeface="+mn-ea"/>
              </a:rPr>
              <a:t>的</a:t>
            </a:r>
            <a:r>
              <a:rPr lang="zh-CN" altLang="en-US" sz="2000"/>
              <a:t>设备，如逻辑电平</a:t>
            </a:r>
            <a:r>
              <a:rPr lang="zh-CN" altLang="en-US" sz="2000"/>
              <a:t>等。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什么设备适合作为直接内存访问</a:t>
            </a:r>
            <a:r>
              <a:rPr lang="zh-CN" altLang="en-US" sz="2000"/>
              <a:t>传输设备？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数据量大</a:t>
            </a:r>
            <a:r>
              <a:rPr lang="zh-CN" altLang="en-US" sz="2000"/>
              <a:t>或</a:t>
            </a:r>
            <a:r>
              <a:rPr lang="zh-CN" altLang="en-US" sz="2000">
                <a:solidFill>
                  <a:srgbClr val="9C0B15"/>
                </a:solidFill>
              </a:rPr>
              <a:t>I/O操作频繁</a:t>
            </a:r>
            <a:r>
              <a:rPr lang="zh-CN" altLang="en-US" sz="2000"/>
              <a:t>的</a:t>
            </a:r>
            <a:r>
              <a:rPr lang="zh-CN" altLang="en-US" sz="2000"/>
              <a:t>设备。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39573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直接传输设备</a:t>
            </a:r>
            <a:endParaRPr lang="zh-CN" altLang="en-US" b="1"/>
          </a:p>
        </p:txBody>
      </p:sp>
      <p:sp>
        <p:nvSpPr>
          <p:cNvPr id="61" name="圆角矩形 60"/>
          <p:cNvSpPr/>
          <p:nvPr>
            <p:custDataLst>
              <p:tags r:id="rId3"/>
            </p:custDataLst>
          </p:nvPr>
        </p:nvSpPr>
        <p:spPr>
          <a:xfrm>
            <a:off x="2981960" y="2372360"/>
            <a:ext cx="3823335" cy="36830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中断</a:t>
            </a:r>
            <a:r>
              <a:rPr lang="zh-CN" altLang="en-US" b="1"/>
              <a:t>传输设备</a:t>
            </a:r>
            <a:endParaRPr lang="zh-CN" altLang="en-US" b="1"/>
          </a:p>
        </p:txBody>
      </p:sp>
      <p:sp>
        <p:nvSpPr>
          <p:cNvPr id="60" name="圆角矩形 59"/>
          <p:cNvSpPr/>
          <p:nvPr>
            <p:custDataLst>
              <p:tags r:id="rId4"/>
            </p:custDataLst>
          </p:nvPr>
        </p:nvSpPr>
        <p:spPr>
          <a:xfrm>
            <a:off x="2981960" y="1878330"/>
            <a:ext cx="3823335" cy="3683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轮询</a:t>
            </a:r>
            <a:r>
              <a:rPr lang="zh-CN" altLang="en-US" b="1"/>
              <a:t>传输设备</a:t>
            </a:r>
            <a:endParaRPr lang="zh-CN" altLang="en-US" b="1"/>
          </a:p>
        </p:txBody>
      </p:sp>
      <p:sp>
        <p:nvSpPr>
          <p:cNvPr id="2" name="圆角矩形 1"/>
          <p:cNvSpPr/>
          <p:nvPr>
            <p:custDataLst>
              <p:tags r:id="rId5"/>
            </p:custDataLst>
          </p:nvPr>
        </p:nvSpPr>
        <p:spPr>
          <a:xfrm>
            <a:off x="2981960" y="286766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直接内存访问（</a:t>
            </a:r>
            <a:r>
              <a:rPr lang="en-US" altLang="zh-CN" b="1"/>
              <a:t>DMA</a:t>
            </a:r>
            <a:r>
              <a:rPr lang="zh-CN" altLang="en-US" b="1"/>
              <a:t>）</a:t>
            </a:r>
            <a:r>
              <a:rPr lang="zh-CN" altLang="en-US" b="1"/>
              <a:t>传输设备</a:t>
            </a:r>
            <a:endParaRPr lang="zh-CN" altLang="en-US" b="1"/>
          </a:p>
        </p:txBody>
      </p:sp>
    </p:spTree>
    <p:custDataLst>
      <p:tags r:id="rId6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设备按真实</a:t>
            </a:r>
            <a:r>
              <a:rPr lang="zh-CN" altLang="en-US" sz="2000" b="1">
                <a:solidFill>
                  <a:srgbClr val="9C0B15"/>
                </a:solidFill>
              </a:rPr>
              <a:t>存在性分类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r>
              <a:rPr lang="zh-CN" altLang="en-US" sz="2000">
                <a:sym typeface="+mn-ea"/>
              </a:rPr>
              <a:t>按照设备的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真实存在性</a:t>
            </a:r>
            <a:r>
              <a:rPr lang="zh-CN" altLang="en-US" sz="2000">
                <a:sym typeface="+mn-ea"/>
              </a:rPr>
              <a:t>，大致可以将它们分为如下几个类</a:t>
            </a:r>
            <a:r>
              <a:rPr lang="zh-CN" altLang="en-US" sz="2000">
                <a:sym typeface="+mn-ea"/>
              </a:rPr>
              <a:t>别。</a:t>
            </a:r>
            <a:endParaRPr lang="zh-CN" altLang="en-US" sz="2000">
              <a:sym typeface="+mn-ea"/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物理设备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实际上存在的、</a:t>
            </a:r>
            <a:r>
              <a:rPr lang="zh-CN" altLang="en-US" sz="2000">
                <a:solidFill>
                  <a:srgbClr val="9C0B15"/>
                </a:solidFill>
              </a:rPr>
              <a:t>有物理实体</a:t>
            </a:r>
            <a:r>
              <a:rPr lang="zh-CN" altLang="en-US" sz="2000"/>
              <a:t>的设备。</a:t>
            </a:r>
            <a:endParaRPr lang="zh-CN" altLang="en-US" sz="2000"/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algn="l"/>
            <a:r>
              <a:rPr lang="zh-CN" altLang="en-US" sz="2000" b="1">
                <a:solidFill>
                  <a:srgbClr val="9C0B15"/>
                </a:solidFill>
              </a:rPr>
              <a:t>虚拟设备</a:t>
            </a: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仅在概念上存在</a:t>
            </a:r>
            <a:r>
              <a:rPr lang="zh-CN" altLang="en-US" sz="2000"/>
              <a:t>的设备。它有着和真实设备一样的接口，并会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像真实设备那样对操作做出反应，但找不到一个物理实体和它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一一</a:t>
            </a:r>
            <a:r>
              <a:rPr lang="zh-CN" altLang="en-US" sz="2000"/>
              <a:t>对应。又叫</a:t>
            </a:r>
            <a:r>
              <a:rPr lang="zh-CN" altLang="en-US" sz="2000">
                <a:solidFill>
                  <a:srgbClr val="9C0B15"/>
                </a:solidFill>
              </a:rPr>
              <a:t>逻辑设备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问题一</a:t>
            </a:r>
            <a:r>
              <a:rPr lang="en-US" altLang="zh-CN" sz="2000"/>
              <a:t>		</a:t>
            </a:r>
            <a:r>
              <a:rPr lang="zh-CN" altLang="en-US" sz="2000"/>
              <a:t>在前面讲过的外存</a:t>
            </a:r>
            <a:r>
              <a:rPr lang="zh-CN" altLang="en-US" sz="2000"/>
              <a:t>管理中，为什么需要</a:t>
            </a:r>
            <a:r>
              <a:rPr lang="zh-CN" altLang="en-US" sz="2000"/>
              <a:t>逻辑设备？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将物理存储器和文件系统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解耦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/>
              <a:t>方便文件系统的建立、使用、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管理与备份。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问题二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你还能想出其它需要逻辑设备的</a:t>
            </a:r>
            <a:r>
              <a:rPr lang="zh-CN" altLang="en-US" sz="2000"/>
              <a:t>场合吗？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虚拟化、假脱机共享、</a:t>
            </a:r>
            <a:r>
              <a:rPr lang="zh-CN" altLang="en-US" sz="2000"/>
              <a:t>程序调试</a:t>
            </a:r>
            <a:endParaRPr lang="zh-CN" altLang="en-US" sz="2000"/>
          </a:p>
        </p:txBody>
      </p:sp>
      <p:sp>
        <p:nvSpPr>
          <p:cNvPr id="28" name="圆角矩形 27"/>
          <p:cNvSpPr/>
          <p:nvPr>
            <p:custDataLst>
              <p:tags r:id="rId2"/>
            </p:custDataLst>
          </p:nvPr>
        </p:nvSpPr>
        <p:spPr>
          <a:xfrm>
            <a:off x="2981960" y="1395730"/>
            <a:ext cx="3823335" cy="368300"/>
          </a:xfrm>
          <a:prstGeom prst="roundRect">
            <a:avLst/>
          </a:prstGeom>
          <a:solidFill>
            <a:srgbClr val="D02F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物理设备</a:t>
            </a:r>
            <a:endParaRPr lang="zh-CN" altLang="en-US" b="1"/>
          </a:p>
        </p:txBody>
      </p:sp>
      <p:sp>
        <p:nvSpPr>
          <p:cNvPr id="2" name="圆角矩形 1"/>
          <p:cNvSpPr/>
          <p:nvPr>
            <p:custDataLst>
              <p:tags r:id="rId3"/>
            </p:custDataLst>
          </p:nvPr>
        </p:nvSpPr>
        <p:spPr>
          <a:xfrm>
            <a:off x="2981960" y="1899920"/>
            <a:ext cx="3823335" cy="368300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b="1"/>
              <a:t>虚拟设备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字符设备：实时时钟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r>
              <a:rPr lang="zh-CN" altLang="en-US" sz="2000" b="1">
                <a:solidFill>
                  <a:srgbClr val="9C0B15"/>
                </a:solidFill>
              </a:rPr>
              <a:t>定时器</a:t>
            </a:r>
            <a:r>
              <a:rPr lang="en-US" altLang="zh-CN" sz="2000"/>
              <a:t>		</a:t>
            </a:r>
            <a:r>
              <a:rPr lang="zh-CN" altLang="en-US" sz="2000"/>
              <a:t>带可编程计数上限的计数器。</a:t>
            </a:r>
            <a:r>
              <a:rPr lang="zh-CN" altLang="en-US" sz="2000">
                <a:solidFill>
                  <a:srgbClr val="9C0B15"/>
                </a:solidFill>
              </a:rPr>
              <a:t>一组D触发器负责计数，另一组</a:t>
            </a:r>
            <a:r>
              <a:rPr lang="zh-CN" altLang="en-US" sz="2000" b="1">
                <a:solidFill>
                  <a:srgbClr val="9C0B15"/>
                </a:solidFill>
              </a:rPr>
              <a:t>Timer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触发器则储存一个上限值</a:t>
            </a:r>
            <a:r>
              <a:rPr lang="zh-CN" altLang="en-US" sz="2000"/>
              <a:t>。一个比较器负责</a:t>
            </a:r>
            <a:r>
              <a:rPr lang="zh-CN" altLang="en-US" sz="2000">
                <a:solidFill>
                  <a:srgbClr val="9C0B15"/>
                </a:solidFill>
              </a:rPr>
              <a:t>比较这两组值，一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旦计数值达到上限值（</a:t>
            </a:r>
            <a:r>
              <a:rPr lang="zh-CN" altLang="en-US" sz="2000" b="1">
                <a:solidFill>
                  <a:srgbClr val="9C0B15"/>
                </a:solidFill>
              </a:rPr>
              <a:t>溢出</a:t>
            </a:r>
            <a:r>
              <a:rPr lang="zh-CN" altLang="en-US" sz="2000">
                <a:solidFill>
                  <a:srgbClr val="9C0B15"/>
                </a:solidFill>
              </a:rPr>
              <a:t>），就将计数值重置为0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 b="1">
                <a:solidFill>
                  <a:srgbClr val="9C0B15"/>
                </a:solidFill>
              </a:rPr>
              <a:t>定时器中断</a:t>
            </a:r>
            <a:r>
              <a:rPr lang="en-US" altLang="zh-CN" sz="2000"/>
              <a:t>	</a:t>
            </a:r>
            <a:r>
              <a:rPr lang="zh-CN" altLang="en-US" sz="2000"/>
              <a:t>一旦定时器的输入时钟频率已知，那么其溢出的时间间隔（时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间片）也就决定了。我们可以设置定时器</a:t>
            </a:r>
            <a:r>
              <a:rPr lang="zh-CN" altLang="en-US" sz="2000">
                <a:solidFill>
                  <a:srgbClr val="9C0B15"/>
                </a:solidFill>
              </a:rPr>
              <a:t>在每次溢出时产生一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</a:rPr>
              <a:t>个中断报告给操作系统</a:t>
            </a:r>
            <a:r>
              <a:rPr lang="zh-CN" altLang="en-US" sz="2000"/>
              <a:t>，操作系统就能够</a:t>
            </a:r>
            <a:r>
              <a:rPr lang="zh-CN" altLang="en-US" sz="2000">
                <a:solidFill>
                  <a:srgbClr val="9C0B15"/>
                </a:solidFill>
              </a:rPr>
              <a:t>强制定期启动调度器</a:t>
            </a:r>
            <a:r>
              <a:rPr lang="zh-CN" altLang="en-US" sz="2000"/>
              <a:t>。</a:t>
            </a:r>
            <a:endParaRPr lang="zh-CN" altLang="en-US" sz="2000"/>
          </a:p>
          <a:p>
            <a:endParaRPr lang="zh-CN" altLang="en-US" sz="2000"/>
          </a:p>
          <a:p>
            <a:r>
              <a:rPr lang="en-US" altLang="zh-CN" sz="2000" b="1">
                <a:solidFill>
                  <a:srgbClr val="9C0B15"/>
                </a:solidFill>
                <a:sym typeface="+mn-ea"/>
              </a:rPr>
              <a:t>软定时器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用系统定时器作为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时基</a:t>
            </a:r>
            <a:r>
              <a:rPr lang="zh-CN" altLang="en-US" sz="2000">
                <a:sym typeface="+mn-ea"/>
              </a:rPr>
              <a:t>来模拟一系列的软件定时器。当程序需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要定时时间</a:t>
            </a:r>
            <a:r>
              <a:rPr lang="en-US" altLang="zh-CN" sz="2000">
                <a:sym typeface="+mn-ea"/>
              </a:rPr>
              <a:t>t</a:t>
            </a:r>
            <a:r>
              <a:rPr lang="zh-CN" altLang="en-US" sz="2000">
                <a:sym typeface="+mn-ea"/>
              </a:rPr>
              <a:t>时，操作系统内核将记录经过的系统定时器嘀嗒数，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待经过</a:t>
            </a:r>
            <a:r>
              <a:rPr lang="en-US" altLang="zh-CN" sz="2000">
                <a:sym typeface="+mn-ea"/>
              </a:rPr>
              <a:t>t</a:t>
            </a:r>
            <a:r>
              <a:rPr lang="zh-CN" altLang="en-US" sz="2000">
                <a:sym typeface="+mn-ea"/>
              </a:rPr>
              <a:t>个嘀嗒时就完成软定时器的定时。</a:t>
            </a:r>
            <a:endParaRPr lang="en-US" altLang="zh-CN" sz="2000" b="1">
              <a:solidFill>
                <a:srgbClr val="9C0B15"/>
              </a:solidFill>
            </a:endParaRPr>
          </a:p>
          <a:p>
            <a:endParaRPr lang="zh-CN" altLang="en-US" sz="2000"/>
          </a:p>
          <a:p>
            <a:endParaRPr lang="zh-CN" altLang="en-US" sz="2000"/>
          </a:p>
          <a:p>
            <a:r>
              <a:rPr lang="en-US" altLang="zh-CN" sz="2000" b="1">
                <a:solidFill>
                  <a:srgbClr val="9C0B15"/>
                </a:solidFill>
                <a:sym typeface="+mn-ea"/>
              </a:rPr>
              <a:t>实时时钟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一个电子万年历，可以记录时间和日期，并具备闹钟功能。其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 b="1">
                <a:solidFill>
                  <a:srgbClr val="9C0B15"/>
                </a:solidFill>
                <a:sym typeface="+mn-ea"/>
              </a:rPr>
              <a:t>Real-Time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ym typeface="+mn-ea"/>
              </a:rPr>
              <a:t>往往还有一个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单独的后备电池供电</a:t>
            </a:r>
            <a:r>
              <a:rPr lang="zh-CN" altLang="en-US" sz="2000">
                <a:sym typeface="+mn-ea"/>
              </a:rPr>
              <a:t>，用来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在计算机主电源不通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Clock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电时保持时间走时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/>
          </a:p>
          <a:p>
            <a:r>
              <a:rPr lang="en-US" altLang="zh-CN" sz="2000" b="1">
                <a:solidFill>
                  <a:srgbClr val="9C0B15"/>
                </a:solidFill>
                <a:sym typeface="+mn-ea"/>
              </a:rPr>
              <a:t>（RTC）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其内部是一系列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互相串联的定时器</a:t>
            </a:r>
            <a:r>
              <a:rPr lang="zh-CN" altLang="en-US" sz="2000">
                <a:sym typeface="+mn-ea"/>
              </a:rPr>
              <a:t>。秒定时器的溢出连接到分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定时器的计数时钟输入端，如此继续下去，直到年定时器为止。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块设备：机械硬盘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读写单位</a:t>
            </a:r>
            <a:r>
              <a:rPr lang="en-US" altLang="zh-CN" sz="2000"/>
              <a:t>	</a:t>
            </a:r>
            <a:r>
              <a:rPr lang="zh-CN" altLang="en-US" sz="2000"/>
              <a:t>虽然磁盘的设备块是扇区，但操作系统并不会按照扇区来读写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硬盘，因为这个单位太小了，效率不高。操作系统实际使用的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读写单位是</a:t>
            </a:r>
            <a:r>
              <a:rPr lang="zh-CN" altLang="en-US" sz="2000">
                <a:solidFill>
                  <a:srgbClr val="9C0B15"/>
                </a:solidFill>
              </a:rPr>
              <a:t>簇（Cluster），它是一系列连续扇区的集合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磁盘的共享</a:t>
            </a:r>
            <a:r>
              <a:rPr lang="en-US" altLang="zh-CN" sz="2000"/>
              <a:t>	</a:t>
            </a:r>
            <a:r>
              <a:rPr lang="zh-CN" altLang="en-US" sz="2000"/>
              <a:t>磁盘是一个共享设备，这意味着很多进程都会同时提交大量的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写盘请求。磁盘的工作效率</a:t>
            </a:r>
            <a:r>
              <a:rPr lang="zh-CN" altLang="en-US" sz="2000">
                <a:solidFill>
                  <a:srgbClr val="9C0B15"/>
                </a:solidFill>
              </a:rPr>
              <a:t>显著地比CPU低</a:t>
            </a:r>
            <a:r>
              <a:rPr lang="zh-CN" altLang="en-US" sz="2000"/>
              <a:t>，那么如何处理这些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请求使</a:t>
            </a:r>
            <a:r>
              <a:rPr lang="en-US" altLang="zh-CN" sz="2000"/>
              <a:t>I/O</a:t>
            </a:r>
            <a:r>
              <a:rPr lang="zh-CN" altLang="en-US" sz="2000"/>
              <a:t>效率最高？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提示</a:t>
            </a:r>
            <a:r>
              <a:rPr lang="en-US" altLang="zh-CN" sz="2000"/>
              <a:t>	</a:t>
            </a:r>
            <a:r>
              <a:rPr lang="zh-CN" altLang="en-US" sz="2000"/>
              <a:t>磁道与磁道之间；簇与簇之间；簇内部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磁道</a:t>
            </a:r>
            <a:r>
              <a:rPr lang="en-US" altLang="zh-CN" sz="2000"/>
              <a:t>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</a:rPr>
              <a:t>越靠近的磁道之间的访问延迟更低</a:t>
            </a:r>
            <a:r>
              <a:rPr lang="zh-CN" altLang="en-US" sz="2000"/>
              <a:t>（磁头摆动幅度小；</a:t>
            </a:r>
            <a:r>
              <a:rPr lang="en-US" altLang="zh-CN" sz="2000"/>
              <a:t>ms</a:t>
            </a:r>
            <a:r>
              <a:rPr lang="zh-CN" altLang="en-US" sz="2000"/>
              <a:t>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级），同时</a:t>
            </a:r>
            <a:r>
              <a:rPr lang="zh-CN" altLang="en-US" sz="2000">
                <a:solidFill>
                  <a:srgbClr val="9C0B15"/>
                </a:solidFill>
              </a:rPr>
              <a:t>从内圈往外圈读访问延迟比从外圈往内圈读低</a:t>
            </a:r>
            <a:r>
              <a:rPr lang="zh-CN" altLang="en-US" sz="2000"/>
              <a:t>（盘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片斜进量，</a:t>
            </a:r>
            <a:r>
              <a:rPr lang="en-US" altLang="zh-CN" sz="2000"/>
              <a:t>μs</a:t>
            </a:r>
            <a:r>
              <a:rPr lang="zh-CN" altLang="en-US" sz="2000"/>
              <a:t>级）。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簇</a:t>
            </a:r>
            <a:r>
              <a:rPr lang="en-US" altLang="zh-CN" sz="2000"/>
              <a:t>		</a:t>
            </a:r>
            <a:r>
              <a:rPr lang="zh-CN" altLang="en-US" sz="2000"/>
              <a:t>同一个磁道，</a:t>
            </a:r>
            <a:r>
              <a:rPr lang="zh-CN" altLang="en-US" sz="2000">
                <a:solidFill>
                  <a:srgbClr val="9C0B15"/>
                </a:solidFill>
              </a:rPr>
              <a:t>从前往后读快，从后往前读慢</a:t>
            </a:r>
            <a:r>
              <a:rPr lang="zh-CN" altLang="en-US" sz="2000"/>
              <a:t>（扇区的排列顺序；</a:t>
            </a:r>
            <a:r>
              <a:rPr lang="en-US" altLang="zh-CN" sz="2000">
                <a:sym typeface="+mn-ea"/>
              </a:rPr>
              <a:t>		</a:t>
            </a:r>
            <a:r>
              <a:rPr lang="en-US" altLang="zh-CN" sz="2000"/>
              <a:t>μs</a:t>
            </a:r>
            <a:r>
              <a:rPr lang="zh-CN" altLang="en-US" sz="2000"/>
              <a:t>级）。一个簇内部的写</a:t>
            </a:r>
            <a:r>
              <a:rPr lang="zh-CN" altLang="en-US" sz="2000">
                <a:solidFill>
                  <a:srgbClr val="9C0B15"/>
                </a:solidFill>
              </a:rPr>
              <a:t>则最好一次写完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主要方面</a:t>
            </a:r>
            <a:r>
              <a:rPr lang="en-US" altLang="zh-CN" sz="2000"/>
              <a:t>	</a:t>
            </a:r>
            <a:r>
              <a:rPr lang="zh-CN" altLang="en-US" sz="2000"/>
              <a:t>在调度磁盘</a:t>
            </a:r>
            <a:r>
              <a:rPr lang="en-US" altLang="zh-CN" sz="2000"/>
              <a:t>I/O</a:t>
            </a:r>
            <a:r>
              <a:rPr lang="zh-CN" altLang="en-US" sz="2000"/>
              <a:t>时，</a:t>
            </a:r>
            <a:r>
              <a:rPr lang="zh-CN" altLang="en-US" sz="2000">
                <a:solidFill>
                  <a:srgbClr val="9C0B15"/>
                </a:solidFill>
              </a:rPr>
              <a:t>主要考虑磁头在磁道上的摆动耗时</a:t>
            </a:r>
            <a:r>
              <a:rPr lang="zh-CN" altLang="en-US" sz="2000"/>
              <a:t>，因为这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个时间是</a:t>
            </a:r>
            <a:r>
              <a:rPr lang="zh-CN" altLang="en-US" sz="2000">
                <a:solidFill>
                  <a:srgbClr val="9C0B15"/>
                </a:solidFill>
              </a:rPr>
              <a:t>以ms计算的</a:t>
            </a:r>
            <a:r>
              <a:rPr lang="zh-CN" altLang="en-US" sz="2000"/>
              <a:t>，远远超过其它耗时。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块设备：机械硬盘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缓冲区</a:t>
            </a:r>
            <a:r>
              <a:rPr lang="en-US" altLang="zh-CN" sz="2000"/>
              <a:t>		</a:t>
            </a:r>
            <a:r>
              <a:rPr lang="zh-CN" altLang="en-US" sz="2000"/>
              <a:t>缓冲区是一个</a:t>
            </a:r>
            <a:r>
              <a:rPr lang="zh-CN" altLang="en-US" sz="2000">
                <a:sym typeface="+mn-ea"/>
              </a:rPr>
              <a:t>临时的存储区，用以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缓和通信双方I/O速度、数据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Buffer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传输单位和并发性上的差异，其基本特点是（可含有一定次序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重排的）先进先出队列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磁盘返回的读数据都被提交到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读数据缓冲区</a:t>
            </a:r>
            <a:r>
              <a:rPr lang="zh-CN" altLang="en-US" sz="2000">
                <a:sym typeface="+mn-ea"/>
              </a:rPr>
              <a:t>，等待操作系统拿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走这些数</a:t>
            </a:r>
            <a:r>
              <a:rPr lang="zh-CN" sz="2000">
                <a:sym typeface="+mn-ea"/>
              </a:rPr>
              <a:t>据；</a:t>
            </a:r>
            <a:r>
              <a:rPr lang="zh-CN" sz="2000"/>
              <a:t>提交到磁盘的读写请求都要在</a:t>
            </a:r>
            <a:r>
              <a:rPr lang="zh-CN" altLang="en-US" sz="2000">
                <a:solidFill>
                  <a:srgbClr val="9C0B15"/>
                </a:solidFill>
              </a:rPr>
              <a:t>操作缓冲区</a:t>
            </a:r>
            <a:r>
              <a:rPr lang="zh-CN" sz="2000"/>
              <a:t>中进</a:t>
            </a:r>
            <a:r>
              <a:rPr lang="zh-CN" sz="2000">
                <a:sym typeface="+mn-ea"/>
              </a:rPr>
              <a:t>行</a:t>
            </a:r>
            <a:r>
              <a:rPr lang="zh-CN" sz="2000">
                <a:sym typeface="+mn-ea"/>
              </a:rPr>
              <a:t>		</a:t>
            </a:r>
            <a:r>
              <a:rPr lang="zh-CN" sz="2000"/>
              <a:t>排队，等到合适的</a:t>
            </a:r>
            <a:r>
              <a:rPr lang="zh-CN" sz="2000">
                <a:sym typeface="+mn-ea"/>
              </a:rPr>
              <a:t>时候再操作磁盘。</a:t>
            </a:r>
            <a:endParaRPr lang="zh-CN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在操作缓冲区中，同一个簇的读写请求会被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合并</a:t>
            </a:r>
            <a:r>
              <a:rPr lang="zh-CN" altLang="en-US" sz="2000">
                <a:sym typeface="+mn-ea"/>
              </a:rPr>
              <a:t>，同一磁道的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不同簇之间的读写请求会被按照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簇的次序来排序</a:t>
            </a:r>
            <a:r>
              <a:rPr lang="zh-CN" altLang="en-US" sz="2000">
                <a:sym typeface="+mn-ea"/>
              </a:rPr>
              <a:t>。不同磁道之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间的请求则按照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某种策略</a:t>
            </a:r>
            <a:r>
              <a:rPr lang="zh-CN" altLang="en-US" sz="2000">
                <a:sym typeface="+mn-ea"/>
              </a:rPr>
              <a:t>排序。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缓存</a:t>
            </a:r>
            <a:r>
              <a:rPr lang="en-US" altLang="zh-CN" sz="2000" b="1">
                <a:solidFill>
                  <a:srgbClr val="9C0B15"/>
                </a:solidFill>
              </a:rPr>
              <a:t>		</a:t>
            </a:r>
            <a:r>
              <a:rPr lang="zh-CN" altLang="en-US" sz="2000"/>
              <a:t>缓冲区的改进，增加了</a:t>
            </a:r>
            <a:r>
              <a:rPr lang="zh-CN" altLang="en-US" sz="2000">
                <a:solidFill>
                  <a:srgbClr val="9C0B15"/>
                </a:solidFill>
              </a:rPr>
              <a:t>数据存留</a:t>
            </a:r>
            <a:r>
              <a:rPr lang="zh-CN" altLang="en-US" sz="2000"/>
              <a:t>的功</a:t>
            </a:r>
            <a:r>
              <a:rPr lang="zh-CN" altLang="en-US" sz="2000">
                <a:sym typeface="+mn-ea"/>
              </a:rPr>
              <a:t>能，不再具备先进先出的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Cache		</a:t>
            </a:r>
            <a:r>
              <a:rPr lang="zh-CN" altLang="en-US" sz="2000">
                <a:sym typeface="+mn-ea"/>
              </a:rPr>
              <a:t>特点。现代操作系统的磁盘缓冲实际上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都是缓存</a:t>
            </a:r>
            <a:r>
              <a:rPr lang="zh-CN" altLang="en-US" sz="2000">
                <a:sym typeface="+mn-ea"/>
              </a:rPr>
              <a:t>，它们就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像CPU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的缓存那样工作，含有一系列簇的副本</a:t>
            </a:r>
            <a:r>
              <a:rPr lang="zh-CN" altLang="en-US" sz="2000">
                <a:sym typeface="+mn-ea"/>
              </a:rPr>
              <a:t>；如果操作请求命中它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们，就可以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免去真正的磁盘读写</a:t>
            </a:r>
            <a:r>
              <a:rPr lang="zh-CN" altLang="en-US" sz="2000">
                <a:sym typeface="+mn-ea"/>
              </a:rPr>
              <a:t>。这种用来替代缓冲区的缓存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习惯上叫做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缓冲缓存（Buffer-Cache）</a:t>
            </a:r>
            <a:r>
              <a:rPr lang="zh-CN" altLang="en-US" sz="2000">
                <a:sym typeface="+mn-ea"/>
              </a:rPr>
              <a:t>。	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	</a:t>
            </a:r>
            <a:endParaRPr lang="en-US" altLang="zh-CN" sz="2000" b="1">
              <a:solidFill>
                <a:srgbClr val="9C0B15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块设备：机械硬盘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缓冲区的类型</a:t>
            </a:r>
            <a:r>
              <a:rPr lang="en-US" altLang="zh-CN" sz="2000"/>
              <a:t>	</a:t>
            </a:r>
            <a:r>
              <a:rPr lang="zh-CN" altLang="en-US" sz="2000" b="1">
                <a:solidFill>
                  <a:srgbClr val="9C0B15"/>
                </a:solidFill>
              </a:rPr>
              <a:t>单缓冲</a:t>
            </a:r>
            <a:r>
              <a:rPr lang="en-US" altLang="zh-CN" sz="2000"/>
              <a:t>		</a:t>
            </a:r>
            <a:r>
              <a:rPr lang="zh-CN" altLang="en-US" sz="2000"/>
              <a:t>含有一个请求的缓冲区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双缓冲	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含有两个请求的缓冲区。并发能力更好。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en-US" altLang="zh-CN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</a:rPr>
              <a:t>环形多缓冲</a:t>
            </a:r>
            <a:r>
              <a:rPr lang="en-US" altLang="zh-CN" sz="2000" b="1">
                <a:solidFill>
                  <a:srgbClr val="9C0B15"/>
                </a:solidFill>
              </a:rPr>
              <a:t>	</a:t>
            </a:r>
            <a:r>
              <a:rPr lang="zh-CN" altLang="en-US" sz="2000"/>
              <a:t>队列中的多个请求组成一个环形，并有头尾两</a:t>
            </a:r>
            <a:r>
              <a:rPr lang="zh-CN" altLang="en-US" sz="2000">
                <a:sym typeface="+mn-ea"/>
              </a:rPr>
              <a:t>				</a:t>
            </a:r>
            <a:r>
              <a:rPr lang="zh-CN" altLang="en-US" sz="2000"/>
              <a:t>个指针。</a:t>
            </a:r>
            <a:r>
              <a:rPr lang="zh-CN" altLang="en-US" sz="2000">
                <a:solidFill>
                  <a:srgbClr val="9C0B15"/>
                </a:solidFill>
              </a:rPr>
              <a:t>头指针负责写，尾指针负责读</a:t>
            </a:r>
            <a:r>
              <a:rPr lang="zh-CN" altLang="en-US" sz="2000"/>
              <a:t>，如果</a:t>
            </a:r>
            <a:r>
              <a:rPr lang="zh-CN" altLang="en-US" sz="2000">
                <a:sym typeface="+mn-ea"/>
              </a:rPr>
              <a:t>				</a:t>
            </a:r>
            <a:r>
              <a:rPr lang="zh-CN" altLang="en-US" sz="2000">
                <a:solidFill>
                  <a:srgbClr val="9C0B15"/>
                </a:solidFill>
              </a:rPr>
              <a:t>头赶上尾则说明队列已满，如果尾赶上头则说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		</a:t>
            </a:r>
            <a:r>
              <a:rPr lang="zh-CN" altLang="en-US" sz="2000">
                <a:solidFill>
                  <a:srgbClr val="9C0B15"/>
                </a:solidFill>
              </a:rPr>
              <a:t>明队列已空</a:t>
            </a:r>
            <a:r>
              <a:rPr lang="zh-CN" altLang="en-US" sz="2000"/>
              <a:t>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缓冲池</a:t>
            </a:r>
            <a:r>
              <a:rPr lang="en-US" altLang="zh-CN" sz="2000"/>
              <a:t>		</a:t>
            </a:r>
            <a:r>
              <a:rPr lang="zh-CN" altLang="en-US" sz="2000"/>
              <a:t>多个缓冲区的集合，</a:t>
            </a:r>
            <a:r>
              <a:rPr lang="zh-CN" altLang="en-US" sz="2000">
                <a:solidFill>
                  <a:srgbClr val="9C0B15"/>
                </a:solidFill>
              </a:rPr>
              <a:t>由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内核各模块共享</a:t>
            </a:r>
            <a:r>
              <a:rPr lang="zh-CN" altLang="en-US" sz="2000"/>
              <a:t>。</a:t>
            </a:r>
            <a:r>
              <a:rPr lang="zh-CN" altLang="en-US" sz="2000">
                <a:sym typeface="+mn-ea"/>
              </a:rPr>
              <a:t>程序需要时申请，用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完后释放回来，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提供统一的接口并集中管理</a:t>
            </a:r>
            <a:r>
              <a:rPr lang="zh-CN" altLang="en-US" sz="2000">
                <a:sym typeface="+mn-ea"/>
              </a:rPr>
              <a:t>，提高内存利用率。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不同的设备可能需要</a:t>
            </a:r>
            <a:r>
              <a:rPr lang="zh-CN" altLang="en-US" sz="2000">
                <a:solidFill>
                  <a:srgbClr val="9C0B15"/>
                </a:solidFill>
              </a:rPr>
              <a:t>不同粒度和槽位的缓冲区</a:t>
            </a:r>
            <a:r>
              <a:rPr lang="zh-CN" altLang="en-US" sz="2000"/>
              <a:t>，这些都可以从</a:t>
            </a:r>
            <a:r>
              <a:rPr lang="en-US" altLang="zh-CN" sz="2000">
                <a:sym typeface="+mn-ea"/>
              </a:rPr>
              <a:t>		</a:t>
            </a:r>
            <a:r>
              <a:rPr lang="zh-CN" altLang="en-US" sz="2000"/>
              <a:t>缓冲池中申请</a:t>
            </a:r>
            <a:r>
              <a:rPr lang="zh-CN" altLang="en-US" sz="2000"/>
              <a:t>创建。</a:t>
            </a:r>
            <a:endParaRPr lang="zh-CN" altLang="en-US" sz="20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331210" y="3356610"/>
            <a:ext cx="3125470" cy="198818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块设备：机械硬盘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排序策略：</a:t>
            </a:r>
            <a:r>
              <a:rPr lang="zh-CN" sz="2000" b="1">
                <a:solidFill>
                  <a:srgbClr val="9C0B15"/>
                </a:solidFill>
              </a:rPr>
              <a:t>线性扫描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/>
              <a:t>	</a:t>
            </a:r>
            <a:r>
              <a:rPr lang="zh-CN" altLang="en-US" sz="2000">
                <a:solidFill>
                  <a:srgbClr val="9C0B15"/>
                </a:solidFill>
              </a:rPr>
              <a:t>从磁盘头扫描到磁盘尾</a:t>
            </a:r>
            <a:r>
              <a:rPr lang="zh-CN" altLang="en-US" sz="2000"/>
              <a:t>，在一次扫描中响应所有的请求。</a:t>
            </a:r>
            <a:endParaRPr lang="zh-CN" altLang="en-US" sz="2000"/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离线算法。</a:t>
            </a: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排序策略：先来先服务（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FCFS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直接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按请求的发起顺序</a:t>
            </a:r>
            <a:r>
              <a:rPr lang="zh-CN" altLang="en-US" sz="2000">
                <a:sym typeface="+mn-ea"/>
              </a:rPr>
              <a:t>来发起磁盘访问。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 b="1">
              <a:solidFill>
                <a:srgbClr val="9C0B15"/>
              </a:solidFill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排序策略：最短寻道时间优先（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Shortest Seek Time First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，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SSTF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在访问时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先计算下次磁头移动的距离</a:t>
            </a:r>
            <a:r>
              <a:rPr lang="zh-CN" altLang="en-US" sz="2000">
                <a:sym typeface="+mn-ea"/>
              </a:rPr>
              <a:t>，选择最近的磁道进行访问。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有可能造成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饥饿现象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排序策略：电梯扫描算法（</a:t>
            </a:r>
            <a:r>
              <a:rPr lang="en-US" altLang="zh-CN" sz="2000" b="1">
                <a:solidFill>
                  <a:srgbClr val="9C0B15"/>
                </a:solidFill>
                <a:sym typeface="+mn-ea"/>
              </a:rPr>
              <a:t>C-SCAN/</a:t>
            </a:r>
            <a:r>
              <a:rPr lang="en-US" sz="2000" b="1">
                <a:solidFill>
                  <a:srgbClr val="9C0B15"/>
                </a:solidFill>
                <a:sym typeface="+mn-ea"/>
              </a:rPr>
              <a:t>SCAN/C-LOOK/LOOK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以</a:t>
            </a:r>
            <a:r>
              <a:rPr lang="en-US" altLang="zh-CN" sz="2000">
                <a:sym typeface="+mn-ea"/>
              </a:rPr>
              <a:t>C-LOOK</a:t>
            </a:r>
            <a:r>
              <a:rPr lang="zh-CN" altLang="en-US" sz="2000">
                <a:sym typeface="+mn-ea"/>
              </a:rPr>
              <a:t>为例，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将队列中的请求排序，从头扫描到尾</a:t>
            </a:r>
            <a:r>
              <a:rPr lang="zh-CN" altLang="en-US" sz="2000">
                <a:sym typeface="+mn-ea"/>
              </a:rPr>
              <a:t>，然后再从头开始。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在扫描到最后一个请求之前，不做回溯，直到扫描完成后才一次性拉回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来。如响应请求时在同一个地址又产生请求，等到下次扫描再响应它。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块设备：机械硬盘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/>
          </a:p>
          <a:p>
            <a:pPr algn="l">
              <a:buClrTx/>
              <a:buSzTx/>
              <a:buFontTx/>
            </a:pPr>
            <a:r>
              <a:rPr lang="zh-CN" altLang="en-US" sz="2000" b="1">
                <a:solidFill>
                  <a:srgbClr val="9C0B15"/>
                </a:solidFill>
              </a:rPr>
              <a:t>排序策略：电梯扫描算法（</a:t>
            </a:r>
            <a:r>
              <a:rPr lang="en-US" altLang="zh-CN" sz="2000" b="1">
                <a:solidFill>
                  <a:srgbClr val="9C0B15"/>
                </a:solidFill>
              </a:rPr>
              <a:t>C-SCAN/</a:t>
            </a:r>
            <a:r>
              <a:rPr lang="en-US" sz="2000" b="1">
                <a:solidFill>
                  <a:srgbClr val="9C0B15"/>
                </a:solidFill>
              </a:rPr>
              <a:t>SCAN/LOOK</a:t>
            </a:r>
            <a:r>
              <a:rPr lang="zh-CN" altLang="en-US" sz="2000" b="1">
                <a:solidFill>
                  <a:srgbClr val="9C0B15"/>
                </a:solidFill>
              </a:rPr>
              <a:t>）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l">
              <a:buClrTx/>
              <a:buSzTx/>
              <a:buFontTx/>
            </a:pPr>
            <a:r>
              <a:rPr lang="en-US" altLang="zh-CN" sz="2000"/>
              <a:t>	</a:t>
            </a:r>
            <a:r>
              <a:rPr lang="zh-CN" altLang="en-US" sz="2000"/>
              <a:t>基于</a:t>
            </a:r>
            <a:r>
              <a:rPr lang="zh-CN" altLang="en-US" sz="2000">
                <a:solidFill>
                  <a:srgbClr val="9C0B15"/>
                </a:solidFill>
              </a:rPr>
              <a:t>回程时是否响应</a:t>
            </a:r>
            <a:r>
              <a:rPr lang="zh-CN" altLang="en-US" sz="2000"/>
              <a:t>，以及</a:t>
            </a:r>
            <a:r>
              <a:rPr lang="zh-CN" altLang="en-US" sz="2000">
                <a:solidFill>
                  <a:srgbClr val="9C0B15"/>
                </a:solidFill>
              </a:rPr>
              <a:t>每次扫描时是否扫描到底</a:t>
            </a:r>
            <a:r>
              <a:rPr lang="zh-CN" altLang="en-US" sz="2000"/>
              <a:t>，此类磁盘调度策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/>
              <a:t>略可以有以下四个</a:t>
            </a:r>
            <a:r>
              <a:rPr lang="zh-CN" altLang="en-US" sz="2000"/>
              <a:t>变种。</a:t>
            </a:r>
            <a:endParaRPr lang="zh-CN" altLang="en-US" sz="2000"/>
          </a:p>
        </p:txBody>
      </p:sp>
      <p:graphicFrame>
        <p:nvGraphicFramePr>
          <p:cNvPr id="61" name="表格 60"/>
          <p:cNvGraphicFramePr/>
          <p:nvPr>
            <p:custDataLst>
              <p:tags r:id="rId2"/>
            </p:custDataLst>
          </p:nvPr>
        </p:nvGraphicFramePr>
        <p:xfrm>
          <a:off x="333375" y="1740535"/>
          <a:ext cx="9261475" cy="495744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98930"/>
                <a:gridCol w="1884680"/>
                <a:gridCol w="2281555"/>
                <a:gridCol w="3496310"/>
              </a:tblGrid>
              <a:tr h="3962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</a:rPr>
                        <a:t>算法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</a:rPr>
                        <a:t>回程</a:t>
                      </a: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</a:rPr>
                        <a:t>响应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</a:rPr>
                        <a:t>扫描到底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</a:rPr>
                        <a:t>效率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39624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C-SCAN</a:t>
                      </a:r>
                      <a:endParaRPr lang="en-US" altLang="zh-CN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最</a:t>
                      </a: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低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gridSpan="3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SCAN</a:t>
                      </a:r>
                      <a:endParaRPr lang="en-US" altLang="zh-CN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较</a:t>
                      </a: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低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gridSpan="3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C-LOOK</a:t>
                      </a:r>
                      <a:endParaRPr lang="en-US" altLang="zh-CN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否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较高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92480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gridSpan="3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396240">
                <a:tc rowSpan="2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LOOK</a:t>
                      </a:r>
                      <a:endParaRPr lang="en-US" altLang="zh-CN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是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</a:rPr>
                        <a:t>否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>
                          <a:latin typeface="微软雅黑" panose="020B0503020204020204" charset="-122"/>
                          <a:ea typeface="微软雅黑" panose="020B0503020204020204" charset="-122"/>
                          <a:cs typeface="思源黑体 CN Regular" panose="020B0500000000000000" charset="-122"/>
                          <a:sym typeface="+mn-ea"/>
                        </a:rPr>
                        <a:t>较高</a:t>
                      </a: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781685">
                <a:tc v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gridSpan="3"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endParaRPr lang="zh-CN" altLang="en-US" sz="2000">
                        <a:latin typeface="微软雅黑" panose="020B0503020204020204" charset="-122"/>
                        <a:ea typeface="微软雅黑" panose="020B0503020204020204" charset="-122"/>
                        <a:cs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  <a:tc hMerge="1"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3" name="组合 82"/>
          <p:cNvGrpSpPr/>
          <p:nvPr/>
        </p:nvGrpSpPr>
        <p:grpSpPr>
          <a:xfrm>
            <a:off x="2181860" y="2772410"/>
            <a:ext cx="7252970" cy="287020"/>
            <a:chOff x="3429" y="4592"/>
            <a:chExt cx="11422" cy="452"/>
          </a:xfrm>
        </p:grpSpPr>
        <p:cxnSp>
          <p:nvCxnSpPr>
            <p:cNvPr id="63" name="直接箭头连接符 62"/>
            <p:cNvCxnSpPr/>
            <p:nvPr>
              <p:custDataLst>
                <p:tags r:id="rId3"/>
              </p:custDataLst>
            </p:nvPr>
          </p:nvCxnSpPr>
          <p:spPr>
            <a:xfrm flipH="1">
              <a:off x="3429" y="5044"/>
              <a:ext cx="11420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>
              <p:custDataLst>
                <p:tags r:id="rId4"/>
              </p:custDataLst>
            </p:nvPr>
          </p:nvCxnSpPr>
          <p:spPr>
            <a:xfrm flipV="1">
              <a:off x="3429" y="4592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/>
            <p:cNvCxnSpPr/>
            <p:nvPr>
              <p:custDataLst>
                <p:tags r:id="rId5"/>
              </p:custDataLst>
            </p:nvPr>
          </p:nvCxnSpPr>
          <p:spPr>
            <a:xfrm flipV="1">
              <a:off x="5753" y="4592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/>
            <p:cNvCxnSpPr/>
            <p:nvPr>
              <p:custDataLst>
                <p:tags r:id="rId6"/>
              </p:custDataLst>
            </p:nvPr>
          </p:nvCxnSpPr>
          <p:spPr>
            <a:xfrm flipV="1">
              <a:off x="8000" y="4592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箭头连接符 78"/>
            <p:cNvCxnSpPr/>
            <p:nvPr>
              <p:custDataLst>
                <p:tags r:id="rId7"/>
              </p:custDataLst>
            </p:nvPr>
          </p:nvCxnSpPr>
          <p:spPr>
            <a:xfrm flipV="1">
              <a:off x="10324" y="4592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/>
            <p:cNvCxnSpPr/>
            <p:nvPr>
              <p:custDataLst>
                <p:tags r:id="rId8"/>
              </p:custDataLst>
            </p:nvPr>
          </p:nvCxnSpPr>
          <p:spPr>
            <a:xfrm flipV="1">
              <a:off x="12527" y="4592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2186305" y="3868420"/>
            <a:ext cx="7273925" cy="276860"/>
            <a:chOff x="3436" y="6217"/>
            <a:chExt cx="11455" cy="436"/>
          </a:xfrm>
        </p:grpSpPr>
        <p:cxnSp>
          <p:nvCxnSpPr>
            <p:cNvPr id="86" name="直接箭头连接符 85"/>
            <p:cNvCxnSpPr/>
            <p:nvPr>
              <p:custDataLst>
                <p:tags r:id="rId9"/>
              </p:custDataLst>
            </p:nvPr>
          </p:nvCxnSpPr>
          <p:spPr>
            <a:xfrm flipV="1">
              <a:off x="3469" y="6217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箭头连接符 86"/>
            <p:cNvCxnSpPr/>
            <p:nvPr>
              <p:custDataLst>
                <p:tags r:id="rId10"/>
              </p:custDataLst>
            </p:nvPr>
          </p:nvCxnSpPr>
          <p:spPr>
            <a:xfrm flipV="1">
              <a:off x="5793" y="6217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箭头连接符 87"/>
            <p:cNvCxnSpPr/>
            <p:nvPr>
              <p:custDataLst>
                <p:tags r:id="rId11"/>
              </p:custDataLst>
            </p:nvPr>
          </p:nvCxnSpPr>
          <p:spPr>
            <a:xfrm flipV="1">
              <a:off x="8040" y="6217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箭头连接符 88"/>
            <p:cNvCxnSpPr/>
            <p:nvPr>
              <p:custDataLst>
                <p:tags r:id="rId12"/>
              </p:custDataLst>
            </p:nvPr>
          </p:nvCxnSpPr>
          <p:spPr>
            <a:xfrm flipV="1">
              <a:off x="10364" y="6217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箭头连接符 89"/>
            <p:cNvCxnSpPr/>
            <p:nvPr>
              <p:custDataLst>
                <p:tags r:id="rId13"/>
              </p:custDataLst>
            </p:nvPr>
          </p:nvCxnSpPr>
          <p:spPr>
            <a:xfrm flipV="1">
              <a:off x="12567" y="6217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箭头连接符 91"/>
            <p:cNvCxnSpPr/>
            <p:nvPr>
              <p:custDataLst>
                <p:tags r:id="rId14"/>
              </p:custDataLst>
            </p:nvPr>
          </p:nvCxnSpPr>
          <p:spPr>
            <a:xfrm rot="10800000" flipV="1">
              <a:off x="12534" y="6653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箭头连接符 92"/>
            <p:cNvCxnSpPr/>
            <p:nvPr>
              <p:custDataLst>
                <p:tags r:id="rId15"/>
              </p:custDataLst>
            </p:nvPr>
          </p:nvCxnSpPr>
          <p:spPr>
            <a:xfrm rot="10800000" flipV="1">
              <a:off x="10210" y="6653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箭头连接符 93"/>
            <p:cNvCxnSpPr/>
            <p:nvPr>
              <p:custDataLst>
                <p:tags r:id="rId16"/>
              </p:custDataLst>
            </p:nvPr>
          </p:nvCxnSpPr>
          <p:spPr>
            <a:xfrm rot="10800000" flipV="1">
              <a:off x="7963" y="6653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/>
            <p:cNvCxnSpPr/>
            <p:nvPr>
              <p:custDataLst>
                <p:tags r:id="rId17"/>
              </p:custDataLst>
            </p:nvPr>
          </p:nvCxnSpPr>
          <p:spPr>
            <a:xfrm rot="10800000" flipV="1">
              <a:off x="5639" y="6653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/>
            <p:cNvCxnSpPr/>
            <p:nvPr>
              <p:custDataLst>
                <p:tags r:id="rId18"/>
              </p:custDataLst>
            </p:nvPr>
          </p:nvCxnSpPr>
          <p:spPr>
            <a:xfrm rot="10800000" flipV="1">
              <a:off x="3436" y="6653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组合 104"/>
          <p:cNvGrpSpPr/>
          <p:nvPr/>
        </p:nvGrpSpPr>
        <p:grpSpPr>
          <a:xfrm>
            <a:off x="3656330" y="5007610"/>
            <a:ext cx="4378325" cy="287020"/>
            <a:chOff x="5751" y="8011"/>
            <a:chExt cx="6895" cy="452"/>
          </a:xfrm>
        </p:grpSpPr>
        <p:cxnSp>
          <p:nvCxnSpPr>
            <p:cNvPr id="99" name="直接箭头连接符 98"/>
            <p:cNvCxnSpPr/>
            <p:nvPr>
              <p:custDataLst>
                <p:tags r:id="rId19"/>
              </p:custDataLst>
            </p:nvPr>
          </p:nvCxnSpPr>
          <p:spPr>
            <a:xfrm flipH="1">
              <a:off x="5760" y="8463"/>
              <a:ext cx="6808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箭头连接符 100"/>
            <p:cNvCxnSpPr/>
            <p:nvPr>
              <p:custDataLst>
                <p:tags r:id="rId20"/>
              </p:custDataLst>
            </p:nvPr>
          </p:nvCxnSpPr>
          <p:spPr>
            <a:xfrm flipV="1">
              <a:off x="5751" y="8011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箭头连接符 101"/>
            <p:cNvCxnSpPr/>
            <p:nvPr>
              <p:custDataLst>
                <p:tags r:id="rId21"/>
              </p:custDataLst>
            </p:nvPr>
          </p:nvCxnSpPr>
          <p:spPr>
            <a:xfrm flipV="1">
              <a:off x="7998" y="8011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箭头连接符 102"/>
            <p:cNvCxnSpPr/>
            <p:nvPr>
              <p:custDataLst>
                <p:tags r:id="rId22"/>
              </p:custDataLst>
            </p:nvPr>
          </p:nvCxnSpPr>
          <p:spPr>
            <a:xfrm flipV="1">
              <a:off x="10322" y="8011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" name="组合 117"/>
          <p:cNvGrpSpPr/>
          <p:nvPr/>
        </p:nvGrpSpPr>
        <p:grpSpPr>
          <a:xfrm>
            <a:off x="3662045" y="6146165"/>
            <a:ext cx="4399280" cy="276860"/>
            <a:chOff x="5767" y="9679"/>
            <a:chExt cx="6928" cy="436"/>
          </a:xfrm>
        </p:grpSpPr>
        <p:cxnSp>
          <p:nvCxnSpPr>
            <p:cNvPr id="109" name="直接箭头连接符 108"/>
            <p:cNvCxnSpPr/>
            <p:nvPr>
              <p:custDataLst>
                <p:tags r:id="rId23"/>
              </p:custDataLst>
            </p:nvPr>
          </p:nvCxnSpPr>
          <p:spPr>
            <a:xfrm flipV="1">
              <a:off x="5800" y="9679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箭头连接符 109"/>
            <p:cNvCxnSpPr/>
            <p:nvPr>
              <p:custDataLst>
                <p:tags r:id="rId24"/>
              </p:custDataLst>
            </p:nvPr>
          </p:nvCxnSpPr>
          <p:spPr>
            <a:xfrm flipV="1">
              <a:off x="8047" y="9679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箭头连接符 110"/>
            <p:cNvCxnSpPr/>
            <p:nvPr>
              <p:custDataLst>
                <p:tags r:id="rId25"/>
              </p:custDataLst>
            </p:nvPr>
          </p:nvCxnSpPr>
          <p:spPr>
            <a:xfrm flipV="1">
              <a:off x="10371" y="9679"/>
              <a:ext cx="2324" cy="0"/>
            </a:xfrm>
            <a:prstGeom prst="straightConnector1">
              <a:avLst/>
            </a:prstGeom>
            <a:ln w="76200">
              <a:solidFill>
                <a:srgbClr val="D02F3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箭头连接符 113"/>
            <p:cNvCxnSpPr/>
            <p:nvPr>
              <p:custDataLst>
                <p:tags r:id="rId26"/>
              </p:custDataLst>
            </p:nvPr>
          </p:nvCxnSpPr>
          <p:spPr>
            <a:xfrm rot="10800000" flipV="1">
              <a:off x="10338" y="10115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箭头连接符 114"/>
            <p:cNvCxnSpPr/>
            <p:nvPr>
              <p:custDataLst>
                <p:tags r:id="rId27"/>
              </p:custDataLst>
            </p:nvPr>
          </p:nvCxnSpPr>
          <p:spPr>
            <a:xfrm rot="10800000" flipV="1">
              <a:off x="8091" y="10115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箭头连接符 115"/>
            <p:cNvCxnSpPr/>
            <p:nvPr>
              <p:custDataLst>
                <p:tags r:id="rId28"/>
              </p:custDataLst>
            </p:nvPr>
          </p:nvCxnSpPr>
          <p:spPr>
            <a:xfrm rot="10800000" flipV="1">
              <a:off x="5767" y="10115"/>
              <a:ext cx="2324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9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>
            <a:grpSpLocks noChangeAspect="1"/>
          </p:cNvGrpSpPr>
          <p:nvPr/>
        </p:nvGrpSpPr>
        <p:grpSpPr>
          <a:xfrm>
            <a:off x="9878060" y="36830"/>
            <a:ext cx="2168525" cy="572770"/>
            <a:chOff x="232331" y="483409"/>
            <a:chExt cx="1887300" cy="498475"/>
          </a:xfrm>
          <a:solidFill>
            <a:srgbClr val="9C0B15"/>
          </a:solidFill>
        </p:grpSpPr>
        <p:sp>
          <p:nvSpPr>
            <p:cNvPr id="14" name="Freeform 5"/>
            <p:cNvSpPr/>
            <p:nvPr/>
          </p:nvSpPr>
          <p:spPr bwMode="auto">
            <a:xfrm>
              <a:off x="951343" y="578788"/>
              <a:ext cx="47906" cy="149758"/>
            </a:xfrm>
            <a:custGeom>
              <a:avLst/>
              <a:gdLst>
                <a:gd name="T0" fmla="*/ 0 w 47"/>
                <a:gd name="T1" fmla="*/ 138 h 146"/>
                <a:gd name="T2" fmla="*/ 8 w 47"/>
                <a:gd name="T3" fmla="*/ 145 h 146"/>
                <a:gd name="T4" fmla="*/ 28 w 47"/>
                <a:gd name="T5" fmla="*/ 113 h 146"/>
                <a:gd name="T6" fmla="*/ 46 w 47"/>
                <a:gd name="T7" fmla="*/ 40 h 146"/>
                <a:gd name="T8" fmla="*/ 18 w 47"/>
                <a:gd name="T9" fmla="*/ 0 h 146"/>
                <a:gd name="T10" fmla="*/ 9 w 47"/>
                <a:gd name="T11" fmla="*/ 8 h 146"/>
                <a:gd name="T12" fmla="*/ 15 w 47"/>
                <a:gd name="T13" fmla="*/ 49 h 146"/>
                <a:gd name="T14" fmla="*/ 8 w 47"/>
                <a:gd name="T15" fmla="*/ 112 h 146"/>
                <a:gd name="T16" fmla="*/ 0 w 47"/>
                <a:gd name="T17" fmla="*/ 13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46">
                  <a:moveTo>
                    <a:pt x="0" y="138"/>
                  </a:moveTo>
                  <a:cubicBezTo>
                    <a:pt x="0" y="138"/>
                    <a:pt x="0" y="146"/>
                    <a:pt x="8" y="145"/>
                  </a:cubicBezTo>
                  <a:cubicBezTo>
                    <a:pt x="8" y="145"/>
                    <a:pt x="27" y="129"/>
                    <a:pt x="28" y="113"/>
                  </a:cubicBezTo>
                  <a:cubicBezTo>
                    <a:pt x="28" y="113"/>
                    <a:pt x="35" y="61"/>
                    <a:pt x="46" y="40"/>
                  </a:cubicBezTo>
                  <a:cubicBezTo>
                    <a:pt x="46" y="40"/>
                    <a:pt x="47" y="27"/>
                    <a:pt x="18" y="0"/>
                  </a:cubicBezTo>
                  <a:cubicBezTo>
                    <a:pt x="18" y="0"/>
                    <a:pt x="8" y="3"/>
                    <a:pt x="9" y="8"/>
                  </a:cubicBezTo>
                  <a:cubicBezTo>
                    <a:pt x="9" y="13"/>
                    <a:pt x="23" y="19"/>
                    <a:pt x="15" y="49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7" y="131"/>
                    <a:pt x="0" y="13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" name="Freeform 6"/>
            <p:cNvSpPr/>
            <p:nvPr/>
          </p:nvSpPr>
          <p:spPr bwMode="auto">
            <a:xfrm>
              <a:off x="1007449" y="715167"/>
              <a:ext cx="91927" cy="94516"/>
            </a:xfrm>
            <a:custGeom>
              <a:avLst/>
              <a:gdLst>
                <a:gd name="T0" fmla="*/ 83 w 90"/>
                <a:gd name="T1" fmla="*/ 39 h 92"/>
                <a:gd name="T2" fmla="*/ 54 w 90"/>
                <a:gd name="T3" fmla="*/ 6 h 92"/>
                <a:gd name="T4" fmla="*/ 42 w 90"/>
                <a:gd name="T5" fmla="*/ 14 h 92"/>
                <a:gd name="T6" fmla="*/ 4 w 90"/>
                <a:gd name="T7" fmla="*/ 77 h 92"/>
                <a:gd name="T8" fmla="*/ 16 w 90"/>
                <a:gd name="T9" fmla="*/ 82 h 92"/>
                <a:gd name="T10" fmla="*/ 73 w 90"/>
                <a:gd name="T11" fmla="*/ 56 h 92"/>
                <a:gd name="T12" fmla="*/ 83 w 90"/>
                <a:gd name="T13" fmla="*/ 3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92">
                  <a:moveTo>
                    <a:pt x="83" y="39"/>
                  </a:move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39" y="0"/>
                    <a:pt x="42" y="14"/>
                  </a:cubicBezTo>
                  <a:cubicBezTo>
                    <a:pt x="42" y="14"/>
                    <a:pt x="28" y="64"/>
                    <a:pt x="4" y="77"/>
                  </a:cubicBezTo>
                  <a:cubicBezTo>
                    <a:pt x="4" y="77"/>
                    <a:pt x="0" y="92"/>
                    <a:pt x="16" y="82"/>
                  </a:cubicBezTo>
                  <a:cubicBezTo>
                    <a:pt x="16" y="82"/>
                    <a:pt x="60" y="54"/>
                    <a:pt x="73" y="56"/>
                  </a:cubicBezTo>
                  <a:cubicBezTo>
                    <a:pt x="73" y="56"/>
                    <a:pt x="90" y="51"/>
                    <a:pt x="83" y="3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818417" y="733726"/>
              <a:ext cx="176948" cy="144579"/>
            </a:xfrm>
            <a:custGeom>
              <a:avLst/>
              <a:gdLst>
                <a:gd name="T0" fmla="*/ 167 w 173"/>
                <a:gd name="T1" fmla="*/ 12 h 141"/>
                <a:gd name="T2" fmla="*/ 160 w 173"/>
                <a:gd name="T3" fmla="*/ 3 h 141"/>
                <a:gd name="T4" fmla="*/ 114 w 173"/>
                <a:gd name="T5" fmla="*/ 42 h 141"/>
                <a:gd name="T6" fmla="*/ 73 w 173"/>
                <a:gd name="T7" fmla="*/ 77 h 141"/>
                <a:gd name="T8" fmla="*/ 46 w 173"/>
                <a:gd name="T9" fmla="*/ 98 h 141"/>
                <a:gd name="T10" fmla="*/ 42 w 173"/>
                <a:gd name="T11" fmla="*/ 95 h 141"/>
                <a:gd name="T12" fmla="*/ 38 w 173"/>
                <a:gd name="T13" fmla="*/ 21 h 141"/>
                <a:gd name="T14" fmla="*/ 33 w 173"/>
                <a:gd name="T15" fmla="*/ 33 h 141"/>
                <a:gd name="T16" fmla="*/ 0 w 173"/>
                <a:gd name="T17" fmla="*/ 109 h 141"/>
                <a:gd name="T18" fmla="*/ 27 w 173"/>
                <a:gd name="T19" fmla="*/ 141 h 141"/>
                <a:gd name="T20" fmla="*/ 97 w 173"/>
                <a:gd name="T21" fmla="*/ 104 h 141"/>
                <a:gd name="T22" fmla="*/ 131 w 173"/>
                <a:gd name="T23" fmla="*/ 67 h 141"/>
                <a:gd name="T24" fmla="*/ 167 w 173"/>
                <a:gd name="T25" fmla="*/ 1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141">
                  <a:moveTo>
                    <a:pt x="167" y="12"/>
                  </a:moveTo>
                  <a:cubicBezTo>
                    <a:pt x="167" y="12"/>
                    <a:pt x="173" y="0"/>
                    <a:pt x="160" y="3"/>
                  </a:cubicBezTo>
                  <a:cubicBezTo>
                    <a:pt x="160" y="3"/>
                    <a:pt x="132" y="38"/>
                    <a:pt x="114" y="42"/>
                  </a:cubicBezTo>
                  <a:cubicBezTo>
                    <a:pt x="114" y="42"/>
                    <a:pt x="84" y="72"/>
                    <a:pt x="73" y="77"/>
                  </a:cubicBezTo>
                  <a:cubicBezTo>
                    <a:pt x="73" y="77"/>
                    <a:pt x="49" y="92"/>
                    <a:pt x="46" y="98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2" y="95"/>
                    <a:pt x="69" y="33"/>
                    <a:pt x="38" y="21"/>
                  </a:cubicBezTo>
                  <a:cubicBezTo>
                    <a:pt x="38" y="21"/>
                    <a:pt x="32" y="24"/>
                    <a:pt x="33" y="33"/>
                  </a:cubicBezTo>
                  <a:cubicBezTo>
                    <a:pt x="33" y="33"/>
                    <a:pt x="15" y="100"/>
                    <a:pt x="0" y="109"/>
                  </a:cubicBezTo>
                  <a:cubicBezTo>
                    <a:pt x="0" y="109"/>
                    <a:pt x="12" y="128"/>
                    <a:pt x="27" y="141"/>
                  </a:cubicBezTo>
                  <a:cubicBezTo>
                    <a:pt x="27" y="141"/>
                    <a:pt x="81" y="116"/>
                    <a:pt x="97" y="104"/>
                  </a:cubicBezTo>
                  <a:cubicBezTo>
                    <a:pt x="97" y="104"/>
                    <a:pt x="125" y="78"/>
                    <a:pt x="131" y="67"/>
                  </a:cubicBezTo>
                  <a:cubicBezTo>
                    <a:pt x="131" y="67"/>
                    <a:pt x="159" y="30"/>
                    <a:pt x="16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1475282" y="575767"/>
              <a:ext cx="252043" cy="315917"/>
            </a:xfrm>
            <a:custGeom>
              <a:avLst/>
              <a:gdLst>
                <a:gd name="T0" fmla="*/ 231 w 247"/>
                <a:gd name="T1" fmla="*/ 13 h 308"/>
                <a:gd name="T2" fmla="*/ 217 w 247"/>
                <a:gd name="T3" fmla="*/ 23 h 308"/>
                <a:gd name="T4" fmla="*/ 193 w 247"/>
                <a:gd name="T5" fmla="*/ 36 h 308"/>
                <a:gd name="T6" fmla="*/ 165 w 247"/>
                <a:gd name="T7" fmla="*/ 7 h 308"/>
                <a:gd name="T8" fmla="*/ 148 w 247"/>
                <a:gd name="T9" fmla="*/ 9 h 308"/>
                <a:gd name="T10" fmla="*/ 156 w 247"/>
                <a:gd name="T11" fmla="*/ 42 h 308"/>
                <a:gd name="T12" fmla="*/ 156 w 247"/>
                <a:gd name="T13" fmla="*/ 58 h 308"/>
                <a:gd name="T14" fmla="*/ 105 w 247"/>
                <a:gd name="T15" fmla="*/ 95 h 308"/>
                <a:gd name="T16" fmla="*/ 105 w 247"/>
                <a:gd name="T17" fmla="*/ 65 h 308"/>
                <a:gd name="T18" fmla="*/ 91 w 247"/>
                <a:gd name="T19" fmla="*/ 67 h 308"/>
                <a:gd name="T20" fmla="*/ 93 w 247"/>
                <a:gd name="T21" fmla="*/ 125 h 308"/>
                <a:gd name="T22" fmla="*/ 132 w 247"/>
                <a:gd name="T23" fmla="*/ 129 h 308"/>
                <a:gd name="T24" fmla="*/ 104 w 247"/>
                <a:gd name="T25" fmla="*/ 177 h 308"/>
                <a:gd name="T26" fmla="*/ 16 w 247"/>
                <a:gd name="T27" fmla="*/ 288 h 308"/>
                <a:gd name="T28" fmla="*/ 27 w 247"/>
                <a:gd name="T29" fmla="*/ 298 h 308"/>
                <a:gd name="T30" fmla="*/ 116 w 247"/>
                <a:gd name="T31" fmla="*/ 216 h 308"/>
                <a:gd name="T32" fmla="*/ 200 w 247"/>
                <a:gd name="T33" fmla="*/ 66 h 308"/>
                <a:gd name="T34" fmla="*/ 247 w 247"/>
                <a:gd name="T35" fmla="*/ 33 h 308"/>
                <a:gd name="T36" fmla="*/ 231 w 247"/>
                <a:gd name="T37" fmla="*/ 1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7" h="308">
                  <a:moveTo>
                    <a:pt x="231" y="13"/>
                  </a:moveTo>
                  <a:cubicBezTo>
                    <a:pt x="223" y="12"/>
                    <a:pt x="217" y="23"/>
                    <a:pt x="217" y="23"/>
                  </a:cubicBezTo>
                  <a:cubicBezTo>
                    <a:pt x="193" y="36"/>
                    <a:pt x="193" y="36"/>
                    <a:pt x="193" y="36"/>
                  </a:cubicBezTo>
                  <a:cubicBezTo>
                    <a:pt x="196" y="27"/>
                    <a:pt x="165" y="7"/>
                    <a:pt x="165" y="7"/>
                  </a:cubicBezTo>
                  <a:cubicBezTo>
                    <a:pt x="151" y="0"/>
                    <a:pt x="148" y="9"/>
                    <a:pt x="148" y="9"/>
                  </a:cubicBezTo>
                  <a:cubicBezTo>
                    <a:pt x="144" y="20"/>
                    <a:pt x="156" y="42"/>
                    <a:pt x="156" y="42"/>
                  </a:cubicBezTo>
                  <a:cubicBezTo>
                    <a:pt x="156" y="58"/>
                    <a:pt x="156" y="58"/>
                    <a:pt x="156" y="58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89" y="87"/>
                    <a:pt x="105" y="65"/>
                    <a:pt x="105" y="65"/>
                  </a:cubicBezTo>
                  <a:cubicBezTo>
                    <a:pt x="103" y="47"/>
                    <a:pt x="91" y="67"/>
                    <a:pt x="91" y="67"/>
                  </a:cubicBezTo>
                  <a:cubicBezTo>
                    <a:pt x="78" y="97"/>
                    <a:pt x="93" y="125"/>
                    <a:pt x="93" y="125"/>
                  </a:cubicBezTo>
                  <a:cubicBezTo>
                    <a:pt x="106" y="146"/>
                    <a:pt x="127" y="133"/>
                    <a:pt x="132" y="129"/>
                  </a:cubicBezTo>
                  <a:cubicBezTo>
                    <a:pt x="125" y="137"/>
                    <a:pt x="104" y="177"/>
                    <a:pt x="104" y="177"/>
                  </a:cubicBezTo>
                  <a:cubicBezTo>
                    <a:pt x="80" y="242"/>
                    <a:pt x="16" y="288"/>
                    <a:pt x="16" y="288"/>
                  </a:cubicBezTo>
                  <a:cubicBezTo>
                    <a:pt x="0" y="308"/>
                    <a:pt x="27" y="298"/>
                    <a:pt x="27" y="298"/>
                  </a:cubicBezTo>
                  <a:cubicBezTo>
                    <a:pt x="51" y="288"/>
                    <a:pt x="116" y="216"/>
                    <a:pt x="116" y="216"/>
                  </a:cubicBezTo>
                  <a:cubicBezTo>
                    <a:pt x="206" y="108"/>
                    <a:pt x="200" y="66"/>
                    <a:pt x="200" y="66"/>
                  </a:cubicBezTo>
                  <a:cubicBezTo>
                    <a:pt x="222" y="56"/>
                    <a:pt x="247" y="33"/>
                    <a:pt x="247" y="33"/>
                  </a:cubicBezTo>
                  <a:lnTo>
                    <a:pt x="231" y="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1689777" y="747968"/>
              <a:ext cx="69485" cy="122137"/>
            </a:xfrm>
            <a:custGeom>
              <a:avLst/>
              <a:gdLst>
                <a:gd name="T0" fmla="*/ 10 w 68"/>
                <a:gd name="T1" fmla="*/ 26 h 119"/>
                <a:gd name="T2" fmla="*/ 10 w 68"/>
                <a:gd name="T3" fmla="*/ 100 h 119"/>
                <a:gd name="T4" fmla="*/ 16 w 68"/>
                <a:gd name="T5" fmla="*/ 112 h 119"/>
                <a:gd name="T6" fmla="*/ 60 w 68"/>
                <a:gd name="T7" fmla="*/ 58 h 119"/>
                <a:gd name="T8" fmla="*/ 24 w 68"/>
                <a:gd name="T9" fmla="*/ 13 h 119"/>
                <a:gd name="T10" fmla="*/ 10 w 68"/>
                <a:gd name="T11" fmla="*/ 2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19">
                  <a:moveTo>
                    <a:pt x="10" y="26"/>
                  </a:moveTo>
                  <a:cubicBezTo>
                    <a:pt x="10" y="26"/>
                    <a:pt x="27" y="85"/>
                    <a:pt x="10" y="100"/>
                  </a:cubicBezTo>
                  <a:cubicBezTo>
                    <a:pt x="10" y="100"/>
                    <a:pt x="0" y="119"/>
                    <a:pt x="16" y="112"/>
                  </a:cubicBezTo>
                  <a:cubicBezTo>
                    <a:pt x="16" y="112"/>
                    <a:pt x="40" y="72"/>
                    <a:pt x="60" y="58"/>
                  </a:cubicBezTo>
                  <a:cubicBezTo>
                    <a:pt x="60" y="58"/>
                    <a:pt x="68" y="28"/>
                    <a:pt x="24" y="13"/>
                  </a:cubicBezTo>
                  <a:cubicBezTo>
                    <a:pt x="24" y="13"/>
                    <a:pt x="1" y="0"/>
                    <a:pt x="10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9" name="Freeform 10"/>
            <p:cNvSpPr>
              <a:spLocks noEditPoints="1"/>
            </p:cNvSpPr>
            <p:nvPr/>
          </p:nvSpPr>
          <p:spPr bwMode="auto">
            <a:xfrm>
              <a:off x="1856367" y="483409"/>
              <a:ext cx="263264" cy="451433"/>
            </a:xfrm>
            <a:custGeom>
              <a:avLst/>
              <a:gdLst>
                <a:gd name="T0" fmla="*/ 166 w 258"/>
                <a:gd name="T1" fmla="*/ 8 h 440"/>
                <a:gd name="T2" fmla="*/ 160 w 258"/>
                <a:gd name="T3" fmla="*/ 17 h 440"/>
                <a:gd name="T4" fmla="*/ 133 w 258"/>
                <a:gd name="T5" fmla="*/ 40 h 440"/>
                <a:gd name="T6" fmla="*/ 104 w 258"/>
                <a:gd name="T7" fmla="*/ 52 h 440"/>
                <a:gd name="T8" fmla="*/ 93 w 258"/>
                <a:gd name="T9" fmla="*/ 69 h 440"/>
                <a:gd name="T10" fmla="*/ 46 w 258"/>
                <a:gd name="T11" fmla="*/ 113 h 440"/>
                <a:gd name="T12" fmla="*/ 27 w 258"/>
                <a:gd name="T13" fmla="*/ 97 h 440"/>
                <a:gd name="T14" fmla="*/ 14 w 258"/>
                <a:gd name="T15" fmla="*/ 105 h 440"/>
                <a:gd name="T16" fmla="*/ 21 w 258"/>
                <a:gd name="T17" fmla="*/ 147 h 440"/>
                <a:gd name="T18" fmla="*/ 52 w 258"/>
                <a:gd name="T19" fmla="*/ 131 h 440"/>
                <a:gd name="T20" fmla="*/ 99 w 258"/>
                <a:gd name="T21" fmla="*/ 83 h 440"/>
                <a:gd name="T22" fmla="*/ 133 w 258"/>
                <a:gd name="T23" fmla="*/ 91 h 440"/>
                <a:gd name="T24" fmla="*/ 122 w 258"/>
                <a:gd name="T25" fmla="*/ 117 h 440"/>
                <a:gd name="T26" fmla="*/ 34 w 258"/>
                <a:gd name="T27" fmla="*/ 223 h 440"/>
                <a:gd name="T28" fmla="*/ 33 w 258"/>
                <a:gd name="T29" fmla="*/ 259 h 440"/>
                <a:gd name="T30" fmla="*/ 61 w 258"/>
                <a:gd name="T31" fmla="*/ 260 h 440"/>
                <a:gd name="T32" fmla="*/ 90 w 258"/>
                <a:gd name="T33" fmla="*/ 229 h 440"/>
                <a:gd name="T34" fmla="*/ 80 w 258"/>
                <a:gd name="T35" fmla="*/ 273 h 440"/>
                <a:gd name="T36" fmla="*/ 107 w 258"/>
                <a:gd name="T37" fmla="*/ 288 h 440"/>
                <a:gd name="T38" fmla="*/ 148 w 258"/>
                <a:gd name="T39" fmla="*/ 301 h 440"/>
                <a:gd name="T40" fmla="*/ 4 w 258"/>
                <a:gd name="T41" fmla="*/ 364 h 440"/>
                <a:gd name="T42" fmla="*/ 121 w 258"/>
                <a:gd name="T43" fmla="*/ 426 h 440"/>
                <a:gd name="T44" fmla="*/ 176 w 258"/>
                <a:gd name="T45" fmla="*/ 384 h 440"/>
                <a:gd name="T46" fmla="*/ 176 w 258"/>
                <a:gd name="T47" fmla="*/ 340 h 440"/>
                <a:gd name="T48" fmla="*/ 182 w 258"/>
                <a:gd name="T49" fmla="*/ 331 h 440"/>
                <a:gd name="T50" fmla="*/ 212 w 258"/>
                <a:gd name="T51" fmla="*/ 338 h 440"/>
                <a:gd name="T52" fmla="*/ 228 w 258"/>
                <a:gd name="T53" fmla="*/ 338 h 440"/>
                <a:gd name="T54" fmla="*/ 222 w 258"/>
                <a:gd name="T55" fmla="*/ 309 h 440"/>
                <a:gd name="T56" fmla="*/ 168 w 258"/>
                <a:gd name="T57" fmla="*/ 302 h 440"/>
                <a:gd name="T58" fmla="*/ 118 w 258"/>
                <a:gd name="T59" fmla="*/ 264 h 440"/>
                <a:gd name="T60" fmla="*/ 135 w 258"/>
                <a:gd name="T61" fmla="*/ 191 h 440"/>
                <a:gd name="T62" fmla="*/ 89 w 258"/>
                <a:gd name="T63" fmla="*/ 198 h 440"/>
                <a:gd name="T64" fmla="*/ 132 w 258"/>
                <a:gd name="T65" fmla="*/ 152 h 440"/>
                <a:gd name="T66" fmla="*/ 142 w 258"/>
                <a:gd name="T67" fmla="*/ 131 h 440"/>
                <a:gd name="T68" fmla="*/ 167 w 258"/>
                <a:gd name="T69" fmla="*/ 94 h 440"/>
                <a:gd name="T70" fmla="*/ 204 w 258"/>
                <a:gd name="T71" fmla="*/ 15 h 440"/>
                <a:gd name="T72" fmla="*/ 166 w 258"/>
                <a:gd name="T73" fmla="*/ 8 h 440"/>
                <a:gd name="T74" fmla="*/ 153 w 258"/>
                <a:gd name="T75" fmla="*/ 371 h 440"/>
                <a:gd name="T76" fmla="*/ 75 w 258"/>
                <a:gd name="T77" fmla="*/ 389 h 440"/>
                <a:gd name="T78" fmla="*/ 94 w 258"/>
                <a:gd name="T79" fmla="*/ 355 h 440"/>
                <a:gd name="T80" fmla="*/ 135 w 258"/>
                <a:gd name="T81" fmla="*/ 334 h 440"/>
                <a:gd name="T82" fmla="*/ 153 w 258"/>
                <a:gd name="T83" fmla="*/ 371 h 440"/>
                <a:gd name="T84" fmla="*/ 141 w 258"/>
                <a:gd name="T85" fmla="*/ 58 h 440"/>
                <a:gd name="T86" fmla="*/ 146 w 258"/>
                <a:gd name="T87" fmla="*/ 49 h 440"/>
                <a:gd name="T88" fmla="*/ 161 w 258"/>
                <a:gd name="T89" fmla="*/ 38 h 440"/>
                <a:gd name="T90" fmla="*/ 141 w 258"/>
                <a:gd name="T91" fmla="*/ 58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8" h="440">
                  <a:moveTo>
                    <a:pt x="166" y="8"/>
                  </a:moveTo>
                  <a:cubicBezTo>
                    <a:pt x="160" y="17"/>
                    <a:pt x="160" y="17"/>
                    <a:pt x="160" y="17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4" y="61"/>
                    <a:pt x="104" y="52"/>
                  </a:cubicBezTo>
                  <a:cubicBezTo>
                    <a:pt x="104" y="52"/>
                    <a:pt x="94" y="52"/>
                    <a:pt x="93" y="69"/>
                  </a:cubicBezTo>
                  <a:cubicBezTo>
                    <a:pt x="46" y="113"/>
                    <a:pt x="46" y="113"/>
                    <a:pt x="46" y="113"/>
                  </a:cubicBezTo>
                  <a:cubicBezTo>
                    <a:pt x="46" y="113"/>
                    <a:pt x="31" y="127"/>
                    <a:pt x="27" y="97"/>
                  </a:cubicBezTo>
                  <a:cubicBezTo>
                    <a:pt x="27" y="97"/>
                    <a:pt x="21" y="74"/>
                    <a:pt x="14" y="105"/>
                  </a:cubicBezTo>
                  <a:cubicBezTo>
                    <a:pt x="14" y="105"/>
                    <a:pt x="12" y="142"/>
                    <a:pt x="21" y="147"/>
                  </a:cubicBezTo>
                  <a:cubicBezTo>
                    <a:pt x="21" y="147"/>
                    <a:pt x="49" y="156"/>
                    <a:pt x="52" y="131"/>
                  </a:cubicBezTo>
                  <a:cubicBezTo>
                    <a:pt x="52" y="131"/>
                    <a:pt x="92" y="90"/>
                    <a:pt x="99" y="83"/>
                  </a:cubicBezTo>
                  <a:cubicBezTo>
                    <a:pt x="99" y="83"/>
                    <a:pt x="123" y="96"/>
                    <a:pt x="133" y="91"/>
                  </a:cubicBezTo>
                  <a:cubicBezTo>
                    <a:pt x="133" y="91"/>
                    <a:pt x="143" y="96"/>
                    <a:pt x="122" y="117"/>
                  </a:cubicBezTo>
                  <a:cubicBezTo>
                    <a:pt x="122" y="117"/>
                    <a:pt x="53" y="222"/>
                    <a:pt x="34" y="223"/>
                  </a:cubicBezTo>
                  <a:cubicBezTo>
                    <a:pt x="34" y="223"/>
                    <a:pt x="25" y="246"/>
                    <a:pt x="33" y="259"/>
                  </a:cubicBezTo>
                  <a:cubicBezTo>
                    <a:pt x="33" y="259"/>
                    <a:pt x="56" y="265"/>
                    <a:pt x="61" y="260"/>
                  </a:cubicBezTo>
                  <a:cubicBezTo>
                    <a:pt x="90" y="229"/>
                    <a:pt x="90" y="229"/>
                    <a:pt x="90" y="229"/>
                  </a:cubicBezTo>
                  <a:cubicBezTo>
                    <a:pt x="90" y="229"/>
                    <a:pt x="95" y="245"/>
                    <a:pt x="80" y="273"/>
                  </a:cubicBezTo>
                  <a:cubicBezTo>
                    <a:pt x="80" y="273"/>
                    <a:pt x="79" y="303"/>
                    <a:pt x="107" y="288"/>
                  </a:cubicBezTo>
                  <a:cubicBezTo>
                    <a:pt x="107" y="288"/>
                    <a:pt x="140" y="278"/>
                    <a:pt x="148" y="301"/>
                  </a:cubicBezTo>
                  <a:cubicBezTo>
                    <a:pt x="148" y="301"/>
                    <a:pt x="91" y="290"/>
                    <a:pt x="4" y="364"/>
                  </a:cubicBezTo>
                  <a:cubicBezTo>
                    <a:pt x="4" y="364"/>
                    <a:pt x="0" y="392"/>
                    <a:pt x="121" y="426"/>
                  </a:cubicBezTo>
                  <a:cubicBezTo>
                    <a:pt x="121" y="426"/>
                    <a:pt x="170" y="440"/>
                    <a:pt x="176" y="384"/>
                  </a:cubicBezTo>
                  <a:cubicBezTo>
                    <a:pt x="176" y="340"/>
                    <a:pt x="176" y="340"/>
                    <a:pt x="176" y="340"/>
                  </a:cubicBezTo>
                  <a:cubicBezTo>
                    <a:pt x="176" y="340"/>
                    <a:pt x="170" y="334"/>
                    <a:pt x="182" y="331"/>
                  </a:cubicBezTo>
                  <a:cubicBezTo>
                    <a:pt x="212" y="338"/>
                    <a:pt x="212" y="338"/>
                    <a:pt x="212" y="338"/>
                  </a:cubicBezTo>
                  <a:cubicBezTo>
                    <a:pt x="212" y="338"/>
                    <a:pt x="220" y="353"/>
                    <a:pt x="228" y="338"/>
                  </a:cubicBezTo>
                  <a:cubicBezTo>
                    <a:pt x="228" y="338"/>
                    <a:pt x="258" y="326"/>
                    <a:pt x="222" y="309"/>
                  </a:cubicBezTo>
                  <a:cubicBezTo>
                    <a:pt x="168" y="302"/>
                    <a:pt x="168" y="302"/>
                    <a:pt x="168" y="302"/>
                  </a:cubicBezTo>
                  <a:cubicBezTo>
                    <a:pt x="168" y="302"/>
                    <a:pt x="179" y="269"/>
                    <a:pt x="118" y="264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5" y="191"/>
                    <a:pt x="122" y="167"/>
                    <a:pt x="89" y="198"/>
                  </a:cubicBezTo>
                  <a:cubicBezTo>
                    <a:pt x="89" y="198"/>
                    <a:pt x="116" y="161"/>
                    <a:pt x="132" y="152"/>
                  </a:cubicBezTo>
                  <a:cubicBezTo>
                    <a:pt x="132" y="152"/>
                    <a:pt x="140" y="152"/>
                    <a:pt x="142" y="131"/>
                  </a:cubicBezTo>
                  <a:cubicBezTo>
                    <a:pt x="142" y="131"/>
                    <a:pt x="154" y="129"/>
                    <a:pt x="167" y="94"/>
                  </a:cubicBezTo>
                  <a:cubicBezTo>
                    <a:pt x="167" y="94"/>
                    <a:pt x="186" y="94"/>
                    <a:pt x="204" y="15"/>
                  </a:cubicBezTo>
                  <a:cubicBezTo>
                    <a:pt x="204" y="15"/>
                    <a:pt x="180" y="0"/>
                    <a:pt x="166" y="8"/>
                  </a:cubicBezTo>
                  <a:close/>
                  <a:moveTo>
                    <a:pt x="153" y="371"/>
                  </a:moveTo>
                  <a:cubicBezTo>
                    <a:pt x="145" y="420"/>
                    <a:pt x="75" y="389"/>
                    <a:pt x="75" y="389"/>
                  </a:cubicBezTo>
                  <a:cubicBezTo>
                    <a:pt x="38" y="383"/>
                    <a:pt x="94" y="355"/>
                    <a:pt x="94" y="355"/>
                  </a:cubicBezTo>
                  <a:cubicBezTo>
                    <a:pt x="135" y="334"/>
                    <a:pt x="135" y="334"/>
                    <a:pt x="135" y="334"/>
                  </a:cubicBezTo>
                  <a:cubicBezTo>
                    <a:pt x="172" y="319"/>
                    <a:pt x="153" y="371"/>
                    <a:pt x="153" y="371"/>
                  </a:cubicBezTo>
                  <a:close/>
                  <a:moveTo>
                    <a:pt x="141" y="58"/>
                  </a:moveTo>
                  <a:cubicBezTo>
                    <a:pt x="141" y="58"/>
                    <a:pt x="140" y="53"/>
                    <a:pt x="146" y="49"/>
                  </a:cubicBezTo>
                  <a:cubicBezTo>
                    <a:pt x="161" y="38"/>
                    <a:pt x="161" y="38"/>
                    <a:pt x="161" y="38"/>
                  </a:cubicBezTo>
                  <a:cubicBezTo>
                    <a:pt x="161" y="38"/>
                    <a:pt x="152" y="74"/>
                    <a:pt x="141" y="5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180081" y="497651"/>
              <a:ext cx="237801" cy="423812"/>
            </a:xfrm>
            <a:custGeom>
              <a:avLst/>
              <a:gdLst>
                <a:gd name="T0" fmla="*/ 136 w 233"/>
                <a:gd name="T1" fmla="*/ 295 h 413"/>
                <a:gd name="T2" fmla="*/ 171 w 233"/>
                <a:gd name="T3" fmla="*/ 228 h 413"/>
                <a:gd name="T4" fmla="*/ 167 w 233"/>
                <a:gd name="T5" fmla="*/ 210 h 413"/>
                <a:gd name="T6" fmla="*/ 172 w 233"/>
                <a:gd name="T7" fmla="*/ 199 h 413"/>
                <a:gd name="T8" fmla="*/ 162 w 233"/>
                <a:gd name="T9" fmla="*/ 191 h 413"/>
                <a:gd name="T10" fmla="*/ 141 w 233"/>
                <a:gd name="T11" fmla="*/ 171 h 413"/>
                <a:gd name="T12" fmla="*/ 153 w 233"/>
                <a:gd name="T13" fmla="*/ 156 h 413"/>
                <a:gd name="T14" fmla="*/ 202 w 233"/>
                <a:gd name="T15" fmla="*/ 127 h 413"/>
                <a:gd name="T16" fmla="*/ 226 w 233"/>
                <a:gd name="T17" fmla="*/ 71 h 413"/>
                <a:gd name="T18" fmla="*/ 214 w 233"/>
                <a:gd name="T19" fmla="*/ 54 h 413"/>
                <a:gd name="T20" fmla="*/ 199 w 233"/>
                <a:gd name="T21" fmla="*/ 73 h 413"/>
                <a:gd name="T22" fmla="*/ 157 w 233"/>
                <a:gd name="T23" fmla="*/ 106 h 413"/>
                <a:gd name="T24" fmla="*/ 179 w 233"/>
                <a:gd name="T25" fmla="*/ 41 h 413"/>
                <a:gd name="T26" fmla="*/ 176 w 233"/>
                <a:gd name="T27" fmla="*/ 18 h 413"/>
                <a:gd name="T28" fmla="*/ 162 w 233"/>
                <a:gd name="T29" fmla="*/ 35 h 413"/>
                <a:gd name="T30" fmla="*/ 106 w 233"/>
                <a:gd name="T31" fmla="*/ 145 h 413"/>
                <a:gd name="T32" fmla="*/ 72 w 233"/>
                <a:gd name="T33" fmla="*/ 163 h 413"/>
                <a:gd name="T34" fmla="*/ 53 w 233"/>
                <a:gd name="T35" fmla="*/ 181 h 413"/>
                <a:gd name="T36" fmla="*/ 82 w 233"/>
                <a:gd name="T37" fmla="*/ 204 h 413"/>
                <a:gd name="T38" fmla="*/ 48 w 233"/>
                <a:gd name="T39" fmla="*/ 276 h 413"/>
                <a:gd name="T40" fmla="*/ 38 w 233"/>
                <a:gd name="T41" fmla="*/ 296 h 413"/>
                <a:gd name="T42" fmla="*/ 62 w 233"/>
                <a:gd name="T43" fmla="*/ 313 h 413"/>
                <a:gd name="T44" fmla="*/ 101 w 233"/>
                <a:gd name="T45" fmla="*/ 291 h 413"/>
                <a:gd name="T46" fmla="*/ 104 w 233"/>
                <a:gd name="T47" fmla="*/ 299 h 413"/>
                <a:gd name="T48" fmla="*/ 93 w 233"/>
                <a:gd name="T49" fmla="*/ 331 h 413"/>
                <a:gd name="T50" fmla="*/ 58 w 233"/>
                <a:gd name="T51" fmla="*/ 357 h 413"/>
                <a:gd name="T52" fmla="*/ 40 w 233"/>
                <a:gd name="T53" fmla="*/ 361 h 413"/>
                <a:gd name="T54" fmla="*/ 37 w 233"/>
                <a:gd name="T55" fmla="*/ 400 h 413"/>
                <a:gd name="T56" fmla="*/ 61 w 233"/>
                <a:gd name="T57" fmla="*/ 392 h 413"/>
                <a:gd name="T58" fmla="*/ 78 w 233"/>
                <a:gd name="T59" fmla="*/ 365 h 413"/>
                <a:gd name="T60" fmla="*/ 127 w 233"/>
                <a:gd name="T61" fmla="*/ 403 h 413"/>
                <a:gd name="T62" fmla="*/ 136 w 233"/>
                <a:gd name="T63" fmla="*/ 365 h 413"/>
                <a:gd name="T64" fmla="*/ 136 w 233"/>
                <a:gd name="T65" fmla="*/ 295 h 413"/>
                <a:gd name="T66" fmla="*/ 100 w 233"/>
                <a:gd name="T67" fmla="*/ 260 h 413"/>
                <a:gd name="T68" fmla="*/ 79 w 233"/>
                <a:gd name="T69" fmla="*/ 273 h 413"/>
                <a:gd name="T70" fmla="*/ 97 w 233"/>
                <a:gd name="T71" fmla="*/ 210 h 413"/>
                <a:gd name="T72" fmla="*/ 125 w 233"/>
                <a:gd name="T73" fmla="*/ 181 h 413"/>
                <a:gd name="T74" fmla="*/ 112 w 233"/>
                <a:gd name="T75" fmla="*/ 233 h 413"/>
                <a:gd name="T76" fmla="*/ 100 w 233"/>
                <a:gd name="T77" fmla="*/ 26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3" h="413">
                  <a:moveTo>
                    <a:pt x="136" y="295"/>
                  </a:moveTo>
                  <a:cubicBezTo>
                    <a:pt x="136" y="295"/>
                    <a:pt x="129" y="275"/>
                    <a:pt x="171" y="228"/>
                  </a:cubicBezTo>
                  <a:cubicBezTo>
                    <a:pt x="167" y="210"/>
                    <a:pt x="167" y="210"/>
                    <a:pt x="167" y="210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62" y="191"/>
                    <a:pt x="162" y="191"/>
                    <a:pt x="162" y="191"/>
                  </a:cubicBezTo>
                  <a:cubicBezTo>
                    <a:pt x="162" y="191"/>
                    <a:pt x="161" y="171"/>
                    <a:pt x="141" y="171"/>
                  </a:cubicBezTo>
                  <a:cubicBezTo>
                    <a:pt x="141" y="171"/>
                    <a:pt x="130" y="168"/>
                    <a:pt x="153" y="156"/>
                  </a:cubicBezTo>
                  <a:cubicBezTo>
                    <a:pt x="202" y="127"/>
                    <a:pt x="202" y="127"/>
                    <a:pt x="202" y="127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6" y="71"/>
                    <a:pt x="233" y="61"/>
                    <a:pt x="214" y="54"/>
                  </a:cubicBezTo>
                  <a:cubicBezTo>
                    <a:pt x="214" y="54"/>
                    <a:pt x="212" y="67"/>
                    <a:pt x="199" y="73"/>
                  </a:cubicBezTo>
                  <a:cubicBezTo>
                    <a:pt x="186" y="79"/>
                    <a:pt x="167" y="96"/>
                    <a:pt x="157" y="106"/>
                  </a:cubicBezTo>
                  <a:cubicBezTo>
                    <a:pt x="157" y="106"/>
                    <a:pt x="177" y="53"/>
                    <a:pt x="179" y="41"/>
                  </a:cubicBezTo>
                  <a:cubicBezTo>
                    <a:pt x="176" y="18"/>
                    <a:pt x="176" y="18"/>
                    <a:pt x="176" y="18"/>
                  </a:cubicBezTo>
                  <a:cubicBezTo>
                    <a:pt x="176" y="18"/>
                    <a:pt x="164" y="0"/>
                    <a:pt x="162" y="35"/>
                  </a:cubicBezTo>
                  <a:cubicBezTo>
                    <a:pt x="106" y="145"/>
                    <a:pt x="106" y="145"/>
                    <a:pt x="106" y="145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2" y="163"/>
                    <a:pt x="38" y="156"/>
                    <a:pt x="53" y="181"/>
                  </a:cubicBezTo>
                  <a:cubicBezTo>
                    <a:pt x="82" y="204"/>
                    <a:pt x="82" y="204"/>
                    <a:pt x="82" y="204"/>
                  </a:cubicBezTo>
                  <a:cubicBezTo>
                    <a:pt x="48" y="276"/>
                    <a:pt x="48" y="276"/>
                    <a:pt x="48" y="276"/>
                  </a:cubicBezTo>
                  <a:cubicBezTo>
                    <a:pt x="38" y="296"/>
                    <a:pt x="38" y="296"/>
                    <a:pt x="38" y="296"/>
                  </a:cubicBezTo>
                  <a:cubicBezTo>
                    <a:pt x="62" y="313"/>
                    <a:pt x="62" y="313"/>
                    <a:pt x="62" y="313"/>
                  </a:cubicBezTo>
                  <a:cubicBezTo>
                    <a:pt x="101" y="291"/>
                    <a:pt x="101" y="291"/>
                    <a:pt x="101" y="291"/>
                  </a:cubicBezTo>
                  <a:cubicBezTo>
                    <a:pt x="101" y="291"/>
                    <a:pt x="106" y="291"/>
                    <a:pt x="104" y="299"/>
                  </a:cubicBezTo>
                  <a:cubicBezTo>
                    <a:pt x="93" y="331"/>
                    <a:pt x="93" y="331"/>
                    <a:pt x="93" y="331"/>
                  </a:cubicBezTo>
                  <a:cubicBezTo>
                    <a:pt x="93" y="331"/>
                    <a:pt x="67" y="358"/>
                    <a:pt x="58" y="357"/>
                  </a:cubicBezTo>
                  <a:cubicBezTo>
                    <a:pt x="58" y="357"/>
                    <a:pt x="54" y="357"/>
                    <a:pt x="40" y="361"/>
                  </a:cubicBezTo>
                  <a:cubicBezTo>
                    <a:pt x="40" y="361"/>
                    <a:pt x="0" y="381"/>
                    <a:pt x="37" y="400"/>
                  </a:cubicBezTo>
                  <a:cubicBezTo>
                    <a:pt x="37" y="400"/>
                    <a:pt x="48" y="413"/>
                    <a:pt x="61" y="392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127" y="403"/>
                    <a:pt x="127" y="403"/>
                    <a:pt x="127" y="403"/>
                  </a:cubicBezTo>
                  <a:cubicBezTo>
                    <a:pt x="127" y="403"/>
                    <a:pt x="138" y="390"/>
                    <a:pt x="136" y="365"/>
                  </a:cubicBezTo>
                  <a:lnTo>
                    <a:pt x="136" y="295"/>
                  </a:lnTo>
                  <a:close/>
                  <a:moveTo>
                    <a:pt x="100" y="260"/>
                  </a:moveTo>
                  <a:cubicBezTo>
                    <a:pt x="79" y="273"/>
                    <a:pt x="79" y="273"/>
                    <a:pt x="79" y="273"/>
                  </a:cubicBezTo>
                  <a:cubicBezTo>
                    <a:pt x="97" y="210"/>
                    <a:pt x="97" y="210"/>
                    <a:pt x="97" y="210"/>
                  </a:cubicBezTo>
                  <a:cubicBezTo>
                    <a:pt x="104" y="190"/>
                    <a:pt x="125" y="181"/>
                    <a:pt x="125" y="181"/>
                  </a:cubicBezTo>
                  <a:cubicBezTo>
                    <a:pt x="125" y="200"/>
                    <a:pt x="112" y="233"/>
                    <a:pt x="112" y="233"/>
                  </a:cubicBezTo>
                  <a:cubicBezTo>
                    <a:pt x="107" y="250"/>
                    <a:pt x="100" y="260"/>
                    <a:pt x="100" y="26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1313008" y="816589"/>
              <a:ext cx="84590" cy="75095"/>
            </a:xfrm>
            <a:custGeom>
              <a:avLst/>
              <a:gdLst>
                <a:gd name="T0" fmla="*/ 61 w 83"/>
                <a:gd name="T1" fmla="*/ 10 h 73"/>
                <a:gd name="T2" fmla="*/ 26 w 83"/>
                <a:gd name="T3" fmla="*/ 0 h 73"/>
                <a:gd name="T4" fmla="*/ 21 w 83"/>
                <a:gd name="T5" fmla="*/ 13 h 73"/>
                <a:gd name="T6" fmla="*/ 44 w 83"/>
                <a:gd name="T7" fmla="*/ 46 h 73"/>
                <a:gd name="T8" fmla="*/ 68 w 83"/>
                <a:gd name="T9" fmla="*/ 52 h 73"/>
                <a:gd name="T10" fmla="*/ 76 w 83"/>
                <a:gd name="T11" fmla="*/ 35 h 73"/>
                <a:gd name="T12" fmla="*/ 61 w 83"/>
                <a:gd name="T13" fmla="*/ 1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73">
                  <a:moveTo>
                    <a:pt x="61" y="1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0" y="0"/>
                    <a:pt x="21" y="13"/>
                  </a:cubicBezTo>
                  <a:cubicBezTo>
                    <a:pt x="21" y="13"/>
                    <a:pt x="39" y="31"/>
                    <a:pt x="44" y="46"/>
                  </a:cubicBezTo>
                  <a:cubicBezTo>
                    <a:pt x="44" y="46"/>
                    <a:pt x="49" y="73"/>
                    <a:pt x="68" y="52"/>
                  </a:cubicBezTo>
                  <a:cubicBezTo>
                    <a:pt x="76" y="35"/>
                    <a:pt x="76" y="35"/>
                    <a:pt x="76" y="35"/>
                  </a:cubicBezTo>
                  <a:cubicBezTo>
                    <a:pt x="76" y="35"/>
                    <a:pt x="83" y="19"/>
                    <a:pt x="61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51445" tIns="25721" rIns="51445" bIns="25721" numCol="1" anchor="t" anchorCtr="0" compatLnSpc="1"/>
            <a:lstStyle/>
            <a:p>
              <a:pPr defTabSz="685800"/>
              <a:endParaRPr lang="zh-CN" altLang="en-US" sz="1015" dirty="0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grpSp>
          <p:nvGrpSpPr>
            <p:cNvPr id="23" name="组合 28"/>
            <p:cNvGrpSpPr/>
            <p:nvPr/>
          </p:nvGrpSpPr>
          <p:grpSpPr>
            <a:xfrm>
              <a:off x="232331" y="500672"/>
              <a:ext cx="476896" cy="481212"/>
              <a:chOff x="232331" y="500672"/>
              <a:chExt cx="476896" cy="481212"/>
            </a:xfrm>
            <a:grpFill/>
          </p:grpSpPr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232331" y="500672"/>
                <a:ext cx="476896" cy="481212"/>
              </a:xfrm>
              <a:custGeom>
                <a:avLst/>
                <a:gdLst>
                  <a:gd name="T0" fmla="*/ 234 w 467"/>
                  <a:gd name="T1" fmla="*/ 0 h 469"/>
                  <a:gd name="T2" fmla="*/ 0 w 467"/>
                  <a:gd name="T3" fmla="*/ 235 h 469"/>
                  <a:gd name="T4" fmla="*/ 234 w 467"/>
                  <a:gd name="T5" fmla="*/ 469 h 469"/>
                  <a:gd name="T6" fmla="*/ 467 w 467"/>
                  <a:gd name="T7" fmla="*/ 235 h 469"/>
                  <a:gd name="T8" fmla="*/ 234 w 467"/>
                  <a:gd name="T9" fmla="*/ 0 h 469"/>
                  <a:gd name="T10" fmla="*/ 234 w 467"/>
                  <a:gd name="T11" fmla="*/ 461 h 469"/>
                  <a:gd name="T12" fmla="*/ 9 w 467"/>
                  <a:gd name="T13" fmla="*/ 235 h 469"/>
                  <a:gd name="T14" fmla="*/ 234 w 467"/>
                  <a:gd name="T15" fmla="*/ 9 h 469"/>
                  <a:gd name="T16" fmla="*/ 459 w 467"/>
                  <a:gd name="T17" fmla="*/ 235 h 469"/>
                  <a:gd name="T18" fmla="*/ 234 w 467"/>
                  <a:gd name="T19" fmla="*/ 461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7" h="469">
                    <a:moveTo>
                      <a:pt x="234" y="0"/>
                    </a:moveTo>
                    <a:cubicBezTo>
                      <a:pt x="105" y="0"/>
                      <a:pt x="0" y="105"/>
                      <a:pt x="0" y="235"/>
                    </a:cubicBezTo>
                    <a:cubicBezTo>
                      <a:pt x="0" y="364"/>
                      <a:pt x="105" y="469"/>
                      <a:pt x="234" y="469"/>
                    </a:cubicBezTo>
                    <a:cubicBezTo>
                      <a:pt x="363" y="469"/>
                      <a:pt x="467" y="364"/>
                      <a:pt x="467" y="235"/>
                    </a:cubicBezTo>
                    <a:cubicBezTo>
                      <a:pt x="467" y="105"/>
                      <a:pt x="363" y="0"/>
                      <a:pt x="234" y="0"/>
                    </a:cubicBezTo>
                    <a:close/>
                    <a:moveTo>
                      <a:pt x="234" y="461"/>
                    </a:moveTo>
                    <a:cubicBezTo>
                      <a:pt x="109" y="461"/>
                      <a:pt x="9" y="360"/>
                      <a:pt x="9" y="235"/>
                    </a:cubicBezTo>
                    <a:cubicBezTo>
                      <a:pt x="9" y="110"/>
                      <a:pt x="109" y="9"/>
                      <a:pt x="234" y="9"/>
                    </a:cubicBezTo>
                    <a:cubicBezTo>
                      <a:pt x="358" y="9"/>
                      <a:pt x="459" y="110"/>
                      <a:pt x="459" y="235"/>
                    </a:cubicBezTo>
                    <a:cubicBezTo>
                      <a:pt x="459" y="360"/>
                      <a:pt x="358" y="461"/>
                      <a:pt x="234" y="46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427405" y="919305"/>
                <a:ext cx="29779" cy="32800"/>
              </a:xfrm>
              <a:custGeom>
                <a:avLst/>
                <a:gdLst>
                  <a:gd name="T0" fmla="*/ 15 w 29"/>
                  <a:gd name="T1" fmla="*/ 20 h 32"/>
                  <a:gd name="T2" fmla="*/ 15 w 29"/>
                  <a:gd name="T3" fmla="*/ 15 h 32"/>
                  <a:gd name="T4" fmla="*/ 29 w 29"/>
                  <a:gd name="T5" fmla="*/ 17 h 32"/>
                  <a:gd name="T6" fmla="*/ 27 w 29"/>
                  <a:gd name="T7" fmla="*/ 29 h 32"/>
                  <a:gd name="T8" fmla="*/ 21 w 29"/>
                  <a:gd name="T9" fmla="*/ 31 h 32"/>
                  <a:gd name="T10" fmla="*/ 13 w 29"/>
                  <a:gd name="T11" fmla="*/ 31 h 32"/>
                  <a:gd name="T12" fmla="*/ 5 w 29"/>
                  <a:gd name="T13" fmla="*/ 28 h 32"/>
                  <a:gd name="T14" fmla="*/ 1 w 29"/>
                  <a:gd name="T15" fmla="*/ 22 h 32"/>
                  <a:gd name="T16" fmla="*/ 0 w 29"/>
                  <a:gd name="T17" fmla="*/ 14 h 32"/>
                  <a:gd name="T18" fmla="*/ 3 w 29"/>
                  <a:gd name="T19" fmla="*/ 6 h 32"/>
                  <a:gd name="T20" fmla="*/ 10 w 29"/>
                  <a:gd name="T21" fmla="*/ 1 h 32"/>
                  <a:gd name="T22" fmla="*/ 18 w 29"/>
                  <a:gd name="T23" fmla="*/ 1 h 32"/>
                  <a:gd name="T24" fmla="*/ 26 w 29"/>
                  <a:gd name="T25" fmla="*/ 4 h 32"/>
                  <a:gd name="T26" fmla="*/ 29 w 29"/>
                  <a:gd name="T27" fmla="*/ 11 h 32"/>
                  <a:gd name="T28" fmla="*/ 23 w 29"/>
                  <a:gd name="T29" fmla="*/ 11 h 32"/>
                  <a:gd name="T30" fmla="*/ 21 w 29"/>
                  <a:gd name="T31" fmla="*/ 8 h 32"/>
                  <a:gd name="T32" fmla="*/ 17 w 29"/>
                  <a:gd name="T33" fmla="*/ 6 h 32"/>
                  <a:gd name="T34" fmla="*/ 10 w 29"/>
                  <a:gd name="T35" fmla="*/ 7 h 32"/>
                  <a:gd name="T36" fmla="*/ 7 w 29"/>
                  <a:gd name="T37" fmla="*/ 14 h 32"/>
                  <a:gd name="T38" fmla="*/ 8 w 29"/>
                  <a:gd name="T39" fmla="*/ 23 h 32"/>
                  <a:gd name="T40" fmla="*/ 14 w 29"/>
                  <a:gd name="T41" fmla="*/ 26 h 32"/>
                  <a:gd name="T42" fmla="*/ 17 w 29"/>
                  <a:gd name="T43" fmla="*/ 26 h 32"/>
                  <a:gd name="T44" fmla="*/ 21 w 29"/>
                  <a:gd name="T45" fmla="*/ 25 h 32"/>
                  <a:gd name="T46" fmla="*/ 22 w 29"/>
                  <a:gd name="T47" fmla="*/ 21 h 32"/>
                  <a:gd name="T48" fmla="*/ 15 w 29"/>
                  <a:gd name="T4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32">
                    <a:moveTo>
                      <a:pt x="15" y="2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5" y="30"/>
                      <a:pt x="23" y="30"/>
                      <a:pt x="21" y="31"/>
                    </a:cubicBezTo>
                    <a:cubicBezTo>
                      <a:pt x="18" y="32"/>
                      <a:pt x="16" y="32"/>
                      <a:pt x="13" y="31"/>
                    </a:cubicBezTo>
                    <a:cubicBezTo>
                      <a:pt x="10" y="31"/>
                      <a:pt x="7" y="30"/>
                      <a:pt x="5" y="28"/>
                    </a:cubicBezTo>
                    <a:cubicBezTo>
                      <a:pt x="3" y="26"/>
                      <a:pt x="2" y="24"/>
                      <a:pt x="1" y="22"/>
                    </a:cubicBezTo>
                    <a:cubicBezTo>
                      <a:pt x="0" y="19"/>
                      <a:pt x="0" y="16"/>
                      <a:pt x="0" y="14"/>
                    </a:cubicBezTo>
                    <a:cubicBezTo>
                      <a:pt x="1" y="11"/>
                      <a:pt x="2" y="8"/>
                      <a:pt x="3" y="6"/>
                    </a:cubicBezTo>
                    <a:cubicBezTo>
                      <a:pt x="5" y="3"/>
                      <a:pt x="7" y="2"/>
                      <a:pt x="10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1"/>
                      <a:pt x="24" y="2"/>
                      <a:pt x="26" y="4"/>
                    </a:cubicBezTo>
                    <a:cubicBezTo>
                      <a:pt x="28" y="6"/>
                      <a:pt x="29" y="8"/>
                      <a:pt x="29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2" y="9"/>
                      <a:pt x="21" y="8"/>
                    </a:cubicBezTo>
                    <a:cubicBezTo>
                      <a:pt x="20" y="7"/>
                      <a:pt x="18" y="6"/>
                      <a:pt x="17" y="6"/>
                    </a:cubicBezTo>
                    <a:cubicBezTo>
                      <a:pt x="14" y="5"/>
                      <a:pt x="12" y="6"/>
                      <a:pt x="10" y="7"/>
                    </a:cubicBezTo>
                    <a:cubicBezTo>
                      <a:pt x="8" y="9"/>
                      <a:pt x="7" y="11"/>
                      <a:pt x="7" y="14"/>
                    </a:cubicBezTo>
                    <a:cubicBezTo>
                      <a:pt x="6" y="18"/>
                      <a:pt x="6" y="21"/>
                      <a:pt x="8" y="23"/>
                    </a:cubicBezTo>
                    <a:cubicBezTo>
                      <a:pt x="9" y="25"/>
                      <a:pt x="11" y="26"/>
                      <a:pt x="14" y="26"/>
                    </a:cubicBezTo>
                    <a:cubicBezTo>
                      <a:pt x="15" y="26"/>
                      <a:pt x="16" y="26"/>
                      <a:pt x="17" y="26"/>
                    </a:cubicBezTo>
                    <a:cubicBezTo>
                      <a:pt x="19" y="26"/>
                      <a:pt x="20" y="25"/>
                      <a:pt x="21" y="25"/>
                    </a:cubicBezTo>
                    <a:cubicBezTo>
                      <a:pt x="22" y="21"/>
                      <a:pt x="22" y="21"/>
                      <a:pt x="22" y="21"/>
                    </a:cubicBezTo>
                    <a:lnTo>
                      <a:pt x="15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29" name="Freeform 15"/>
              <p:cNvSpPr/>
              <p:nvPr/>
            </p:nvSpPr>
            <p:spPr bwMode="auto">
              <a:xfrm>
                <a:off x="391584" y="908947"/>
                <a:ext cx="34095" cy="37116"/>
              </a:xfrm>
              <a:custGeom>
                <a:avLst/>
                <a:gdLst>
                  <a:gd name="T0" fmla="*/ 0 w 79"/>
                  <a:gd name="T1" fmla="*/ 67 h 86"/>
                  <a:gd name="T2" fmla="*/ 24 w 79"/>
                  <a:gd name="T3" fmla="*/ 0 h 86"/>
                  <a:gd name="T4" fmla="*/ 36 w 79"/>
                  <a:gd name="T5" fmla="*/ 5 h 86"/>
                  <a:gd name="T6" fmla="*/ 48 w 79"/>
                  <a:gd name="T7" fmla="*/ 60 h 86"/>
                  <a:gd name="T8" fmla="*/ 64 w 79"/>
                  <a:gd name="T9" fmla="*/ 14 h 86"/>
                  <a:gd name="T10" fmla="*/ 79 w 79"/>
                  <a:gd name="T11" fmla="*/ 19 h 86"/>
                  <a:gd name="T12" fmla="*/ 55 w 79"/>
                  <a:gd name="T13" fmla="*/ 86 h 86"/>
                  <a:gd name="T14" fmla="*/ 41 w 79"/>
                  <a:gd name="T15" fmla="*/ 81 h 86"/>
                  <a:gd name="T16" fmla="*/ 29 w 79"/>
                  <a:gd name="T17" fmla="*/ 26 h 86"/>
                  <a:gd name="T18" fmla="*/ 12 w 79"/>
                  <a:gd name="T19" fmla="*/ 72 h 86"/>
                  <a:gd name="T20" fmla="*/ 0 w 79"/>
                  <a:gd name="T21" fmla="*/ 6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86">
                    <a:moveTo>
                      <a:pt x="0" y="67"/>
                    </a:moveTo>
                    <a:lnTo>
                      <a:pt x="24" y="0"/>
                    </a:lnTo>
                    <a:lnTo>
                      <a:pt x="36" y="5"/>
                    </a:lnTo>
                    <a:lnTo>
                      <a:pt x="48" y="60"/>
                    </a:lnTo>
                    <a:lnTo>
                      <a:pt x="64" y="14"/>
                    </a:lnTo>
                    <a:lnTo>
                      <a:pt x="79" y="19"/>
                    </a:lnTo>
                    <a:lnTo>
                      <a:pt x="55" y="86"/>
                    </a:lnTo>
                    <a:lnTo>
                      <a:pt x="41" y="81"/>
                    </a:lnTo>
                    <a:lnTo>
                      <a:pt x="29" y="26"/>
                    </a:lnTo>
                    <a:lnTo>
                      <a:pt x="12" y="72"/>
                    </a:lnTo>
                    <a:lnTo>
                      <a:pt x="0" y="6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0" name="Freeform 16"/>
              <p:cNvSpPr/>
              <p:nvPr/>
            </p:nvSpPr>
            <p:spPr bwMode="auto">
              <a:xfrm>
                <a:off x="303110" y="850684"/>
                <a:ext cx="39705" cy="38842"/>
              </a:xfrm>
              <a:custGeom>
                <a:avLst/>
                <a:gdLst>
                  <a:gd name="T0" fmla="*/ 0 w 92"/>
                  <a:gd name="T1" fmla="*/ 47 h 90"/>
                  <a:gd name="T2" fmla="*/ 56 w 92"/>
                  <a:gd name="T3" fmla="*/ 0 h 90"/>
                  <a:gd name="T4" fmla="*/ 66 w 92"/>
                  <a:gd name="T5" fmla="*/ 12 h 90"/>
                  <a:gd name="T6" fmla="*/ 47 w 92"/>
                  <a:gd name="T7" fmla="*/ 64 h 90"/>
                  <a:gd name="T8" fmla="*/ 85 w 92"/>
                  <a:gd name="T9" fmla="*/ 33 h 90"/>
                  <a:gd name="T10" fmla="*/ 92 w 92"/>
                  <a:gd name="T11" fmla="*/ 43 h 90"/>
                  <a:gd name="T12" fmla="*/ 37 w 92"/>
                  <a:gd name="T13" fmla="*/ 90 h 90"/>
                  <a:gd name="T14" fmla="*/ 28 w 92"/>
                  <a:gd name="T15" fmla="*/ 78 h 90"/>
                  <a:gd name="T16" fmla="*/ 45 w 92"/>
                  <a:gd name="T17" fmla="*/ 26 h 90"/>
                  <a:gd name="T18" fmla="*/ 9 w 92"/>
                  <a:gd name="T19" fmla="*/ 57 h 90"/>
                  <a:gd name="T20" fmla="*/ 0 w 92"/>
                  <a:gd name="T21" fmla="*/ 4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90">
                    <a:moveTo>
                      <a:pt x="0" y="47"/>
                    </a:moveTo>
                    <a:lnTo>
                      <a:pt x="56" y="0"/>
                    </a:lnTo>
                    <a:lnTo>
                      <a:pt x="66" y="12"/>
                    </a:lnTo>
                    <a:lnTo>
                      <a:pt x="47" y="64"/>
                    </a:lnTo>
                    <a:lnTo>
                      <a:pt x="85" y="33"/>
                    </a:lnTo>
                    <a:lnTo>
                      <a:pt x="92" y="43"/>
                    </a:lnTo>
                    <a:lnTo>
                      <a:pt x="37" y="90"/>
                    </a:lnTo>
                    <a:lnTo>
                      <a:pt x="28" y="78"/>
                    </a:lnTo>
                    <a:lnTo>
                      <a:pt x="45" y="26"/>
                    </a:lnTo>
                    <a:lnTo>
                      <a:pt x="9" y="57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1" name="Freeform 17"/>
              <p:cNvSpPr>
                <a:spLocks noEditPoints="1"/>
              </p:cNvSpPr>
              <p:nvPr/>
            </p:nvSpPr>
            <p:spPr bwMode="auto">
              <a:xfrm>
                <a:off x="360079" y="896863"/>
                <a:ext cx="32800" cy="32800"/>
              </a:xfrm>
              <a:custGeom>
                <a:avLst/>
                <a:gdLst>
                  <a:gd name="T0" fmla="*/ 15 w 32"/>
                  <a:gd name="T1" fmla="*/ 6 h 32"/>
                  <a:gd name="T2" fmla="*/ 21 w 32"/>
                  <a:gd name="T3" fmla="*/ 7 h 32"/>
                  <a:gd name="T4" fmla="*/ 25 w 32"/>
                  <a:gd name="T5" fmla="*/ 13 h 32"/>
                  <a:gd name="T6" fmla="*/ 23 w 32"/>
                  <a:gd name="T7" fmla="*/ 20 h 32"/>
                  <a:gd name="T8" fmla="*/ 17 w 32"/>
                  <a:gd name="T9" fmla="*/ 26 h 32"/>
                  <a:gd name="T10" fmla="*/ 11 w 32"/>
                  <a:gd name="T11" fmla="*/ 25 h 32"/>
                  <a:gd name="T12" fmla="*/ 7 w 32"/>
                  <a:gd name="T13" fmla="*/ 20 h 32"/>
                  <a:gd name="T14" fmla="*/ 9 w 32"/>
                  <a:gd name="T15" fmla="*/ 12 h 32"/>
                  <a:gd name="T16" fmla="*/ 15 w 32"/>
                  <a:gd name="T17" fmla="*/ 6 h 32"/>
                  <a:gd name="T18" fmla="*/ 1 w 32"/>
                  <a:gd name="T19" fmla="*/ 20 h 32"/>
                  <a:gd name="T20" fmla="*/ 8 w 32"/>
                  <a:gd name="T21" fmla="*/ 29 h 32"/>
                  <a:gd name="T22" fmla="*/ 19 w 32"/>
                  <a:gd name="T23" fmla="*/ 31 h 32"/>
                  <a:gd name="T24" fmla="*/ 29 w 32"/>
                  <a:gd name="T25" fmla="*/ 24 h 32"/>
                  <a:gd name="T26" fmla="*/ 31 w 32"/>
                  <a:gd name="T27" fmla="*/ 12 h 32"/>
                  <a:gd name="T28" fmla="*/ 24 w 32"/>
                  <a:gd name="T29" fmla="*/ 3 h 32"/>
                  <a:gd name="T30" fmla="*/ 18 w 32"/>
                  <a:gd name="T31" fmla="*/ 1 h 32"/>
                  <a:gd name="T32" fmla="*/ 13 w 32"/>
                  <a:gd name="T33" fmla="*/ 1 h 32"/>
                  <a:gd name="T34" fmla="*/ 8 w 32"/>
                  <a:gd name="T35" fmla="*/ 3 h 32"/>
                  <a:gd name="T36" fmla="*/ 3 w 32"/>
                  <a:gd name="T37" fmla="*/ 9 h 32"/>
                  <a:gd name="T38" fmla="*/ 1 w 32"/>
                  <a:gd name="T3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2">
                    <a:moveTo>
                      <a:pt x="15" y="6"/>
                    </a:moveTo>
                    <a:cubicBezTo>
                      <a:pt x="17" y="6"/>
                      <a:pt x="19" y="6"/>
                      <a:pt x="21" y="7"/>
                    </a:cubicBezTo>
                    <a:cubicBezTo>
                      <a:pt x="24" y="9"/>
                      <a:pt x="25" y="10"/>
                      <a:pt x="25" y="13"/>
                    </a:cubicBezTo>
                    <a:cubicBezTo>
                      <a:pt x="26" y="15"/>
                      <a:pt x="25" y="17"/>
                      <a:pt x="23" y="20"/>
                    </a:cubicBezTo>
                    <a:cubicBezTo>
                      <a:pt x="21" y="23"/>
                      <a:pt x="19" y="25"/>
                      <a:pt x="17" y="26"/>
                    </a:cubicBezTo>
                    <a:cubicBezTo>
                      <a:pt x="15" y="27"/>
                      <a:pt x="13" y="26"/>
                      <a:pt x="11" y="25"/>
                    </a:cubicBezTo>
                    <a:cubicBezTo>
                      <a:pt x="8" y="24"/>
                      <a:pt x="7" y="22"/>
                      <a:pt x="7" y="20"/>
                    </a:cubicBezTo>
                    <a:cubicBezTo>
                      <a:pt x="6" y="17"/>
                      <a:pt x="7" y="15"/>
                      <a:pt x="9" y="12"/>
                    </a:cubicBezTo>
                    <a:cubicBezTo>
                      <a:pt x="11" y="9"/>
                      <a:pt x="13" y="7"/>
                      <a:pt x="15" y="6"/>
                    </a:cubicBezTo>
                    <a:close/>
                    <a:moveTo>
                      <a:pt x="1" y="20"/>
                    </a:moveTo>
                    <a:cubicBezTo>
                      <a:pt x="2" y="24"/>
                      <a:pt x="4" y="27"/>
                      <a:pt x="8" y="29"/>
                    </a:cubicBezTo>
                    <a:cubicBezTo>
                      <a:pt x="12" y="32"/>
                      <a:pt x="15" y="32"/>
                      <a:pt x="19" y="31"/>
                    </a:cubicBezTo>
                    <a:cubicBezTo>
                      <a:pt x="23" y="30"/>
                      <a:pt x="26" y="28"/>
                      <a:pt x="29" y="24"/>
                    </a:cubicBezTo>
                    <a:cubicBezTo>
                      <a:pt x="31" y="20"/>
                      <a:pt x="32" y="16"/>
                      <a:pt x="31" y="12"/>
                    </a:cubicBezTo>
                    <a:cubicBezTo>
                      <a:pt x="30" y="8"/>
                      <a:pt x="28" y="5"/>
                      <a:pt x="24" y="3"/>
                    </a:cubicBezTo>
                    <a:cubicBezTo>
                      <a:pt x="22" y="2"/>
                      <a:pt x="20" y="1"/>
                      <a:pt x="18" y="1"/>
                    </a:cubicBezTo>
                    <a:cubicBezTo>
                      <a:pt x="16" y="0"/>
                      <a:pt x="15" y="0"/>
                      <a:pt x="13" y="1"/>
                    </a:cubicBezTo>
                    <a:cubicBezTo>
                      <a:pt x="11" y="1"/>
                      <a:pt x="10" y="2"/>
                      <a:pt x="8" y="3"/>
                    </a:cubicBezTo>
                    <a:cubicBezTo>
                      <a:pt x="7" y="4"/>
                      <a:pt x="5" y="6"/>
                      <a:pt x="3" y="9"/>
                    </a:cubicBezTo>
                    <a:cubicBezTo>
                      <a:pt x="1" y="13"/>
                      <a:pt x="0" y="17"/>
                      <a:pt x="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2" name="Freeform 18"/>
              <p:cNvSpPr>
                <a:spLocks noEditPoints="1"/>
              </p:cNvSpPr>
              <p:nvPr/>
            </p:nvSpPr>
            <p:spPr bwMode="auto">
              <a:xfrm>
                <a:off x="327279" y="873989"/>
                <a:ext cx="34958" cy="34958"/>
              </a:xfrm>
              <a:custGeom>
                <a:avLst/>
                <a:gdLst>
                  <a:gd name="T0" fmla="*/ 24 w 34"/>
                  <a:gd name="T1" fmla="*/ 9 h 34"/>
                  <a:gd name="T2" fmla="*/ 27 w 34"/>
                  <a:gd name="T3" fmla="*/ 13 h 34"/>
                  <a:gd name="T4" fmla="*/ 28 w 34"/>
                  <a:gd name="T5" fmla="*/ 15 h 34"/>
                  <a:gd name="T6" fmla="*/ 28 w 34"/>
                  <a:gd name="T7" fmla="*/ 19 h 34"/>
                  <a:gd name="T8" fmla="*/ 25 w 34"/>
                  <a:gd name="T9" fmla="*/ 23 h 34"/>
                  <a:gd name="T10" fmla="*/ 21 w 34"/>
                  <a:gd name="T11" fmla="*/ 27 h 34"/>
                  <a:gd name="T12" fmla="*/ 18 w 34"/>
                  <a:gd name="T13" fmla="*/ 28 h 34"/>
                  <a:gd name="T14" fmla="*/ 15 w 34"/>
                  <a:gd name="T15" fmla="*/ 28 h 34"/>
                  <a:gd name="T16" fmla="*/ 12 w 34"/>
                  <a:gd name="T17" fmla="*/ 25 h 34"/>
                  <a:gd name="T18" fmla="*/ 8 w 34"/>
                  <a:gd name="T19" fmla="*/ 23 h 34"/>
                  <a:gd name="T20" fmla="*/ 21 w 34"/>
                  <a:gd name="T21" fmla="*/ 7 h 34"/>
                  <a:gd name="T22" fmla="*/ 24 w 34"/>
                  <a:gd name="T23" fmla="*/ 9 h 34"/>
                  <a:gd name="T24" fmla="*/ 0 w 34"/>
                  <a:gd name="T25" fmla="*/ 23 h 34"/>
                  <a:gd name="T26" fmla="*/ 9 w 34"/>
                  <a:gd name="T27" fmla="*/ 30 h 34"/>
                  <a:gd name="T28" fmla="*/ 14 w 34"/>
                  <a:gd name="T29" fmla="*/ 33 h 34"/>
                  <a:gd name="T30" fmla="*/ 19 w 34"/>
                  <a:gd name="T31" fmla="*/ 34 h 34"/>
                  <a:gd name="T32" fmla="*/ 25 w 34"/>
                  <a:gd name="T33" fmla="*/ 32 h 34"/>
                  <a:gd name="T34" fmla="*/ 29 w 34"/>
                  <a:gd name="T35" fmla="*/ 28 h 34"/>
                  <a:gd name="T36" fmla="*/ 33 w 34"/>
                  <a:gd name="T37" fmla="*/ 21 h 34"/>
                  <a:gd name="T38" fmla="*/ 34 w 34"/>
                  <a:gd name="T39" fmla="*/ 16 h 34"/>
                  <a:gd name="T40" fmla="*/ 33 w 34"/>
                  <a:gd name="T41" fmla="*/ 11 h 34"/>
                  <a:gd name="T42" fmla="*/ 29 w 34"/>
                  <a:gd name="T43" fmla="*/ 7 h 34"/>
                  <a:gd name="T44" fmla="*/ 20 w 34"/>
                  <a:gd name="T45" fmla="*/ 0 h 34"/>
                  <a:gd name="T46" fmla="*/ 0 w 34"/>
                  <a:gd name="T47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34">
                    <a:moveTo>
                      <a:pt x="24" y="9"/>
                    </a:moveTo>
                    <a:cubicBezTo>
                      <a:pt x="25" y="11"/>
                      <a:pt x="27" y="12"/>
                      <a:pt x="27" y="13"/>
                    </a:cubicBezTo>
                    <a:cubicBezTo>
                      <a:pt x="28" y="14"/>
                      <a:pt x="28" y="14"/>
                      <a:pt x="28" y="15"/>
                    </a:cubicBezTo>
                    <a:cubicBezTo>
                      <a:pt x="29" y="16"/>
                      <a:pt x="28" y="18"/>
                      <a:pt x="28" y="19"/>
                    </a:cubicBezTo>
                    <a:cubicBezTo>
                      <a:pt x="27" y="20"/>
                      <a:pt x="26" y="22"/>
                      <a:pt x="25" y="23"/>
                    </a:cubicBezTo>
                    <a:cubicBezTo>
                      <a:pt x="23" y="25"/>
                      <a:pt x="22" y="26"/>
                      <a:pt x="21" y="27"/>
                    </a:cubicBezTo>
                    <a:cubicBezTo>
                      <a:pt x="20" y="28"/>
                      <a:pt x="18" y="28"/>
                      <a:pt x="18" y="28"/>
                    </a:cubicBezTo>
                    <a:cubicBezTo>
                      <a:pt x="17" y="28"/>
                      <a:pt x="16" y="28"/>
                      <a:pt x="15" y="28"/>
                    </a:cubicBezTo>
                    <a:cubicBezTo>
                      <a:pt x="14" y="27"/>
                      <a:pt x="13" y="27"/>
                      <a:pt x="12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21" y="7"/>
                      <a:pt x="21" y="7"/>
                      <a:pt x="21" y="7"/>
                    </a:cubicBezTo>
                    <a:lnTo>
                      <a:pt x="24" y="9"/>
                    </a:lnTo>
                    <a:close/>
                    <a:moveTo>
                      <a:pt x="0" y="23"/>
                    </a:moveTo>
                    <a:cubicBezTo>
                      <a:pt x="9" y="30"/>
                      <a:pt x="9" y="30"/>
                      <a:pt x="9" y="30"/>
                    </a:cubicBezTo>
                    <a:cubicBezTo>
                      <a:pt x="11" y="31"/>
                      <a:pt x="12" y="32"/>
                      <a:pt x="14" y="33"/>
                    </a:cubicBezTo>
                    <a:cubicBezTo>
                      <a:pt x="15" y="34"/>
                      <a:pt x="17" y="34"/>
                      <a:pt x="19" y="34"/>
                    </a:cubicBezTo>
                    <a:cubicBezTo>
                      <a:pt x="21" y="34"/>
                      <a:pt x="23" y="33"/>
                      <a:pt x="25" y="32"/>
                    </a:cubicBezTo>
                    <a:cubicBezTo>
                      <a:pt x="26" y="31"/>
                      <a:pt x="28" y="29"/>
                      <a:pt x="29" y="28"/>
                    </a:cubicBezTo>
                    <a:cubicBezTo>
                      <a:pt x="31" y="25"/>
                      <a:pt x="33" y="23"/>
                      <a:pt x="33" y="21"/>
                    </a:cubicBezTo>
                    <a:cubicBezTo>
                      <a:pt x="34" y="20"/>
                      <a:pt x="34" y="18"/>
                      <a:pt x="34" y="16"/>
                    </a:cubicBezTo>
                    <a:cubicBezTo>
                      <a:pt x="34" y="14"/>
                      <a:pt x="34" y="12"/>
                      <a:pt x="33" y="11"/>
                    </a:cubicBezTo>
                    <a:cubicBezTo>
                      <a:pt x="32" y="10"/>
                      <a:pt x="31" y="8"/>
                      <a:pt x="29" y="7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3" name="Freeform 19"/>
              <p:cNvSpPr>
                <a:spLocks noEditPoints="1"/>
              </p:cNvSpPr>
              <p:nvPr/>
            </p:nvSpPr>
            <p:spPr bwMode="auto">
              <a:xfrm>
                <a:off x="282394" y="832126"/>
                <a:ext cx="36684" cy="31937"/>
              </a:xfrm>
              <a:custGeom>
                <a:avLst/>
                <a:gdLst>
                  <a:gd name="T0" fmla="*/ 38 w 85"/>
                  <a:gd name="T1" fmla="*/ 19 h 74"/>
                  <a:gd name="T2" fmla="*/ 67 w 85"/>
                  <a:gd name="T3" fmla="*/ 14 h 74"/>
                  <a:gd name="T4" fmla="*/ 50 w 85"/>
                  <a:gd name="T5" fmla="*/ 36 h 74"/>
                  <a:gd name="T6" fmla="*/ 38 w 85"/>
                  <a:gd name="T7" fmla="*/ 19 h 74"/>
                  <a:gd name="T8" fmla="*/ 85 w 85"/>
                  <a:gd name="T9" fmla="*/ 14 h 74"/>
                  <a:gd name="T10" fmla="*/ 78 w 85"/>
                  <a:gd name="T11" fmla="*/ 0 h 74"/>
                  <a:gd name="T12" fmla="*/ 0 w 85"/>
                  <a:gd name="T13" fmla="*/ 12 h 74"/>
                  <a:gd name="T14" fmla="*/ 10 w 85"/>
                  <a:gd name="T15" fmla="*/ 24 h 74"/>
                  <a:gd name="T16" fmla="*/ 26 w 85"/>
                  <a:gd name="T17" fmla="*/ 21 h 74"/>
                  <a:gd name="T18" fmla="*/ 40 w 85"/>
                  <a:gd name="T19" fmla="*/ 47 h 74"/>
                  <a:gd name="T20" fmla="*/ 29 w 85"/>
                  <a:gd name="T21" fmla="*/ 59 h 74"/>
                  <a:gd name="T22" fmla="*/ 38 w 85"/>
                  <a:gd name="T23" fmla="*/ 74 h 74"/>
                  <a:gd name="T24" fmla="*/ 85 w 85"/>
                  <a:gd name="T25" fmla="*/ 1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74">
                    <a:moveTo>
                      <a:pt x="38" y="19"/>
                    </a:moveTo>
                    <a:lnTo>
                      <a:pt x="67" y="14"/>
                    </a:lnTo>
                    <a:lnTo>
                      <a:pt x="50" y="36"/>
                    </a:lnTo>
                    <a:lnTo>
                      <a:pt x="38" y="19"/>
                    </a:lnTo>
                    <a:close/>
                    <a:moveTo>
                      <a:pt x="85" y="14"/>
                    </a:moveTo>
                    <a:lnTo>
                      <a:pt x="78" y="0"/>
                    </a:lnTo>
                    <a:lnTo>
                      <a:pt x="0" y="12"/>
                    </a:lnTo>
                    <a:lnTo>
                      <a:pt x="10" y="24"/>
                    </a:lnTo>
                    <a:lnTo>
                      <a:pt x="26" y="21"/>
                    </a:lnTo>
                    <a:lnTo>
                      <a:pt x="40" y="47"/>
                    </a:lnTo>
                    <a:lnTo>
                      <a:pt x="29" y="59"/>
                    </a:lnTo>
                    <a:lnTo>
                      <a:pt x="38" y="74"/>
                    </a:lnTo>
                    <a:lnTo>
                      <a:pt x="85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4" name="Freeform 20"/>
              <p:cNvSpPr/>
              <p:nvPr/>
            </p:nvSpPr>
            <p:spPr bwMode="auto">
              <a:xfrm>
                <a:off x="271173" y="796305"/>
                <a:ext cx="37979" cy="32800"/>
              </a:xfrm>
              <a:custGeom>
                <a:avLst/>
                <a:gdLst>
                  <a:gd name="T0" fmla="*/ 0 w 88"/>
                  <a:gd name="T1" fmla="*/ 24 h 76"/>
                  <a:gd name="T2" fmla="*/ 66 w 88"/>
                  <a:gd name="T3" fmla="*/ 0 h 76"/>
                  <a:gd name="T4" fmla="*/ 71 w 88"/>
                  <a:gd name="T5" fmla="*/ 12 h 76"/>
                  <a:gd name="T6" fmla="*/ 45 w 88"/>
                  <a:gd name="T7" fmla="*/ 24 h 76"/>
                  <a:gd name="T8" fmla="*/ 55 w 88"/>
                  <a:gd name="T9" fmla="*/ 50 h 76"/>
                  <a:gd name="T10" fmla="*/ 83 w 88"/>
                  <a:gd name="T11" fmla="*/ 40 h 76"/>
                  <a:gd name="T12" fmla="*/ 88 w 88"/>
                  <a:gd name="T13" fmla="*/ 52 h 76"/>
                  <a:gd name="T14" fmla="*/ 19 w 88"/>
                  <a:gd name="T15" fmla="*/ 76 h 76"/>
                  <a:gd name="T16" fmla="*/ 14 w 88"/>
                  <a:gd name="T17" fmla="*/ 64 h 76"/>
                  <a:gd name="T18" fmla="*/ 43 w 88"/>
                  <a:gd name="T19" fmla="*/ 52 h 76"/>
                  <a:gd name="T20" fmla="*/ 33 w 88"/>
                  <a:gd name="T21" fmla="*/ 26 h 76"/>
                  <a:gd name="T22" fmla="*/ 5 w 88"/>
                  <a:gd name="T23" fmla="*/ 38 h 76"/>
                  <a:gd name="T24" fmla="*/ 0 w 88"/>
                  <a:gd name="T25" fmla="*/ 2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6">
                    <a:moveTo>
                      <a:pt x="0" y="24"/>
                    </a:moveTo>
                    <a:lnTo>
                      <a:pt x="66" y="0"/>
                    </a:lnTo>
                    <a:lnTo>
                      <a:pt x="71" y="12"/>
                    </a:lnTo>
                    <a:lnTo>
                      <a:pt x="45" y="24"/>
                    </a:lnTo>
                    <a:lnTo>
                      <a:pt x="55" y="50"/>
                    </a:lnTo>
                    <a:lnTo>
                      <a:pt x="83" y="40"/>
                    </a:lnTo>
                    <a:lnTo>
                      <a:pt x="88" y="52"/>
                    </a:lnTo>
                    <a:lnTo>
                      <a:pt x="19" y="76"/>
                    </a:lnTo>
                    <a:lnTo>
                      <a:pt x="14" y="64"/>
                    </a:lnTo>
                    <a:lnTo>
                      <a:pt x="43" y="52"/>
                    </a:lnTo>
                    <a:lnTo>
                      <a:pt x="33" y="26"/>
                    </a:lnTo>
                    <a:lnTo>
                      <a:pt x="5" y="38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5" name="Freeform 21"/>
              <p:cNvSpPr/>
              <p:nvPr/>
            </p:nvSpPr>
            <p:spPr bwMode="auto">
              <a:xfrm>
                <a:off x="264268" y="768683"/>
                <a:ext cx="33663" cy="26326"/>
              </a:xfrm>
              <a:custGeom>
                <a:avLst/>
                <a:gdLst>
                  <a:gd name="T0" fmla="*/ 9 w 33"/>
                  <a:gd name="T1" fmla="*/ 1 h 26"/>
                  <a:gd name="T2" fmla="*/ 11 w 33"/>
                  <a:gd name="T3" fmla="*/ 7 h 26"/>
                  <a:gd name="T4" fmla="*/ 7 w 33"/>
                  <a:gd name="T5" fmla="*/ 10 h 26"/>
                  <a:gd name="T6" fmla="*/ 6 w 33"/>
                  <a:gd name="T7" fmla="*/ 15 h 26"/>
                  <a:gd name="T8" fmla="*/ 8 w 33"/>
                  <a:gd name="T9" fmla="*/ 19 h 26"/>
                  <a:gd name="T10" fmla="*/ 11 w 33"/>
                  <a:gd name="T11" fmla="*/ 20 h 26"/>
                  <a:gd name="T12" fmla="*/ 13 w 33"/>
                  <a:gd name="T13" fmla="*/ 19 h 26"/>
                  <a:gd name="T14" fmla="*/ 14 w 33"/>
                  <a:gd name="T15" fmla="*/ 16 h 26"/>
                  <a:gd name="T16" fmla="*/ 14 w 33"/>
                  <a:gd name="T17" fmla="*/ 11 h 26"/>
                  <a:gd name="T18" fmla="*/ 16 w 33"/>
                  <a:gd name="T19" fmla="*/ 4 h 26"/>
                  <a:gd name="T20" fmla="*/ 22 w 33"/>
                  <a:gd name="T21" fmla="*/ 0 h 26"/>
                  <a:gd name="T22" fmla="*/ 26 w 33"/>
                  <a:gd name="T23" fmla="*/ 1 h 26"/>
                  <a:gd name="T24" fmla="*/ 30 w 33"/>
                  <a:gd name="T25" fmla="*/ 4 h 26"/>
                  <a:gd name="T26" fmla="*/ 32 w 33"/>
                  <a:gd name="T27" fmla="*/ 10 h 26"/>
                  <a:gd name="T28" fmla="*/ 31 w 33"/>
                  <a:gd name="T29" fmla="*/ 18 h 26"/>
                  <a:gd name="T30" fmla="*/ 25 w 33"/>
                  <a:gd name="T31" fmla="*/ 22 h 26"/>
                  <a:gd name="T32" fmla="*/ 24 w 33"/>
                  <a:gd name="T33" fmla="*/ 17 h 26"/>
                  <a:gd name="T34" fmla="*/ 27 w 33"/>
                  <a:gd name="T35" fmla="*/ 14 h 26"/>
                  <a:gd name="T36" fmla="*/ 27 w 33"/>
                  <a:gd name="T37" fmla="*/ 10 h 26"/>
                  <a:gd name="T38" fmla="*/ 25 w 33"/>
                  <a:gd name="T39" fmla="*/ 7 h 26"/>
                  <a:gd name="T40" fmla="*/ 23 w 33"/>
                  <a:gd name="T41" fmla="*/ 6 h 26"/>
                  <a:gd name="T42" fmla="*/ 21 w 33"/>
                  <a:gd name="T43" fmla="*/ 7 h 26"/>
                  <a:gd name="T44" fmla="*/ 20 w 33"/>
                  <a:gd name="T45" fmla="*/ 13 h 26"/>
                  <a:gd name="T46" fmla="*/ 19 w 33"/>
                  <a:gd name="T47" fmla="*/ 20 h 26"/>
                  <a:gd name="T48" fmla="*/ 17 w 33"/>
                  <a:gd name="T49" fmla="*/ 24 h 26"/>
                  <a:gd name="T50" fmla="*/ 12 w 33"/>
                  <a:gd name="T51" fmla="*/ 26 h 26"/>
                  <a:gd name="T52" fmla="*/ 7 w 33"/>
                  <a:gd name="T53" fmla="*/ 25 h 26"/>
                  <a:gd name="T54" fmla="*/ 3 w 33"/>
                  <a:gd name="T55" fmla="*/ 22 h 26"/>
                  <a:gd name="T56" fmla="*/ 1 w 33"/>
                  <a:gd name="T57" fmla="*/ 15 h 26"/>
                  <a:gd name="T58" fmla="*/ 2 w 33"/>
                  <a:gd name="T59" fmla="*/ 6 h 26"/>
                  <a:gd name="T60" fmla="*/ 9 w 33"/>
                  <a:gd name="T61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" h="26">
                    <a:moveTo>
                      <a:pt x="9" y="1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7" y="10"/>
                    </a:cubicBezTo>
                    <a:cubicBezTo>
                      <a:pt x="6" y="11"/>
                      <a:pt x="6" y="13"/>
                      <a:pt x="6" y="15"/>
                    </a:cubicBezTo>
                    <a:cubicBezTo>
                      <a:pt x="6" y="16"/>
                      <a:pt x="7" y="18"/>
                      <a:pt x="8" y="19"/>
                    </a:cubicBezTo>
                    <a:cubicBezTo>
                      <a:pt x="9" y="19"/>
                      <a:pt x="10" y="20"/>
                      <a:pt x="11" y="20"/>
                    </a:cubicBezTo>
                    <a:cubicBezTo>
                      <a:pt x="12" y="19"/>
                      <a:pt x="12" y="19"/>
                      <a:pt x="13" y="19"/>
                    </a:cubicBezTo>
                    <a:cubicBezTo>
                      <a:pt x="13" y="18"/>
                      <a:pt x="14" y="17"/>
                      <a:pt x="14" y="16"/>
                    </a:cubicBezTo>
                    <a:cubicBezTo>
                      <a:pt x="14" y="16"/>
                      <a:pt x="14" y="14"/>
                      <a:pt x="14" y="11"/>
                    </a:cubicBezTo>
                    <a:cubicBezTo>
                      <a:pt x="14" y="8"/>
                      <a:pt x="15" y="6"/>
                      <a:pt x="16" y="4"/>
                    </a:cubicBezTo>
                    <a:cubicBezTo>
                      <a:pt x="17" y="2"/>
                      <a:pt x="19" y="1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ubicBezTo>
                      <a:pt x="28" y="1"/>
                      <a:pt x="29" y="2"/>
                      <a:pt x="30" y="4"/>
                    </a:cubicBezTo>
                    <a:cubicBezTo>
                      <a:pt x="31" y="5"/>
                      <a:pt x="31" y="7"/>
                      <a:pt x="32" y="10"/>
                    </a:cubicBezTo>
                    <a:cubicBezTo>
                      <a:pt x="33" y="13"/>
                      <a:pt x="32" y="16"/>
                      <a:pt x="31" y="18"/>
                    </a:cubicBezTo>
                    <a:cubicBezTo>
                      <a:pt x="30" y="20"/>
                      <a:pt x="28" y="22"/>
                      <a:pt x="25" y="22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3"/>
                      <a:pt x="27" y="12"/>
                      <a:pt x="27" y="10"/>
                    </a:cubicBezTo>
                    <a:cubicBezTo>
                      <a:pt x="27" y="9"/>
                      <a:pt x="26" y="7"/>
                      <a:pt x="25" y="7"/>
                    </a:cubicBezTo>
                    <a:cubicBezTo>
                      <a:pt x="24" y="6"/>
                      <a:pt x="24" y="6"/>
                      <a:pt x="23" y="6"/>
                    </a:cubicBezTo>
                    <a:cubicBezTo>
                      <a:pt x="22" y="6"/>
                      <a:pt x="22" y="6"/>
                      <a:pt x="21" y="7"/>
                    </a:cubicBezTo>
                    <a:cubicBezTo>
                      <a:pt x="21" y="8"/>
                      <a:pt x="21" y="10"/>
                      <a:pt x="20" y="13"/>
                    </a:cubicBezTo>
                    <a:cubicBezTo>
                      <a:pt x="20" y="16"/>
                      <a:pt x="20" y="18"/>
                      <a:pt x="19" y="20"/>
                    </a:cubicBezTo>
                    <a:cubicBezTo>
                      <a:pt x="19" y="21"/>
                      <a:pt x="18" y="23"/>
                      <a:pt x="17" y="24"/>
                    </a:cubicBezTo>
                    <a:cubicBezTo>
                      <a:pt x="16" y="25"/>
                      <a:pt x="14" y="25"/>
                      <a:pt x="12" y="26"/>
                    </a:cubicBezTo>
                    <a:cubicBezTo>
                      <a:pt x="11" y="26"/>
                      <a:pt x="9" y="26"/>
                      <a:pt x="7" y="25"/>
                    </a:cubicBezTo>
                    <a:cubicBezTo>
                      <a:pt x="6" y="24"/>
                      <a:pt x="4" y="23"/>
                      <a:pt x="3" y="22"/>
                    </a:cubicBezTo>
                    <a:cubicBezTo>
                      <a:pt x="2" y="20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2"/>
                      <a:pt x="9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477469" y="920168"/>
                <a:ext cx="26758" cy="32800"/>
              </a:xfrm>
              <a:custGeom>
                <a:avLst/>
                <a:gdLst>
                  <a:gd name="T0" fmla="*/ 0 w 26"/>
                  <a:gd name="T1" fmla="*/ 3 h 32"/>
                  <a:gd name="T2" fmla="*/ 6 w 26"/>
                  <a:gd name="T3" fmla="*/ 2 h 32"/>
                  <a:gd name="T4" fmla="*/ 8 w 26"/>
                  <a:gd name="T5" fmla="*/ 18 h 32"/>
                  <a:gd name="T6" fmla="*/ 8 w 26"/>
                  <a:gd name="T7" fmla="*/ 23 h 32"/>
                  <a:gd name="T8" fmla="*/ 10 w 26"/>
                  <a:gd name="T9" fmla="*/ 26 h 32"/>
                  <a:gd name="T10" fmla="*/ 14 w 26"/>
                  <a:gd name="T11" fmla="*/ 27 h 32"/>
                  <a:gd name="T12" fmla="*/ 18 w 26"/>
                  <a:gd name="T13" fmla="*/ 25 h 32"/>
                  <a:gd name="T14" fmla="*/ 20 w 26"/>
                  <a:gd name="T15" fmla="*/ 23 h 32"/>
                  <a:gd name="T16" fmla="*/ 19 w 26"/>
                  <a:gd name="T17" fmla="*/ 17 h 32"/>
                  <a:gd name="T18" fmla="*/ 18 w 26"/>
                  <a:gd name="T19" fmla="*/ 1 h 32"/>
                  <a:gd name="T20" fmla="*/ 24 w 26"/>
                  <a:gd name="T21" fmla="*/ 0 h 32"/>
                  <a:gd name="T22" fmla="*/ 25 w 26"/>
                  <a:gd name="T23" fmla="*/ 16 h 32"/>
                  <a:gd name="T24" fmla="*/ 26 w 26"/>
                  <a:gd name="T25" fmla="*/ 24 h 32"/>
                  <a:gd name="T26" fmla="*/ 24 w 26"/>
                  <a:gd name="T27" fmla="*/ 28 h 32"/>
                  <a:gd name="T28" fmla="*/ 21 w 26"/>
                  <a:gd name="T29" fmla="*/ 30 h 32"/>
                  <a:gd name="T30" fmla="*/ 15 w 26"/>
                  <a:gd name="T31" fmla="*/ 32 h 32"/>
                  <a:gd name="T32" fmla="*/ 8 w 26"/>
                  <a:gd name="T33" fmla="*/ 31 h 32"/>
                  <a:gd name="T34" fmla="*/ 5 w 26"/>
                  <a:gd name="T35" fmla="*/ 29 h 32"/>
                  <a:gd name="T36" fmla="*/ 3 w 26"/>
                  <a:gd name="T37" fmla="*/ 26 h 32"/>
                  <a:gd name="T38" fmla="*/ 1 w 26"/>
                  <a:gd name="T39" fmla="*/ 18 h 32"/>
                  <a:gd name="T40" fmla="*/ 0 w 26"/>
                  <a:gd name="T41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2">
                    <a:moveTo>
                      <a:pt x="0" y="3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21"/>
                      <a:pt x="8" y="22"/>
                      <a:pt x="8" y="23"/>
                    </a:cubicBezTo>
                    <a:cubicBezTo>
                      <a:pt x="9" y="24"/>
                      <a:pt x="9" y="25"/>
                      <a:pt x="10" y="26"/>
                    </a:cubicBezTo>
                    <a:cubicBezTo>
                      <a:pt x="11" y="27"/>
                      <a:pt x="13" y="27"/>
                      <a:pt x="14" y="27"/>
                    </a:cubicBezTo>
                    <a:cubicBezTo>
                      <a:pt x="16" y="27"/>
                      <a:pt x="17" y="26"/>
                      <a:pt x="18" y="25"/>
                    </a:cubicBezTo>
                    <a:cubicBezTo>
                      <a:pt x="19" y="25"/>
                      <a:pt x="20" y="24"/>
                      <a:pt x="20" y="23"/>
                    </a:cubicBezTo>
                    <a:cubicBezTo>
                      <a:pt x="20" y="22"/>
                      <a:pt x="20" y="20"/>
                      <a:pt x="19" y="17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26" y="20"/>
                      <a:pt x="26" y="22"/>
                      <a:pt x="26" y="24"/>
                    </a:cubicBezTo>
                    <a:cubicBezTo>
                      <a:pt x="25" y="25"/>
                      <a:pt x="25" y="27"/>
                      <a:pt x="24" y="28"/>
                    </a:cubicBezTo>
                    <a:cubicBezTo>
                      <a:pt x="23" y="29"/>
                      <a:pt x="22" y="30"/>
                      <a:pt x="21" y="30"/>
                    </a:cubicBezTo>
                    <a:cubicBezTo>
                      <a:pt x="19" y="31"/>
                      <a:pt x="17" y="32"/>
                      <a:pt x="15" y="32"/>
                    </a:cubicBezTo>
                    <a:cubicBezTo>
                      <a:pt x="12" y="32"/>
                      <a:pt x="10" y="32"/>
                      <a:pt x="8" y="31"/>
                    </a:cubicBezTo>
                    <a:cubicBezTo>
                      <a:pt x="7" y="31"/>
                      <a:pt x="6" y="30"/>
                      <a:pt x="5" y="29"/>
                    </a:cubicBezTo>
                    <a:cubicBezTo>
                      <a:pt x="4" y="28"/>
                      <a:pt x="3" y="27"/>
                      <a:pt x="3" y="26"/>
                    </a:cubicBezTo>
                    <a:cubicBezTo>
                      <a:pt x="2" y="24"/>
                      <a:pt x="2" y="22"/>
                      <a:pt x="1" y="18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508111" y="913263"/>
                <a:ext cx="32800" cy="35821"/>
              </a:xfrm>
              <a:custGeom>
                <a:avLst/>
                <a:gdLst>
                  <a:gd name="T0" fmla="*/ 21 w 76"/>
                  <a:gd name="T1" fmla="*/ 83 h 83"/>
                  <a:gd name="T2" fmla="*/ 0 w 76"/>
                  <a:gd name="T3" fmla="*/ 14 h 83"/>
                  <a:gd name="T4" fmla="*/ 14 w 76"/>
                  <a:gd name="T5" fmla="*/ 12 h 83"/>
                  <a:gd name="T6" fmla="*/ 57 w 76"/>
                  <a:gd name="T7" fmla="*/ 50 h 83"/>
                  <a:gd name="T8" fmla="*/ 43 w 76"/>
                  <a:gd name="T9" fmla="*/ 2 h 83"/>
                  <a:gd name="T10" fmla="*/ 55 w 76"/>
                  <a:gd name="T11" fmla="*/ 0 h 83"/>
                  <a:gd name="T12" fmla="*/ 76 w 76"/>
                  <a:gd name="T13" fmla="*/ 69 h 83"/>
                  <a:gd name="T14" fmla="*/ 62 w 76"/>
                  <a:gd name="T15" fmla="*/ 71 h 83"/>
                  <a:gd name="T16" fmla="*/ 21 w 76"/>
                  <a:gd name="T17" fmla="*/ 35 h 83"/>
                  <a:gd name="T18" fmla="*/ 33 w 76"/>
                  <a:gd name="T19" fmla="*/ 81 h 83"/>
                  <a:gd name="T20" fmla="*/ 21 w 76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83">
                    <a:moveTo>
                      <a:pt x="21" y="83"/>
                    </a:moveTo>
                    <a:lnTo>
                      <a:pt x="0" y="14"/>
                    </a:lnTo>
                    <a:lnTo>
                      <a:pt x="14" y="12"/>
                    </a:lnTo>
                    <a:lnTo>
                      <a:pt x="57" y="50"/>
                    </a:lnTo>
                    <a:lnTo>
                      <a:pt x="43" y="2"/>
                    </a:lnTo>
                    <a:lnTo>
                      <a:pt x="55" y="0"/>
                    </a:lnTo>
                    <a:lnTo>
                      <a:pt x="76" y="69"/>
                    </a:lnTo>
                    <a:lnTo>
                      <a:pt x="62" y="71"/>
                    </a:lnTo>
                    <a:lnTo>
                      <a:pt x="21" y="35"/>
                    </a:lnTo>
                    <a:lnTo>
                      <a:pt x="33" y="81"/>
                    </a:lnTo>
                    <a:lnTo>
                      <a:pt x="21" y="83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538753" y="908084"/>
                <a:ext cx="17263" cy="30642"/>
              </a:xfrm>
              <a:custGeom>
                <a:avLst/>
                <a:gdLst>
                  <a:gd name="T0" fmla="*/ 26 w 40"/>
                  <a:gd name="T1" fmla="*/ 71 h 71"/>
                  <a:gd name="T2" fmla="*/ 0 w 40"/>
                  <a:gd name="T3" fmla="*/ 5 h 71"/>
                  <a:gd name="T4" fmla="*/ 12 w 40"/>
                  <a:gd name="T5" fmla="*/ 0 h 71"/>
                  <a:gd name="T6" fmla="*/ 40 w 40"/>
                  <a:gd name="T7" fmla="*/ 66 h 71"/>
                  <a:gd name="T8" fmla="*/ 26 w 40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71">
                    <a:moveTo>
                      <a:pt x="26" y="7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0" y="66"/>
                    </a:lnTo>
                    <a:lnTo>
                      <a:pt x="26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546953" y="893842"/>
                <a:ext cx="30642" cy="34526"/>
              </a:xfrm>
              <a:custGeom>
                <a:avLst/>
                <a:gdLst>
                  <a:gd name="T0" fmla="*/ 57 w 71"/>
                  <a:gd name="T1" fmla="*/ 80 h 80"/>
                  <a:gd name="T2" fmla="*/ 0 w 71"/>
                  <a:gd name="T3" fmla="*/ 30 h 80"/>
                  <a:gd name="T4" fmla="*/ 14 w 71"/>
                  <a:gd name="T5" fmla="*/ 23 h 80"/>
                  <a:gd name="T6" fmla="*/ 57 w 71"/>
                  <a:gd name="T7" fmla="*/ 61 h 80"/>
                  <a:gd name="T8" fmla="*/ 45 w 71"/>
                  <a:gd name="T9" fmla="*/ 7 h 80"/>
                  <a:gd name="T10" fmla="*/ 59 w 71"/>
                  <a:gd name="T11" fmla="*/ 0 h 80"/>
                  <a:gd name="T12" fmla="*/ 71 w 71"/>
                  <a:gd name="T13" fmla="*/ 73 h 80"/>
                  <a:gd name="T14" fmla="*/ 57 w 71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80">
                    <a:moveTo>
                      <a:pt x="57" y="80"/>
                    </a:moveTo>
                    <a:lnTo>
                      <a:pt x="0" y="30"/>
                    </a:lnTo>
                    <a:lnTo>
                      <a:pt x="14" y="23"/>
                    </a:lnTo>
                    <a:lnTo>
                      <a:pt x="57" y="61"/>
                    </a:lnTo>
                    <a:lnTo>
                      <a:pt x="45" y="7"/>
                    </a:lnTo>
                    <a:lnTo>
                      <a:pt x="59" y="0"/>
                    </a:lnTo>
                    <a:lnTo>
                      <a:pt x="71" y="73"/>
                    </a:lnTo>
                    <a:lnTo>
                      <a:pt x="57" y="8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574574" y="877442"/>
                <a:ext cx="37979" cy="37547"/>
              </a:xfrm>
              <a:custGeom>
                <a:avLst/>
                <a:gdLst>
                  <a:gd name="T0" fmla="*/ 45 w 88"/>
                  <a:gd name="T1" fmla="*/ 87 h 87"/>
                  <a:gd name="T2" fmla="*/ 0 w 88"/>
                  <a:gd name="T3" fmla="*/ 33 h 87"/>
                  <a:gd name="T4" fmla="*/ 43 w 88"/>
                  <a:gd name="T5" fmla="*/ 0 h 87"/>
                  <a:gd name="T6" fmla="*/ 50 w 88"/>
                  <a:gd name="T7" fmla="*/ 9 h 87"/>
                  <a:gd name="T8" fmla="*/ 19 w 88"/>
                  <a:gd name="T9" fmla="*/ 33 h 87"/>
                  <a:gd name="T10" fmla="*/ 28 w 88"/>
                  <a:gd name="T11" fmla="*/ 45 h 87"/>
                  <a:gd name="T12" fmla="*/ 57 w 88"/>
                  <a:gd name="T13" fmla="*/ 23 h 87"/>
                  <a:gd name="T14" fmla="*/ 66 w 88"/>
                  <a:gd name="T15" fmla="*/ 33 h 87"/>
                  <a:gd name="T16" fmla="*/ 38 w 88"/>
                  <a:gd name="T17" fmla="*/ 54 h 87"/>
                  <a:gd name="T18" fmla="*/ 50 w 88"/>
                  <a:gd name="T19" fmla="*/ 68 h 87"/>
                  <a:gd name="T20" fmla="*/ 80 w 88"/>
                  <a:gd name="T21" fmla="*/ 45 h 87"/>
                  <a:gd name="T22" fmla="*/ 88 w 88"/>
                  <a:gd name="T23" fmla="*/ 54 h 87"/>
                  <a:gd name="T24" fmla="*/ 45 w 88"/>
                  <a:gd name="T25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87">
                    <a:moveTo>
                      <a:pt x="45" y="87"/>
                    </a:moveTo>
                    <a:lnTo>
                      <a:pt x="0" y="33"/>
                    </a:lnTo>
                    <a:lnTo>
                      <a:pt x="43" y="0"/>
                    </a:lnTo>
                    <a:lnTo>
                      <a:pt x="50" y="9"/>
                    </a:lnTo>
                    <a:lnTo>
                      <a:pt x="19" y="33"/>
                    </a:lnTo>
                    <a:lnTo>
                      <a:pt x="28" y="45"/>
                    </a:lnTo>
                    <a:lnTo>
                      <a:pt x="57" y="23"/>
                    </a:lnTo>
                    <a:lnTo>
                      <a:pt x="66" y="33"/>
                    </a:lnTo>
                    <a:lnTo>
                      <a:pt x="38" y="54"/>
                    </a:lnTo>
                    <a:lnTo>
                      <a:pt x="50" y="68"/>
                    </a:lnTo>
                    <a:lnTo>
                      <a:pt x="80" y="45"/>
                    </a:lnTo>
                    <a:lnTo>
                      <a:pt x="88" y="54"/>
                    </a:lnTo>
                    <a:lnTo>
                      <a:pt x="45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1" name="Freeform 27"/>
              <p:cNvSpPr>
                <a:spLocks noEditPoints="1"/>
              </p:cNvSpPr>
              <p:nvPr/>
            </p:nvSpPr>
            <p:spPr bwMode="auto">
              <a:xfrm>
                <a:off x="597016" y="857589"/>
                <a:ext cx="41863" cy="36253"/>
              </a:xfrm>
              <a:custGeom>
                <a:avLst/>
                <a:gdLst>
                  <a:gd name="T0" fmla="*/ 8 w 41"/>
                  <a:gd name="T1" fmla="*/ 14 h 35"/>
                  <a:gd name="T2" fmla="*/ 11 w 41"/>
                  <a:gd name="T3" fmla="*/ 11 h 35"/>
                  <a:gd name="T4" fmla="*/ 14 w 41"/>
                  <a:gd name="T5" fmla="*/ 7 h 35"/>
                  <a:gd name="T6" fmla="*/ 17 w 41"/>
                  <a:gd name="T7" fmla="*/ 7 h 35"/>
                  <a:gd name="T8" fmla="*/ 19 w 41"/>
                  <a:gd name="T9" fmla="*/ 8 h 35"/>
                  <a:gd name="T10" fmla="*/ 21 w 41"/>
                  <a:gd name="T11" fmla="*/ 10 h 35"/>
                  <a:gd name="T12" fmla="*/ 20 w 41"/>
                  <a:gd name="T13" fmla="*/ 12 h 35"/>
                  <a:gd name="T14" fmla="*/ 17 w 41"/>
                  <a:gd name="T15" fmla="*/ 16 h 35"/>
                  <a:gd name="T16" fmla="*/ 14 w 41"/>
                  <a:gd name="T17" fmla="*/ 19 h 35"/>
                  <a:gd name="T18" fmla="*/ 8 w 41"/>
                  <a:gd name="T19" fmla="*/ 14 h 35"/>
                  <a:gd name="T20" fmla="*/ 27 w 41"/>
                  <a:gd name="T21" fmla="*/ 31 h 35"/>
                  <a:gd name="T22" fmla="*/ 17 w 41"/>
                  <a:gd name="T23" fmla="*/ 22 h 35"/>
                  <a:gd name="T24" fmla="*/ 18 w 41"/>
                  <a:gd name="T25" fmla="*/ 22 h 35"/>
                  <a:gd name="T26" fmla="*/ 21 w 41"/>
                  <a:gd name="T27" fmla="*/ 19 h 35"/>
                  <a:gd name="T28" fmla="*/ 23 w 41"/>
                  <a:gd name="T29" fmla="*/ 19 h 35"/>
                  <a:gd name="T30" fmla="*/ 28 w 41"/>
                  <a:gd name="T31" fmla="*/ 20 h 35"/>
                  <a:gd name="T32" fmla="*/ 36 w 41"/>
                  <a:gd name="T33" fmla="*/ 21 h 35"/>
                  <a:gd name="T34" fmla="*/ 41 w 41"/>
                  <a:gd name="T35" fmla="*/ 15 h 35"/>
                  <a:gd name="T36" fmla="*/ 34 w 41"/>
                  <a:gd name="T37" fmla="*/ 14 h 35"/>
                  <a:gd name="T38" fmla="*/ 28 w 41"/>
                  <a:gd name="T39" fmla="*/ 13 h 35"/>
                  <a:gd name="T40" fmla="*/ 24 w 41"/>
                  <a:gd name="T41" fmla="*/ 14 h 35"/>
                  <a:gd name="T42" fmla="*/ 26 w 41"/>
                  <a:gd name="T43" fmla="*/ 8 h 35"/>
                  <a:gd name="T44" fmla="*/ 23 w 41"/>
                  <a:gd name="T45" fmla="*/ 3 h 35"/>
                  <a:gd name="T46" fmla="*/ 19 w 41"/>
                  <a:gd name="T47" fmla="*/ 0 h 35"/>
                  <a:gd name="T48" fmla="*/ 14 w 41"/>
                  <a:gd name="T49" fmla="*/ 1 h 35"/>
                  <a:gd name="T50" fmla="*/ 9 w 41"/>
                  <a:gd name="T51" fmla="*/ 6 h 35"/>
                  <a:gd name="T52" fmla="*/ 0 w 41"/>
                  <a:gd name="T53" fmla="*/ 15 h 35"/>
                  <a:gd name="T54" fmla="*/ 23 w 41"/>
                  <a:gd name="T55" fmla="*/ 35 h 35"/>
                  <a:gd name="T56" fmla="*/ 27 w 41"/>
                  <a:gd name="T5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" h="35">
                    <a:moveTo>
                      <a:pt x="8" y="14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7"/>
                      <a:pt x="16" y="6"/>
                      <a:pt x="17" y="7"/>
                    </a:cubicBezTo>
                    <a:cubicBezTo>
                      <a:pt x="18" y="7"/>
                      <a:pt x="18" y="7"/>
                      <a:pt x="19" y="8"/>
                    </a:cubicBezTo>
                    <a:cubicBezTo>
                      <a:pt x="20" y="8"/>
                      <a:pt x="20" y="9"/>
                      <a:pt x="21" y="10"/>
                    </a:cubicBezTo>
                    <a:cubicBezTo>
                      <a:pt x="21" y="10"/>
                      <a:pt x="21" y="11"/>
                      <a:pt x="20" y="12"/>
                    </a:cubicBezTo>
                    <a:cubicBezTo>
                      <a:pt x="20" y="12"/>
                      <a:pt x="19" y="14"/>
                      <a:pt x="17" y="16"/>
                    </a:cubicBezTo>
                    <a:cubicBezTo>
                      <a:pt x="14" y="19"/>
                      <a:pt x="14" y="19"/>
                      <a:pt x="14" y="19"/>
                    </a:cubicBezTo>
                    <a:lnTo>
                      <a:pt x="8" y="14"/>
                    </a:lnTo>
                    <a:close/>
                    <a:moveTo>
                      <a:pt x="27" y="31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0"/>
                      <a:pt x="20" y="20"/>
                      <a:pt x="21" y="19"/>
                    </a:cubicBezTo>
                    <a:cubicBezTo>
                      <a:pt x="21" y="19"/>
                      <a:pt x="22" y="19"/>
                      <a:pt x="23" y="19"/>
                    </a:cubicBezTo>
                    <a:cubicBezTo>
                      <a:pt x="24" y="19"/>
                      <a:pt x="25" y="19"/>
                      <a:pt x="28" y="20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1" y="14"/>
                      <a:pt x="29" y="13"/>
                      <a:pt x="28" y="13"/>
                    </a:cubicBezTo>
                    <a:cubicBezTo>
                      <a:pt x="27" y="13"/>
                      <a:pt x="26" y="14"/>
                      <a:pt x="24" y="14"/>
                    </a:cubicBezTo>
                    <a:cubicBezTo>
                      <a:pt x="26" y="12"/>
                      <a:pt x="26" y="10"/>
                      <a:pt x="26" y="8"/>
                    </a:cubicBezTo>
                    <a:cubicBezTo>
                      <a:pt x="26" y="6"/>
                      <a:pt x="25" y="4"/>
                      <a:pt x="23" y="3"/>
                    </a:cubicBezTo>
                    <a:cubicBezTo>
                      <a:pt x="22" y="2"/>
                      <a:pt x="20" y="1"/>
                      <a:pt x="19" y="0"/>
                    </a:cubicBezTo>
                    <a:cubicBezTo>
                      <a:pt x="17" y="0"/>
                      <a:pt x="16" y="0"/>
                      <a:pt x="14" y="1"/>
                    </a:cubicBezTo>
                    <a:cubicBezTo>
                      <a:pt x="13" y="2"/>
                      <a:pt x="11" y="3"/>
                      <a:pt x="9" y="6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3" y="35"/>
                      <a:pt x="23" y="35"/>
                      <a:pt x="23" y="35"/>
                    </a:cubicBezTo>
                    <a:lnTo>
                      <a:pt x="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620322" y="834284"/>
                <a:ext cx="32800" cy="30642"/>
              </a:xfrm>
              <a:custGeom>
                <a:avLst/>
                <a:gdLst>
                  <a:gd name="T0" fmla="*/ 13 w 32"/>
                  <a:gd name="T1" fmla="*/ 28 h 30"/>
                  <a:gd name="T2" fmla="*/ 16 w 32"/>
                  <a:gd name="T3" fmla="*/ 22 h 30"/>
                  <a:gd name="T4" fmla="*/ 21 w 32"/>
                  <a:gd name="T5" fmla="*/ 23 h 30"/>
                  <a:gd name="T6" fmla="*/ 25 w 32"/>
                  <a:gd name="T7" fmla="*/ 20 h 30"/>
                  <a:gd name="T8" fmla="*/ 26 w 32"/>
                  <a:gd name="T9" fmla="*/ 16 h 30"/>
                  <a:gd name="T10" fmla="*/ 25 w 32"/>
                  <a:gd name="T11" fmla="*/ 13 h 30"/>
                  <a:gd name="T12" fmla="*/ 23 w 32"/>
                  <a:gd name="T13" fmla="*/ 13 h 30"/>
                  <a:gd name="T14" fmla="*/ 20 w 32"/>
                  <a:gd name="T15" fmla="*/ 14 h 30"/>
                  <a:gd name="T16" fmla="*/ 17 w 32"/>
                  <a:gd name="T17" fmla="*/ 17 h 30"/>
                  <a:gd name="T18" fmla="*/ 10 w 32"/>
                  <a:gd name="T19" fmla="*/ 21 h 30"/>
                  <a:gd name="T20" fmla="*/ 4 w 32"/>
                  <a:gd name="T21" fmla="*/ 20 h 30"/>
                  <a:gd name="T22" fmla="*/ 1 w 32"/>
                  <a:gd name="T23" fmla="*/ 16 h 30"/>
                  <a:gd name="T24" fmla="*/ 0 w 32"/>
                  <a:gd name="T25" fmla="*/ 12 h 30"/>
                  <a:gd name="T26" fmla="*/ 3 w 32"/>
                  <a:gd name="T27" fmla="*/ 6 h 30"/>
                  <a:gd name="T28" fmla="*/ 10 w 32"/>
                  <a:gd name="T29" fmla="*/ 1 h 30"/>
                  <a:gd name="T30" fmla="*/ 17 w 32"/>
                  <a:gd name="T31" fmla="*/ 2 h 30"/>
                  <a:gd name="T32" fmla="*/ 14 w 32"/>
                  <a:gd name="T33" fmla="*/ 7 h 30"/>
                  <a:gd name="T34" fmla="*/ 10 w 32"/>
                  <a:gd name="T35" fmla="*/ 6 h 30"/>
                  <a:gd name="T36" fmla="*/ 7 w 32"/>
                  <a:gd name="T37" fmla="*/ 9 h 30"/>
                  <a:gd name="T38" fmla="*/ 5 w 32"/>
                  <a:gd name="T39" fmla="*/ 13 h 30"/>
                  <a:gd name="T40" fmla="*/ 6 w 32"/>
                  <a:gd name="T41" fmla="*/ 15 h 30"/>
                  <a:gd name="T42" fmla="*/ 9 w 32"/>
                  <a:gd name="T43" fmla="*/ 15 h 30"/>
                  <a:gd name="T44" fmla="*/ 13 w 32"/>
                  <a:gd name="T45" fmla="*/ 12 h 30"/>
                  <a:gd name="T46" fmla="*/ 19 w 32"/>
                  <a:gd name="T47" fmla="*/ 7 h 30"/>
                  <a:gd name="T48" fmla="*/ 23 w 32"/>
                  <a:gd name="T49" fmla="*/ 6 h 30"/>
                  <a:gd name="T50" fmla="*/ 28 w 32"/>
                  <a:gd name="T51" fmla="*/ 8 h 30"/>
                  <a:gd name="T52" fmla="*/ 31 w 32"/>
                  <a:gd name="T53" fmla="*/ 12 h 30"/>
                  <a:gd name="T54" fmla="*/ 32 w 32"/>
                  <a:gd name="T55" fmla="*/ 17 h 30"/>
                  <a:gd name="T56" fmla="*/ 29 w 32"/>
                  <a:gd name="T57" fmla="*/ 23 h 30"/>
                  <a:gd name="T58" fmla="*/ 22 w 32"/>
                  <a:gd name="T59" fmla="*/ 29 h 30"/>
                  <a:gd name="T60" fmla="*/ 13 w 32"/>
                  <a:gd name="T6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2" h="30">
                    <a:moveTo>
                      <a:pt x="13" y="28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3"/>
                      <a:pt x="20" y="23"/>
                      <a:pt x="21" y="23"/>
                    </a:cubicBezTo>
                    <a:cubicBezTo>
                      <a:pt x="23" y="23"/>
                      <a:pt x="24" y="22"/>
                      <a:pt x="25" y="20"/>
                    </a:cubicBezTo>
                    <a:cubicBezTo>
                      <a:pt x="26" y="19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5" y="13"/>
                    </a:cubicBezTo>
                    <a:cubicBezTo>
                      <a:pt x="24" y="13"/>
                      <a:pt x="23" y="13"/>
                      <a:pt x="23" y="13"/>
                    </a:cubicBezTo>
                    <a:cubicBezTo>
                      <a:pt x="22" y="13"/>
                      <a:pt x="21" y="13"/>
                      <a:pt x="20" y="14"/>
                    </a:cubicBezTo>
                    <a:cubicBezTo>
                      <a:pt x="20" y="14"/>
                      <a:pt x="19" y="15"/>
                      <a:pt x="17" y="17"/>
                    </a:cubicBezTo>
                    <a:cubicBezTo>
                      <a:pt x="14" y="19"/>
                      <a:pt x="12" y="20"/>
                      <a:pt x="10" y="21"/>
                    </a:cubicBezTo>
                    <a:cubicBezTo>
                      <a:pt x="8" y="22"/>
                      <a:pt x="6" y="21"/>
                      <a:pt x="4" y="20"/>
                    </a:cubicBezTo>
                    <a:cubicBezTo>
                      <a:pt x="2" y="19"/>
                      <a:pt x="1" y="18"/>
                      <a:pt x="1" y="16"/>
                    </a:cubicBezTo>
                    <a:cubicBezTo>
                      <a:pt x="0" y="15"/>
                      <a:pt x="0" y="13"/>
                      <a:pt x="0" y="12"/>
                    </a:cubicBezTo>
                    <a:cubicBezTo>
                      <a:pt x="1" y="10"/>
                      <a:pt x="1" y="8"/>
                      <a:pt x="3" y="6"/>
                    </a:cubicBezTo>
                    <a:cubicBezTo>
                      <a:pt x="5" y="3"/>
                      <a:pt x="7" y="1"/>
                      <a:pt x="10" y="1"/>
                    </a:cubicBezTo>
                    <a:cubicBezTo>
                      <a:pt x="12" y="0"/>
                      <a:pt x="14" y="0"/>
                      <a:pt x="17" y="2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10"/>
                      <a:pt x="5" y="12"/>
                      <a:pt x="5" y="13"/>
                    </a:cubicBezTo>
                    <a:cubicBezTo>
                      <a:pt x="5" y="14"/>
                      <a:pt x="6" y="14"/>
                      <a:pt x="6" y="15"/>
                    </a:cubicBezTo>
                    <a:cubicBezTo>
                      <a:pt x="7" y="15"/>
                      <a:pt x="8" y="15"/>
                      <a:pt x="9" y="15"/>
                    </a:cubicBezTo>
                    <a:cubicBezTo>
                      <a:pt x="9" y="15"/>
                      <a:pt x="11" y="14"/>
                      <a:pt x="13" y="12"/>
                    </a:cubicBezTo>
                    <a:cubicBezTo>
                      <a:pt x="16" y="10"/>
                      <a:pt x="17" y="8"/>
                      <a:pt x="19" y="7"/>
                    </a:cubicBezTo>
                    <a:cubicBezTo>
                      <a:pt x="20" y="7"/>
                      <a:pt x="22" y="6"/>
                      <a:pt x="23" y="6"/>
                    </a:cubicBezTo>
                    <a:cubicBezTo>
                      <a:pt x="25" y="6"/>
                      <a:pt x="26" y="7"/>
                      <a:pt x="28" y="8"/>
                    </a:cubicBezTo>
                    <a:cubicBezTo>
                      <a:pt x="30" y="9"/>
                      <a:pt x="31" y="10"/>
                      <a:pt x="31" y="12"/>
                    </a:cubicBezTo>
                    <a:cubicBezTo>
                      <a:pt x="32" y="13"/>
                      <a:pt x="32" y="15"/>
                      <a:pt x="32" y="17"/>
                    </a:cubicBezTo>
                    <a:cubicBezTo>
                      <a:pt x="32" y="19"/>
                      <a:pt x="31" y="21"/>
                      <a:pt x="29" y="23"/>
                    </a:cubicBezTo>
                    <a:cubicBezTo>
                      <a:pt x="27" y="26"/>
                      <a:pt x="25" y="28"/>
                      <a:pt x="22" y="29"/>
                    </a:cubicBezTo>
                    <a:cubicBezTo>
                      <a:pt x="19" y="30"/>
                      <a:pt x="17" y="29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632837" y="819610"/>
                <a:ext cx="30642" cy="19853"/>
              </a:xfrm>
              <a:custGeom>
                <a:avLst/>
                <a:gdLst>
                  <a:gd name="T0" fmla="*/ 64 w 71"/>
                  <a:gd name="T1" fmla="*/ 46 h 46"/>
                  <a:gd name="T2" fmla="*/ 0 w 71"/>
                  <a:gd name="T3" fmla="*/ 15 h 46"/>
                  <a:gd name="T4" fmla="*/ 5 w 71"/>
                  <a:gd name="T5" fmla="*/ 0 h 46"/>
                  <a:gd name="T6" fmla="*/ 71 w 71"/>
                  <a:gd name="T7" fmla="*/ 31 h 46"/>
                  <a:gd name="T8" fmla="*/ 64 w 71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6">
                    <a:moveTo>
                      <a:pt x="64" y="46"/>
                    </a:moveTo>
                    <a:lnTo>
                      <a:pt x="0" y="15"/>
                    </a:lnTo>
                    <a:lnTo>
                      <a:pt x="5" y="0"/>
                    </a:lnTo>
                    <a:lnTo>
                      <a:pt x="71" y="31"/>
                    </a:lnTo>
                    <a:lnTo>
                      <a:pt x="64" y="4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636722" y="794147"/>
                <a:ext cx="34958" cy="24600"/>
              </a:xfrm>
              <a:custGeom>
                <a:avLst/>
                <a:gdLst>
                  <a:gd name="T0" fmla="*/ 76 w 81"/>
                  <a:gd name="T1" fmla="*/ 57 h 57"/>
                  <a:gd name="T2" fmla="*/ 19 w 81"/>
                  <a:gd name="T3" fmla="*/ 36 h 57"/>
                  <a:gd name="T4" fmla="*/ 12 w 81"/>
                  <a:gd name="T5" fmla="*/ 57 h 57"/>
                  <a:gd name="T6" fmla="*/ 0 w 81"/>
                  <a:gd name="T7" fmla="*/ 52 h 57"/>
                  <a:gd name="T8" fmla="*/ 19 w 81"/>
                  <a:gd name="T9" fmla="*/ 0 h 57"/>
                  <a:gd name="T10" fmla="*/ 31 w 81"/>
                  <a:gd name="T11" fmla="*/ 2 h 57"/>
                  <a:gd name="T12" fmla="*/ 24 w 81"/>
                  <a:gd name="T13" fmla="*/ 24 h 57"/>
                  <a:gd name="T14" fmla="*/ 81 w 81"/>
                  <a:gd name="T15" fmla="*/ 43 h 57"/>
                  <a:gd name="T16" fmla="*/ 76 w 81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57">
                    <a:moveTo>
                      <a:pt x="76" y="57"/>
                    </a:moveTo>
                    <a:lnTo>
                      <a:pt x="19" y="36"/>
                    </a:lnTo>
                    <a:lnTo>
                      <a:pt x="12" y="57"/>
                    </a:lnTo>
                    <a:lnTo>
                      <a:pt x="0" y="52"/>
                    </a:lnTo>
                    <a:lnTo>
                      <a:pt x="19" y="0"/>
                    </a:lnTo>
                    <a:lnTo>
                      <a:pt x="31" y="2"/>
                    </a:lnTo>
                    <a:lnTo>
                      <a:pt x="24" y="24"/>
                    </a:lnTo>
                    <a:lnTo>
                      <a:pt x="81" y="43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646216" y="764368"/>
                <a:ext cx="33663" cy="28916"/>
              </a:xfrm>
              <a:custGeom>
                <a:avLst/>
                <a:gdLst>
                  <a:gd name="T0" fmla="*/ 75 w 78"/>
                  <a:gd name="T1" fmla="*/ 52 h 67"/>
                  <a:gd name="T2" fmla="*/ 45 w 78"/>
                  <a:gd name="T3" fmla="*/ 48 h 67"/>
                  <a:gd name="T4" fmla="*/ 0 w 78"/>
                  <a:gd name="T5" fmla="*/ 67 h 67"/>
                  <a:gd name="T6" fmla="*/ 2 w 78"/>
                  <a:gd name="T7" fmla="*/ 50 h 67"/>
                  <a:gd name="T8" fmla="*/ 33 w 78"/>
                  <a:gd name="T9" fmla="*/ 38 h 67"/>
                  <a:gd name="T10" fmla="*/ 9 w 78"/>
                  <a:gd name="T11" fmla="*/ 17 h 67"/>
                  <a:gd name="T12" fmla="*/ 11 w 78"/>
                  <a:gd name="T13" fmla="*/ 0 h 67"/>
                  <a:gd name="T14" fmla="*/ 47 w 78"/>
                  <a:gd name="T15" fmla="*/ 33 h 67"/>
                  <a:gd name="T16" fmla="*/ 78 w 78"/>
                  <a:gd name="T17" fmla="*/ 38 h 67"/>
                  <a:gd name="T18" fmla="*/ 75 w 78"/>
                  <a:gd name="T19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67">
                    <a:moveTo>
                      <a:pt x="75" y="52"/>
                    </a:moveTo>
                    <a:lnTo>
                      <a:pt x="45" y="48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33" y="38"/>
                    </a:lnTo>
                    <a:lnTo>
                      <a:pt x="9" y="17"/>
                    </a:lnTo>
                    <a:lnTo>
                      <a:pt x="11" y="0"/>
                    </a:lnTo>
                    <a:lnTo>
                      <a:pt x="47" y="33"/>
                    </a:lnTo>
                    <a:lnTo>
                      <a:pt x="78" y="38"/>
                    </a:lnTo>
                    <a:lnTo>
                      <a:pt x="7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6" name="Freeform 32"/>
              <p:cNvSpPr>
                <a:spLocks noEditPoints="1"/>
              </p:cNvSpPr>
              <p:nvPr/>
            </p:nvSpPr>
            <p:spPr bwMode="auto">
              <a:xfrm>
                <a:off x="306131" y="576630"/>
                <a:ext cx="328864" cy="327138"/>
              </a:xfrm>
              <a:custGeom>
                <a:avLst/>
                <a:gdLst>
                  <a:gd name="T0" fmla="*/ 161 w 322"/>
                  <a:gd name="T1" fmla="*/ 0 h 319"/>
                  <a:gd name="T2" fmla="*/ 0 w 322"/>
                  <a:gd name="T3" fmla="*/ 159 h 319"/>
                  <a:gd name="T4" fmla="*/ 161 w 322"/>
                  <a:gd name="T5" fmla="*/ 319 h 319"/>
                  <a:gd name="T6" fmla="*/ 322 w 322"/>
                  <a:gd name="T7" fmla="*/ 159 h 319"/>
                  <a:gd name="T8" fmla="*/ 161 w 322"/>
                  <a:gd name="T9" fmla="*/ 0 h 319"/>
                  <a:gd name="T10" fmla="*/ 161 w 322"/>
                  <a:gd name="T11" fmla="*/ 6 h 319"/>
                  <a:gd name="T12" fmla="*/ 316 w 322"/>
                  <a:gd name="T13" fmla="*/ 159 h 319"/>
                  <a:gd name="T14" fmla="*/ 299 w 322"/>
                  <a:gd name="T15" fmla="*/ 228 h 319"/>
                  <a:gd name="T16" fmla="*/ 23 w 322"/>
                  <a:gd name="T17" fmla="*/ 228 h 319"/>
                  <a:gd name="T18" fmla="*/ 23 w 322"/>
                  <a:gd name="T19" fmla="*/ 229 h 319"/>
                  <a:gd name="T20" fmla="*/ 6 w 322"/>
                  <a:gd name="T21" fmla="*/ 159 h 319"/>
                  <a:gd name="T22" fmla="*/ 161 w 322"/>
                  <a:gd name="T23" fmla="*/ 6 h 319"/>
                  <a:gd name="T24" fmla="*/ 161 w 322"/>
                  <a:gd name="T25" fmla="*/ 313 h 319"/>
                  <a:gd name="T26" fmla="*/ 27 w 322"/>
                  <a:gd name="T27" fmla="*/ 236 h 319"/>
                  <a:gd name="T28" fmla="*/ 295 w 322"/>
                  <a:gd name="T29" fmla="*/ 236 h 319"/>
                  <a:gd name="T30" fmla="*/ 161 w 322"/>
                  <a:gd name="T31" fmla="*/ 313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2" h="319">
                    <a:moveTo>
                      <a:pt x="161" y="0"/>
                    </a:moveTo>
                    <a:cubicBezTo>
                      <a:pt x="72" y="0"/>
                      <a:pt x="0" y="71"/>
                      <a:pt x="0" y="159"/>
                    </a:cubicBezTo>
                    <a:cubicBezTo>
                      <a:pt x="0" y="248"/>
                      <a:pt x="72" y="319"/>
                      <a:pt x="161" y="319"/>
                    </a:cubicBezTo>
                    <a:cubicBezTo>
                      <a:pt x="250" y="319"/>
                      <a:pt x="322" y="248"/>
                      <a:pt x="322" y="159"/>
                    </a:cubicBezTo>
                    <a:cubicBezTo>
                      <a:pt x="322" y="71"/>
                      <a:pt x="250" y="0"/>
                      <a:pt x="161" y="0"/>
                    </a:cubicBezTo>
                    <a:close/>
                    <a:moveTo>
                      <a:pt x="161" y="6"/>
                    </a:moveTo>
                    <a:cubicBezTo>
                      <a:pt x="247" y="6"/>
                      <a:pt x="316" y="75"/>
                      <a:pt x="316" y="159"/>
                    </a:cubicBezTo>
                    <a:cubicBezTo>
                      <a:pt x="316" y="184"/>
                      <a:pt x="310" y="208"/>
                      <a:pt x="299" y="228"/>
                    </a:cubicBezTo>
                    <a:cubicBezTo>
                      <a:pt x="23" y="228"/>
                      <a:pt x="23" y="228"/>
                      <a:pt x="23" y="228"/>
                    </a:cubicBezTo>
                    <a:cubicBezTo>
                      <a:pt x="23" y="229"/>
                      <a:pt x="23" y="229"/>
                      <a:pt x="23" y="229"/>
                    </a:cubicBezTo>
                    <a:cubicBezTo>
                      <a:pt x="12" y="208"/>
                      <a:pt x="6" y="184"/>
                      <a:pt x="6" y="159"/>
                    </a:cubicBezTo>
                    <a:cubicBezTo>
                      <a:pt x="6" y="75"/>
                      <a:pt x="75" y="6"/>
                      <a:pt x="161" y="6"/>
                    </a:cubicBezTo>
                    <a:close/>
                    <a:moveTo>
                      <a:pt x="161" y="313"/>
                    </a:moveTo>
                    <a:cubicBezTo>
                      <a:pt x="104" y="313"/>
                      <a:pt x="54" y="282"/>
                      <a:pt x="27" y="236"/>
                    </a:cubicBezTo>
                    <a:cubicBezTo>
                      <a:pt x="295" y="236"/>
                      <a:pt x="295" y="236"/>
                      <a:pt x="295" y="236"/>
                    </a:cubicBezTo>
                    <a:cubicBezTo>
                      <a:pt x="269" y="282"/>
                      <a:pt x="218" y="313"/>
                      <a:pt x="161" y="3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7" name="Freeform 33"/>
              <p:cNvSpPr>
                <a:spLocks noEditPoints="1"/>
              </p:cNvSpPr>
              <p:nvPr/>
            </p:nvSpPr>
            <p:spPr bwMode="auto">
              <a:xfrm>
                <a:off x="327279" y="596051"/>
                <a:ext cx="286138" cy="212337"/>
              </a:xfrm>
              <a:custGeom>
                <a:avLst/>
                <a:gdLst>
                  <a:gd name="T0" fmla="*/ 236 w 280"/>
                  <a:gd name="T1" fmla="*/ 171 h 207"/>
                  <a:gd name="T2" fmla="*/ 158 w 280"/>
                  <a:gd name="T3" fmla="*/ 183 h 207"/>
                  <a:gd name="T4" fmla="*/ 187 w 280"/>
                  <a:gd name="T5" fmla="*/ 139 h 207"/>
                  <a:gd name="T6" fmla="*/ 214 w 280"/>
                  <a:gd name="T7" fmla="*/ 153 h 207"/>
                  <a:gd name="T8" fmla="*/ 232 w 280"/>
                  <a:gd name="T9" fmla="*/ 139 h 207"/>
                  <a:gd name="T10" fmla="*/ 259 w 280"/>
                  <a:gd name="T11" fmla="*/ 152 h 207"/>
                  <a:gd name="T12" fmla="*/ 271 w 280"/>
                  <a:gd name="T13" fmla="*/ 139 h 207"/>
                  <a:gd name="T14" fmla="*/ 242 w 280"/>
                  <a:gd name="T15" fmla="*/ 120 h 207"/>
                  <a:gd name="T16" fmla="*/ 179 w 280"/>
                  <a:gd name="T17" fmla="*/ 78 h 207"/>
                  <a:gd name="T18" fmla="*/ 101 w 280"/>
                  <a:gd name="T19" fmla="*/ 78 h 207"/>
                  <a:gd name="T20" fmla="*/ 46 w 280"/>
                  <a:gd name="T21" fmla="*/ 106 h 207"/>
                  <a:gd name="T22" fmla="*/ 9 w 280"/>
                  <a:gd name="T23" fmla="*/ 125 h 207"/>
                  <a:gd name="T24" fmla="*/ 24 w 280"/>
                  <a:gd name="T25" fmla="*/ 149 h 207"/>
                  <a:gd name="T26" fmla="*/ 56 w 280"/>
                  <a:gd name="T27" fmla="*/ 124 h 207"/>
                  <a:gd name="T28" fmla="*/ 69 w 280"/>
                  <a:gd name="T29" fmla="*/ 149 h 207"/>
                  <a:gd name="T30" fmla="*/ 100 w 280"/>
                  <a:gd name="T31" fmla="*/ 124 h 207"/>
                  <a:gd name="T32" fmla="*/ 120 w 280"/>
                  <a:gd name="T33" fmla="*/ 138 h 207"/>
                  <a:gd name="T34" fmla="*/ 123 w 280"/>
                  <a:gd name="T35" fmla="*/ 182 h 207"/>
                  <a:gd name="T36" fmla="*/ 44 w 280"/>
                  <a:gd name="T37" fmla="*/ 171 h 207"/>
                  <a:gd name="T38" fmla="*/ 0 w 280"/>
                  <a:gd name="T39" fmla="*/ 186 h 207"/>
                  <a:gd name="T40" fmla="*/ 98 w 280"/>
                  <a:gd name="T41" fmla="*/ 188 h 207"/>
                  <a:gd name="T42" fmla="*/ 183 w 280"/>
                  <a:gd name="T43" fmla="*/ 188 h 207"/>
                  <a:gd name="T44" fmla="*/ 280 w 280"/>
                  <a:gd name="T45" fmla="*/ 186 h 207"/>
                  <a:gd name="T46" fmla="*/ 203 w 280"/>
                  <a:gd name="T47" fmla="*/ 79 h 207"/>
                  <a:gd name="T48" fmla="*/ 199 w 280"/>
                  <a:gd name="T49" fmla="*/ 122 h 207"/>
                  <a:gd name="T50" fmla="*/ 203 w 280"/>
                  <a:gd name="T51" fmla="*/ 79 h 207"/>
                  <a:gd name="T52" fmla="*/ 65 w 280"/>
                  <a:gd name="T53" fmla="*/ 105 h 207"/>
                  <a:gd name="T54" fmla="*/ 93 w 280"/>
                  <a:gd name="T55" fmla="*/ 95 h 207"/>
                  <a:gd name="T56" fmla="*/ 148 w 280"/>
                  <a:gd name="T57" fmla="*/ 108 h 207"/>
                  <a:gd name="T58" fmla="*/ 136 w 280"/>
                  <a:gd name="T59" fmla="*/ 84 h 207"/>
                  <a:gd name="T60" fmla="*/ 108 w 280"/>
                  <a:gd name="T61" fmla="*/ 107 h 207"/>
                  <a:gd name="T62" fmla="*/ 179 w 280"/>
                  <a:gd name="T63" fmla="*/ 122 h 207"/>
                  <a:gd name="T64" fmla="*/ 161 w 280"/>
                  <a:gd name="T65" fmla="*/ 108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0" h="207">
                    <a:moveTo>
                      <a:pt x="275" y="174"/>
                    </a:moveTo>
                    <a:cubicBezTo>
                      <a:pt x="253" y="191"/>
                      <a:pt x="236" y="171"/>
                      <a:pt x="236" y="171"/>
                    </a:cubicBezTo>
                    <a:cubicBezTo>
                      <a:pt x="207" y="198"/>
                      <a:pt x="184" y="172"/>
                      <a:pt x="184" y="172"/>
                    </a:cubicBezTo>
                    <a:cubicBezTo>
                      <a:pt x="166" y="185"/>
                      <a:pt x="158" y="183"/>
                      <a:pt x="158" y="183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93" y="153"/>
                      <a:pt x="193" y="153"/>
                      <a:pt x="193" y="153"/>
                    </a:cubicBezTo>
                    <a:cubicBezTo>
                      <a:pt x="214" y="153"/>
                      <a:pt x="214" y="153"/>
                      <a:pt x="214" y="153"/>
                    </a:cubicBez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32" y="139"/>
                      <a:pt x="232" y="139"/>
                      <a:pt x="232" y="139"/>
                    </a:cubicBezTo>
                    <a:cubicBezTo>
                      <a:pt x="238" y="153"/>
                      <a:pt x="238" y="153"/>
                      <a:pt x="238" y="153"/>
                    </a:cubicBezTo>
                    <a:cubicBezTo>
                      <a:pt x="259" y="152"/>
                      <a:pt x="259" y="152"/>
                      <a:pt x="259" y="152"/>
                    </a:cubicBezTo>
                    <a:cubicBezTo>
                      <a:pt x="253" y="139"/>
                      <a:pt x="253" y="139"/>
                      <a:pt x="253" y="139"/>
                    </a:cubicBezTo>
                    <a:cubicBezTo>
                      <a:pt x="271" y="139"/>
                      <a:pt x="271" y="139"/>
                      <a:pt x="271" y="139"/>
                    </a:cubicBezTo>
                    <a:cubicBezTo>
                      <a:pt x="271" y="119"/>
                      <a:pt x="271" y="119"/>
                      <a:pt x="271" y="119"/>
                    </a:cubicBezTo>
                    <a:cubicBezTo>
                      <a:pt x="242" y="120"/>
                      <a:pt x="242" y="120"/>
                      <a:pt x="242" y="120"/>
                    </a:cubicBezTo>
                    <a:cubicBezTo>
                      <a:pt x="207" y="49"/>
                      <a:pt x="207" y="49"/>
                      <a:pt x="207" y="49"/>
                    </a:cubicBezTo>
                    <a:cubicBezTo>
                      <a:pt x="179" y="78"/>
                      <a:pt x="179" y="78"/>
                      <a:pt x="179" y="78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46" y="106"/>
                      <a:pt x="46" y="106"/>
                      <a:pt x="46" y="106"/>
                    </a:cubicBezTo>
                    <a:cubicBezTo>
                      <a:pt x="10" y="105"/>
                      <a:pt x="10" y="105"/>
                      <a:pt x="10" y="105"/>
                    </a:cubicBezTo>
                    <a:cubicBezTo>
                      <a:pt x="9" y="125"/>
                      <a:pt x="9" y="125"/>
                      <a:pt x="9" y="125"/>
                    </a:cubicBezTo>
                    <a:cubicBezTo>
                      <a:pt x="36" y="124"/>
                      <a:pt x="36" y="124"/>
                      <a:pt x="36" y="124"/>
                    </a:cubicBezTo>
                    <a:cubicBezTo>
                      <a:pt x="24" y="149"/>
                      <a:pt x="24" y="149"/>
                      <a:pt x="24" y="14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56" y="124"/>
                      <a:pt x="56" y="124"/>
                      <a:pt x="56" y="124"/>
                    </a:cubicBezTo>
                    <a:cubicBezTo>
                      <a:pt x="80" y="124"/>
                      <a:pt x="80" y="124"/>
                      <a:pt x="80" y="124"/>
                    </a:cubicBezTo>
                    <a:cubicBezTo>
                      <a:pt x="69" y="149"/>
                      <a:pt x="69" y="149"/>
                      <a:pt x="69" y="149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00" y="124"/>
                      <a:pt x="100" y="124"/>
                      <a:pt x="100" y="124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0" y="138"/>
                      <a:pt x="120" y="138"/>
                      <a:pt x="120" y="138"/>
                    </a:cubicBezTo>
                    <a:cubicBezTo>
                      <a:pt x="129" y="139"/>
                      <a:pt x="129" y="139"/>
                      <a:pt x="129" y="139"/>
                    </a:cubicBezTo>
                    <a:cubicBezTo>
                      <a:pt x="123" y="182"/>
                      <a:pt x="123" y="182"/>
                      <a:pt x="123" y="182"/>
                    </a:cubicBezTo>
                    <a:cubicBezTo>
                      <a:pt x="113" y="185"/>
                      <a:pt x="98" y="172"/>
                      <a:pt x="98" y="172"/>
                    </a:cubicBezTo>
                    <a:cubicBezTo>
                      <a:pt x="69" y="198"/>
                      <a:pt x="44" y="171"/>
                      <a:pt x="44" y="171"/>
                    </a:cubicBezTo>
                    <a:cubicBezTo>
                      <a:pt x="26" y="191"/>
                      <a:pt x="5" y="174"/>
                      <a:pt x="5" y="174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23" y="201"/>
                      <a:pt x="45" y="187"/>
                      <a:pt x="45" y="187"/>
                    </a:cubicBezTo>
                    <a:cubicBezTo>
                      <a:pt x="74" y="206"/>
                      <a:pt x="98" y="188"/>
                      <a:pt x="98" y="188"/>
                    </a:cubicBezTo>
                    <a:cubicBezTo>
                      <a:pt x="127" y="207"/>
                      <a:pt x="140" y="189"/>
                      <a:pt x="140" y="189"/>
                    </a:cubicBezTo>
                    <a:cubicBezTo>
                      <a:pt x="159" y="206"/>
                      <a:pt x="183" y="188"/>
                      <a:pt x="183" y="188"/>
                    </a:cubicBezTo>
                    <a:cubicBezTo>
                      <a:pt x="207" y="207"/>
                      <a:pt x="235" y="187"/>
                      <a:pt x="235" y="187"/>
                    </a:cubicBezTo>
                    <a:cubicBezTo>
                      <a:pt x="259" y="202"/>
                      <a:pt x="280" y="186"/>
                      <a:pt x="280" y="186"/>
                    </a:cubicBezTo>
                    <a:lnTo>
                      <a:pt x="275" y="174"/>
                    </a:lnTo>
                    <a:close/>
                    <a:moveTo>
                      <a:pt x="203" y="79"/>
                    </a:moveTo>
                    <a:cubicBezTo>
                      <a:pt x="223" y="121"/>
                      <a:pt x="223" y="121"/>
                      <a:pt x="223" y="121"/>
                    </a:cubicBezTo>
                    <a:cubicBezTo>
                      <a:pt x="199" y="122"/>
                      <a:pt x="199" y="122"/>
                      <a:pt x="199" y="122"/>
                    </a:cubicBezTo>
                    <a:cubicBezTo>
                      <a:pt x="187" y="95"/>
                      <a:pt x="187" y="95"/>
                      <a:pt x="187" y="95"/>
                    </a:cubicBezTo>
                    <a:lnTo>
                      <a:pt x="203" y="79"/>
                    </a:lnTo>
                    <a:close/>
                    <a:moveTo>
                      <a:pt x="88" y="106"/>
                    </a:moveTo>
                    <a:cubicBezTo>
                      <a:pt x="65" y="105"/>
                      <a:pt x="65" y="105"/>
                      <a:pt x="65" y="105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93" y="95"/>
                      <a:pt x="93" y="95"/>
                      <a:pt x="93" y="95"/>
                    </a:cubicBezTo>
                    <a:lnTo>
                      <a:pt x="88" y="106"/>
                    </a:lnTo>
                    <a:close/>
                    <a:moveTo>
                      <a:pt x="148" y="108"/>
                    </a:moveTo>
                    <a:cubicBezTo>
                      <a:pt x="145" y="84"/>
                      <a:pt x="145" y="84"/>
                      <a:pt x="145" y="84"/>
                    </a:cubicBezTo>
                    <a:cubicBezTo>
                      <a:pt x="136" y="84"/>
                      <a:pt x="136" y="84"/>
                      <a:pt x="136" y="84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08" y="107"/>
                      <a:pt x="108" y="107"/>
                      <a:pt x="108" y="107"/>
                    </a:cubicBezTo>
                    <a:cubicBezTo>
                      <a:pt x="141" y="39"/>
                      <a:pt x="141" y="39"/>
                      <a:pt x="141" y="39"/>
                    </a:cubicBezTo>
                    <a:cubicBezTo>
                      <a:pt x="179" y="122"/>
                      <a:pt x="179" y="122"/>
                      <a:pt x="179" y="122"/>
                    </a:cubicBezTo>
                    <a:cubicBezTo>
                      <a:pt x="150" y="123"/>
                      <a:pt x="150" y="123"/>
                      <a:pt x="150" y="123"/>
                    </a:cubicBezTo>
                    <a:cubicBezTo>
                      <a:pt x="161" y="108"/>
                      <a:pt x="161" y="108"/>
                      <a:pt x="161" y="108"/>
                    </a:cubicBezTo>
                    <a:lnTo>
                      <a:pt x="148" y="1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8" name="Freeform 34"/>
              <p:cNvSpPr/>
              <p:nvPr/>
            </p:nvSpPr>
            <p:spPr bwMode="auto">
              <a:xfrm>
                <a:off x="271173" y="644388"/>
                <a:ext cx="17263" cy="19421"/>
              </a:xfrm>
              <a:custGeom>
                <a:avLst/>
                <a:gdLst>
                  <a:gd name="T0" fmla="*/ 15 w 17"/>
                  <a:gd name="T1" fmla="*/ 18 h 19"/>
                  <a:gd name="T2" fmla="*/ 17 w 17"/>
                  <a:gd name="T3" fmla="*/ 18 h 19"/>
                  <a:gd name="T4" fmla="*/ 16 w 17"/>
                  <a:gd name="T5" fmla="*/ 12 h 19"/>
                  <a:gd name="T6" fmla="*/ 9 w 17"/>
                  <a:gd name="T7" fmla="*/ 1 h 19"/>
                  <a:gd name="T8" fmla="*/ 1 w 17"/>
                  <a:gd name="T9" fmla="*/ 0 h 19"/>
                  <a:gd name="T10" fmla="*/ 1 w 17"/>
                  <a:gd name="T11" fmla="*/ 2 h 19"/>
                  <a:gd name="T12" fmla="*/ 7 w 17"/>
                  <a:gd name="T13" fmla="*/ 6 h 19"/>
                  <a:gd name="T14" fmla="*/ 13 w 17"/>
                  <a:gd name="T15" fmla="*/ 14 h 19"/>
                  <a:gd name="T16" fmla="*/ 15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5" y="18"/>
                    </a:moveTo>
                    <a:cubicBezTo>
                      <a:pt x="15" y="18"/>
                      <a:pt x="16" y="19"/>
                      <a:pt x="17" y="18"/>
                    </a:cubicBezTo>
                    <a:cubicBezTo>
                      <a:pt x="17" y="18"/>
                      <a:pt x="17" y="14"/>
                      <a:pt x="16" y="12"/>
                    </a:cubicBezTo>
                    <a:cubicBezTo>
                      <a:pt x="16" y="12"/>
                      <a:pt x="10" y="5"/>
                      <a:pt x="9" y="1"/>
                    </a:cubicBezTo>
                    <a:cubicBezTo>
                      <a:pt x="9" y="1"/>
                      <a:pt x="8" y="0"/>
                      <a:pt x="1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2" y="2"/>
                      <a:pt x="4" y="1"/>
                      <a:pt x="7" y="6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5" y="17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49" name="Freeform 35"/>
              <p:cNvSpPr/>
              <p:nvPr/>
            </p:nvSpPr>
            <p:spPr bwMode="auto">
              <a:xfrm>
                <a:off x="297931" y="650430"/>
                <a:ext cx="12084" cy="17695"/>
              </a:xfrm>
              <a:custGeom>
                <a:avLst/>
                <a:gdLst>
                  <a:gd name="T0" fmla="*/ 10 w 12"/>
                  <a:gd name="T1" fmla="*/ 1 h 17"/>
                  <a:gd name="T2" fmla="*/ 3 w 12"/>
                  <a:gd name="T3" fmla="*/ 0 h 17"/>
                  <a:gd name="T4" fmla="*/ 2 w 12"/>
                  <a:gd name="T5" fmla="*/ 2 h 17"/>
                  <a:gd name="T6" fmla="*/ 5 w 12"/>
                  <a:gd name="T7" fmla="*/ 15 h 17"/>
                  <a:gd name="T8" fmla="*/ 7 w 12"/>
                  <a:gd name="T9" fmla="*/ 14 h 17"/>
                  <a:gd name="T10" fmla="*/ 11 w 12"/>
                  <a:gd name="T11" fmla="*/ 4 h 17"/>
                  <a:gd name="T12" fmla="*/ 10 w 12"/>
                  <a:gd name="T13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7">
                    <a:moveTo>
                      <a:pt x="10" y="1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0" y="1"/>
                      <a:pt x="2" y="2"/>
                    </a:cubicBezTo>
                    <a:cubicBezTo>
                      <a:pt x="2" y="2"/>
                      <a:pt x="6" y="10"/>
                      <a:pt x="5" y="15"/>
                    </a:cubicBezTo>
                    <a:cubicBezTo>
                      <a:pt x="5" y="15"/>
                      <a:pt x="6" y="17"/>
                      <a:pt x="7" y="14"/>
                    </a:cubicBezTo>
                    <a:cubicBezTo>
                      <a:pt x="7" y="14"/>
                      <a:pt x="9" y="5"/>
                      <a:pt x="11" y="4"/>
                    </a:cubicBezTo>
                    <a:cubicBezTo>
                      <a:pt x="11" y="4"/>
                      <a:pt x="12" y="1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0" name="Freeform 36"/>
              <p:cNvSpPr/>
              <p:nvPr/>
            </p:nvSpPr>
            <p:spPr bwMode="auto">
              <a:xfrm>
                <a:off x="278510" y="659925"/>
                <a:ext cx="18126" cy="34526"/>
              </a:xfrm>
              <a:custGeom>
                <a:avLst/>
                <a:gdLst>
                  <a:gd name="T0" fmla="*/ 15 w 18"/>
                  <a:gd name="T1" fmla="*/ 2 h 34"/>
                  <a:gd name="T2" fmla="*/ 14 w 18"/>
                  <a:gd name="T3" fmla="*/ 2 h 34"/>
                  <a:gd name="T4" fmla="*/ 12 w 18"/>
                  <a:gd name="T5" fmla="*/ 12 h 34"/>
                  <a:gd name="T6" fmla="*/ 12 w 18"/>
                  <a:gd name="T7" fmla="*/ 21 h 34"/>
                  <a:gd name="T8" fmla="*/ 11 w 18"/>
                  <a:gd name="T9" fmla="*/ 27 h 34"/>
                  <a:gd name="T10" fmla="*/ 10 w 18"/>
                  <a:gd name="T11" fmla="*/ 27 h 34"/>
                  <a:gd name="T12" fmla="*/ 1 w 18"/>
                  <a:gd name="T13" fmla="*/ 18 h 34"/>
                  <a:gd name="T14" fmla="*/ 2 w 18"/>
                  <a:gd name="T15" fmla="*/ 20 h 34"/>
                  <a:gd name="T16" fmla="*/ 6 w 18"/>
                  <a:gd name="T17" fmla="*/ 33 h 34"/>
                  <a:gd name="T18" fmla="*/ 13 w 18"/>
                  <a:gd name="T19" fmla="*/ 34 h 34"/>
                  <a:gd name="T20" fmla="*/ 18 w 18"/>
                  <a:gd name="T21" fmla="*/ 21 h 34"/>
                  <a:gd name="T22" fmla="*/ 17 w 18"/>
                  <a:gd name="T23" fmla="*/ 13 h 34"/>
                  <a:gd name="T24" fmla="*/ 15 w 18"/>
                  <a:gd name="T25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34">
                    <a:moveTo>
                      <a:pt x="15" y="2"/>
                    </a:moveTo>
                    <a:cubicBezTo>
                      <a:pt x="15" y="2"/>
                      <a:pt x="15" y="0"/>
                      <a:pt x="14" y="2"/>
                    </a:cubicBezTo>
                    <a:cubicBezTo>
                      <a:pt x="14" y="2"/>
                      <a:pt x="14" y="9"/>
                      <a:pt x="12" y="12"/>
                    </a:cubicBezTo>
                    <a:cubicBezTo>
                      <a:pt x="12" y="12"/>
                      <a:pt x="12" y="19"/>
                      <a:pt x="12" y="21"/>
                    </a:cubicBezTo>
                    <a:cubicBezTo>
                      <a:pt x="12" y="21"/>
                      <a:pt x="10" y="26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6" y="16"/>
                      <a:pt x="1" y="18"/>
                    </a:cubicBezTo>
                    <a:cubicBezTo>
                      <a:pt x="1" y="18"/>
                      <a:pt x="0" y="19"/>
                      <a:pt x="2" y="20"/>
                    </a:cubicBezTo>
                    <a:cubicBezTo>
                      <a:pt x="2" y="20"/>
                      <a:pt x="7" y="30"/>
                      <a:pt x="6" y="33"/>
                    </a:cubicBezTo>
                    <a:cubicBezTo>
                      <a:pt x="6" y="33"/>
                      <a:pt x="10" y="34"/>
                      <a:pt x="13" y="34"/>
                    </a:cubicBezTo>
                    <a:cubicBezTo>
                      <a:pt x="13" y="34"/>
                      <a:pt x="17" y="25"/>
                      <a:pt x="18" y="21"/>
                    </a:cubicBezTo>
                    <a:cubicBezTo>
                      <a:pt x="18" y="21"/>
                      <a:pt x="18" y="15"/>
                      <a:pt x="17" y="13"/>
                    </a:cubicBezTo>
                    <a:cubicBezTo>
                      <a:pt x="17" y="13"/>
                      <a:pt x="17" y="5"/>
                      <a:pt x="15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1" name="Freeform 37"/>
              <p:cNvSpPr/>
              <p:nvPr/>
            </p:nvSpPr>
            <p:spPr bwMode="auto">
              <a:xfrm>
                <a:off x="508111" y="546851"/>
                <a:ext cx="59127" cy="27621"/>
              </a:xfrm>
              <a:custGeom>
                <a:avLst/>
                <a:gdLst>
                  <a:gd name="T0" fmla="*/ 58 w 58"/>
                  <a:gd name="T1" fmla="*/ 9 h 27"/>
                  <a:gd name="T2" fmla="*/ 55 w 58"/>
                  <a:gd name="T3" fmla="*/ 9 h 27"/>
                  <a:gd name="T4" fmla="*/ 51 w 58"/>
                  <a:gd name="T5" fmla="*/ 8 h 27"/>
                  <a:gd name="T6" fmla="*/ 50 w 58"/>
                  <a:gd name="T7" fmla="*/ 2 h 27"/>
                  <a:gd name="T8" fmla="*/ 47 w 58"/>
                  <a:gd name="T9" fmla="*/ 0 h 27"/>
                  <a:gd name="T10" fmla="*/ 45 w 58"/>
                  <a:gd name="T11" fmla="*/ 5 h 27"/>
                  <a:gd name="T12" fmla="*/ 44 w 58"/>
                  <a:gd name="T13" fmla="*/ 7 h 27"/>
                  <a:gd name="T14" fmla="*/ 34 w 58"/>
                  <a:gd name="T15" fmla="*/ 7 h 27"/>
                  <a:gd name="T16" fmla="*/ 37 w 58"/>
                  <a:gd name="T17" fmla="*/ 4 h 27"/>
                  <a:gd name="T18" fmla="*/ 35 w 58"/>
                  <a:gd name="T19" fmla="*/ 3 h 27"/>
                  <a:gd name="T20" fmla="*/ 30 w 58"/>
                  <a:gd name="T21" fmla="*/ 10 h 27"/>
                  <a:gd name="T22" fmla="*/ 34 w 58"/>
                  <a:gd name="T23" fmla="*/ 14 h 27"/>
                  <a:gd name="T24" fmla="*/ 26 w 58"/>
                  <a:gd name="T25" fmla="*/ 18 h 27"/>
                  <a:gd name="T26" fmla="*/ 4 w 58"/>
                  <a:gd name="T27" fmla="*/ 24 h 27"/>
                  <a:gd name="T28" fmla="*/ 5 w 58"/>
                  <a:gd name="T29" fmla="*/ 26 h 27"/>
                  <a:gd name="T30" fmla="*/ 24 w 58"/>
                  <a:gd name="T31" fmla="*/ 24 h 27"/>
                  <a:gd name="T32" fmla="*/ 49 w 58"/>
                  <a:gd name="T33" fmla="*/ 13 h 27"/>
                  <a:gd name="T34" fmla="*/ 58 w 58"/>
                  <a:gd name="T35" fmla="*/ 13 h 27"/>
                  <a:gd name="T36" fmla="*/ 58 w 58"/>
                  <a:gd name="T37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27">
                    <a:moveTo>
                      <a:pt x="58" y="9"/>
                    </a:moveTo>
                    <a:cubicBezTo>
                      <a:pt x="57" y="8"/>
                      <a:pt x="55" y="9"/>
                      <a:pt x="55" y="9"/>
                    </a:cubicBezTo>
                    <a:cubicBezTo>
                      <a:pt x="51" y="8"/>
                      <a:pt x="51" y="8"/>
                      <a:pt x="51" y="8"/>
                    </a:cubicBezTo>
                    <a:cubicBezTo>
                      <a:pt x="52" y="7"/>
                      <a:pt x="50" y="2"/>
                      <a:pt x="50" y="2"/>
                    </a:cubicBezTo>
                    <a:cubicBezTo>
                      <a:pt x="49" y="0"/>
                      <a:pt x="47" y="0"/>
                      <a:pt x="47" y="0"/>
                    </a:cubicBezTo>
                    <a:cubicBezTo>
                      <a:pt x="46" y="1"/>
                      <a:pt x="45" y="5"/>
                      <a:pt x="45" y="5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3" y="5"/>
                      <a:pt x="37" y="4"/>
                      <a:pt x="37" y="4"/>
                    </a:cubicBezTo>
                    <a:cubicBezTo>
                      <a:pt x="38" y="1"/>
                      <a:pt x="35" y="3"/>
                      <a:pt x="35" y="3"/>
                    </a:cubicBezTo>
                    <a:cubicBezTo>
                      <a:pt x="30" y="5"/>
                      <a:pt x="30" y="10"/>
                      <a:pt x="30" y="10"/>
                    </a:cubicBezTo>
                    <a:cubicBezTo>
                      <a:pt x="29" y="14"/>
                      <a:pt x="33" y="14"/>
                      <a:pt x="34" y="14"/>
                    </a:cubicBezTo>
                    <a:cubicBezTo>
                      <a:pt x="33" y="15"/>
                      <a:pt x="26" y="18"/>
                      <a:pt x="26" y="18"/>
                    </a:cubicBezTo>
                    <a:cubicBezTo>
                      <a:pt x="17" y="24"/>
                      <a:pt x="4" y="24"/>
                      <a:pt x="4" y="24"/>
                    </a:cubicBezTo>
                    <a:cubicBezTo>
                      <a:pt x="0" y="25"/>
                      <a:pt x="5" y="26"/>
                      <a:pt x="5" y="26"/>
                    </a:cubicBezTo>
                    <a:cubicBezTo>
                      <a:pt x="9" y="27"/>
                      <a:pt x="24" y="24"/>
                      <a:pt x="24" y="24"/>
                    </a:cubicBezTo>
                    <a:cubicBezTo>
                      <a:pt x="46" y="18"/>
                      <a:pt x="49" y="13"/>
                      <a:pt x="49" y="13"/>
                    </a:cubicBezTo>
                    <a:cubicBezTo>
                      <a:pt x="53" y="13"/>
                      <a:pt x="58" y="13"/>
                      <a:pt x="58" y="13"/>
                    </a:cubicBezTo>
                    <a:lnTo>
                      <a:pt x="58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2" name="Freeform 38"/>
              <p:cNvSpPr/>
              <p:nvPr/>
            </p:nvSpPr>
            <p:spPr bwMode="auto">
              <a:xfrm>
                <a:off x="537890" y="573609"/>
                <a:ext cx="18126" cy="16400"/>
              </a:xfrm>
              <a:custGeom>
                <a:avLst/>
                <a:gdLst>
                  <a:gd name="T0" fmla="*/ 10 w 18"/>
                  <a:gd name="T1" fmla="*/ 5 h 16"/>
                  <a:gd name="T2" fmla="*/ 4 w 18"/>
                  <a:gd name="T3" fmla="*/ 14 h 16"/>
                  <a:gd name="T4" fmla="*/ 3 w 18"/>
                  <a:gd name="T5" fmla="*/ 16 h 16"/>
                  <a:gd name="T6" fmla="*/ 14 w 18"/>
                  <a:gd name="T7" fmla="*/ 13 h 16"/>
                  <a:gd name="T8" fmla="*/ 14 w 18"/>
                  <a:gd name="T9" fmla="*/ 4 h 16"/>
                  <a:gd name="T10" fmla="*/ 10 w 18"/>
                  <a:gd name="T11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6">
                    <a:moveTo>
                      <a:pt x="10" y="5"/>
                    </a:moveTo>
                    <a:cubicBezTo>
                      <a:pt x="10" y="5"/>
                      <a:pt x="7" y="14"/>
                      <a:pt x="4" y="14"/>
                    </a:cubicBezTo>
                    <a:cubicBezTo>
                      <a:pt x="4" y="14"/>
                      <a:pt x="0" y="16"/>
                      <a:pt x="3" y="16"/>
                    </a:cubicBezTo>
                    <a:cubicBezTo>
                      <a:pt x="3" y="16"/>
                      <a:pt x="10" y="13"/>
                      <a:pt x="14" y="13"/>
                    </a:cubicBezTo>
                    <a:cubicBezTo>
                      <a:pt x="14" y="13"/>
                      <a:pt x="18" y="10"/>
                      <a:pt x="14" y="4"/>
                    </a:cubicBezTo>
                    <a:cubicBezTo>
                      <a:pt x="14" y="4"/>
                      <a:pt x="12" y="0"/>
                      <a:pt x="1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3" name="Freeform 39"/>
              <p:cNvSpPr>
                <a:spLocks noEditPoints="1"/>
              </p:cNvSpPr>
              <p:nvPr/>
            </p:nvSpPr>
            <p:spPr bwMode="auto">
              <a:xfrm>
                <a:off x="625501" y="652588"/>
                <a:ext cx="61284" cy="38842"/>
              </a:xfrm>
              <a:custGeom>
                <a:avLst/>
                <a:gdLst>
                  <a:gd name="T0" fmla="*/ 59 w 60"/>
                  <a:gd name="T1" fmla="*/ 18 h 38"/>
                  <a:gd name="T2" fmla="*/ 58 w 60"/>
                  <a:gd name="T3" fmla="*/ 18 h 38"/>
                  <a:gd name="T4" fmla="*/ 54 w 60"/>
                  <a:gd name="T5" fmla="*/ 15 h 38"/>
                  <a:gd name="T6" fmla="*/ 52 w 60"/>
                  <a:gd name="T7" fmla="*/ 11 h 38"/>
                  <a:gd name="T8" fmla="*/ 49 w 60"/>
                  <a:gd name="T9" fmla="*/ 10 h 38"/>
                  <a:gd name="T10" fmla="*/ 42 w 60"/>
                  <a:gd name="T11" fmla="*/ 5 h 38"/>
                  <a:gd name="T12" fmla="*/ 44 w 60"/>
                  <a:gd name="T13" fmla="*/ 2 h 38"/>
                  <a:gd name="T14" fmla="*/ 42 w 60"/>
                  <a:gd name="T15" fmla="*/ 0 h 38"/>
                  <a:gd name="T16" fmla="*/ 36 w 60"/>
                  <a:gd name="T17" fmla="*/ 2 h 38"/>
                  <a:gd name="T18" fmla="*/ 39 w 60"/>
                  <a:gd name="T19" fmla="*/ 6 h 38"/>
                  <a:gd name="T20" fmla="*/ 47 w 60"/>
                  <a:gd name="T21" fmla="*/ 11 h 38"/>
                  <a:gd name="T22" fmla="*/ 47 w 60"/>
                  <a:gd name="T23" fmla="*/ 16 h 38"/>
                  <a:gd name="T24" fmla="*/ 43 w 60"/>
                  <a:gd name="T25" fmla="*/ 15 h 38"/>
                  <a:gd name="T26" fmla="*/ 26 w 60"/>
                  <a:gd name="T27" fmla="*/ 5 h 38"/>
                  <a:gd name="T28" fmla="*/ 21 w 60"/>
                  <a:gd name="T29" fmla="*/ 6 h 38"/>
                  <a:gd name="T30" fmla="*/ 22 w 60"/>
                  <a:gd name="T31" fmla="*/ 10 h 38"/>
                  <a:gd name="T32" fmla="*/ 27 w 60"/>
                  <a:gd name="T33" fmla="*/ 13 h 38"/>
                  <a:gd name="T34" fmla="*/ 21 w 60"/>
                  <a:gd name="T35" fmla="*/ 13 h 38"/>
                  <a:gd name="T36" fmla="*/ 19 w 60"/>
                  <a:gd name="T37" fmla="*/ 17 h 38"/>
                  <a:gd name="T38" fmla="*/ 18 w 60"/>
                  <a:gd name="T39" fmla="*/ 23 h 38"/>
                  <a:gd name="T40" fmla="*/ 6 w 60"/>
                  <a:gd name="T41" fmla="*/ 5 h 38"/>
                  <a:gd name="T42" fmla="*/ 1 w 60"/>
                  <a:gd name="T43" fmla="*/ 22 h 38"/>
                  <a:gd name="T44" fmla="*/ 8 w 60"/>
                  <a:gd name="T45" fmla="*/ 29 h 38"/>
                  <a:gd name="T46" fmla="*/ 14 w 60"/>
                  <a:gd name="T47" fmla="*/ 28 h 38"/>
                  <a:gd name="T48" fmla="*/ 15 w 60"/>
                  <a:gd name="T49" fmla="*/ 28 h 38"/>
                  <a:gd name="T50" fmla="*/ 15 w 60"/>
                  <a:gd name="T51" fmla="*/ 32 h 38"/>
                  <a:gd name="T52" fmla="*/ 15 w 60"/>
                  <a:gd name="T53" fmla="*/ 35 h 38"/>
                  <a:gd name="T54" fmla="*/ 19 w 60"/>
                  <a:gd name="T55" fmla="*/ 33 h 38"/>
                  <a:gd name="T56" fmla="*/ 19 w 60"/>
                  <a:gd name="T57" fmla="*/ 26 h 38"/>
                  <a:gd name="T58" fmla="*/ 23 w 60"/>
                  <a:gd name="T59" fmla="*/ 18 h 38"/>
                  <a:gd name="T60" fmla="*/ 33 w 60"/>
                  <a:gd name="T61" fmla="*/ 18 h 38"/>
                  <a:gd name="T62" fmla="*/ 31 w 60"/>
                  <a:gd name="T63" fmla="*/ 12 h 38"/>
                  <a:gd name="T64" fmla="*/ 38 w 60"/>
                  <a:gd name="T65" fmla="*/ 17 h 38"/>
                  <a:gd name="T66" fmla="*/ 42 w 60"/>
                  <a:gd name="T67" fmla="*/ 18 h 38"/>
                  <a:gd name="T68" fmla="*/ 47 w 60"/>
                  <a:gd name="T69" fmla="*/ 21 h 38"/>
                  <a:gd name="T70" fmla="*/ 59 w 60"/>
                  <a:gd name="T71" fmla="*/ 24 h 38"/>
                  <a:gd name="T72" fmla="*/ 59 w 60"/>
                  <a:gd name="T73" fmla="*/ 18 h 38"/>
                  <a:gd name="T74" fmla="*/ 9 w 60"/>
                  <a:gd name="T75" fmla="*/ 25 h 38"/>
                  <a:gd name="T76" fmla="*/ 5 w 60"/>
                  <a:gd name="T77" fmla="*/ 15 h 38"/>
                  <a:gd name="T78" fmla="*/ 10 w 60"/>
                  <a:gd name="T79" fmla="*/ 17 h 38"/>
                  <a:gd name="T80" fmla="*/ 14 w 60"/>
                  <a:gd name="T81" fmla="*/ 22 h 38"/>
                  <a:gd name="T82" fmla="*/ 9 w 60"/>
                  <a:gd name="T83" fmla="*/ 25 h 38"/>
                  <a:gd name="T84" fmla="*/ 52 w 60"/>
                  <a:gd name="T85" fmla="*/ 16 h 38"/>
                  <a:gd name="T86" fmla="*/ 53 w 60"/>
                  <a:gd name="T87" fmla="*/ 17 h 38"/>
                  <a:gd name="T88" fmla="*/ 55 w 60"/>
                  <a:gd name="T89" fmla="*/ 18 h 38"/>
                  <a:gd name="T90" fmla="*/ 52 w 60"/>
                  <a:gd name="T91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0" h="38">
                    <a:moveTo>
                      <a:pt x="59" y="18"/>
                    </a:moveTo>
                    <a:cubicBezTo>
                      <a:pt x="58" y="18"/>
                      <a:pt x="58" y="18"/>
                      <a:pt x="58" y="18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54" y="15"/>
                      <a:pt x="51" y="15"/>
                      <a:pt x="52" y="11"/>
                    </a:cubicBezTo>
                    <a:cubicBezTo>
                      <a:pt x="52" y="11"/>
                      <a:pt x="51" y="10"/>
                      <a:pt x="49" y="10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0" y="3"/>
                      <a:pt x="44" y="2"/>
                    </a:cubicBezTo>
                    <a:cubicBezTo>
                      <a:pt x="44" y="2"/>
                      <a:pt x="47" y="0"/>
                      <a:pt x="42" y="0"/>
                    </a:cubicBezTo>
                    <a:cubicBezTo>
                      <a:pt x="42" y="0"/>
                      <a:pt x="37" y="1"/>
                      <a:pt x="36" y="2"/>
                    </a:cubicBezTo>
                    <a:cubicBezTo>
                      <a:pt x="36" y="2"/>
                      <a:pt x="36" y="6"/>
                      <a:pt x="39" y="6"/>
                    </a:cubicBezTo>
                    <a:cubicBezTo>
                      <a:pt x="39" y="6"/>
                      <a:pt x="46" y="10"/>
                      <a:pt x="47" y="11"/>
                    </a:cubicBezTo>
                    <a:cubicBezTo>
                      <a:pt x="47" y="11"/>
                      <a:pt x="46" y="15"/>
                      <a:pt x="47" y="16"/>
                    </a:cubicBezTo>
                    <a:cubicBezTo>
                      <a:pt x="47" y="16"/>
                      <a:pt x="46" y="17"/>
                      <a:pt x="43" y="15"/>
                    </a:cubicBezTo>
                    <a:cubicBezTo>
                      <a:pt x="43" y="15"/>
                      <a:pt x="27" y="8"/>
                      <a:pt x="26" y="5"/>
                    </a:cubicBezTo>
                    <a:cubicBezTo>
                      <a:pt x="26" y="5"/>
                      <a:pt x="23" y="5"/>
                      <a:pt x="21" y="6"/>
                    </a:cubicBezTo>
                    <a:cubicBezTo>
                      <a:pt x="21" y="6"/>
                      <a:pt x="21" y="9"/>
                      <a:pt x="22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5" y="14"/>
                      <a:pt x="21" y="13"/>
                    </a:cubicBezTo>
                    <a:cubicBezTo>
                      <a:pt x="21" y="13"/>
                      <a:pt x="17" y="14"/>
                      <a:pt x="19" y="17"/>
                    </a:cubicBezTo>
                    <a:cubicBezTo>
                      <a:pt x="19" y="17"/>
                      <a:pt x="21" y="21"/>
                      <a:pt x="18" y="23"/>
                    </a:cubicBezTo>
                    <a:cubicBezTo>
                      <a:pt x="18" y="23"/>
                      <a:pt x="19" y="15"/>
                      <a:pt x="6" y="5"/>
                    </a:cubicBezTo>
                    <a:cubicBezTo>
                      <a:pt x="6" y="5"/>
                      <a:pt x="3" y="5"/>
                      <a:pt x="1" y="22"/>
                    </a:cubicBezTo>
                    <a:cubicBezTo>
                      <a:pt x="1" y="22"/>
                      <a:pt x="0" y="29"/>
                      <a:pt x="8" y="29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5" y="28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2"/>
                      <a:pt x="13" y="34"/>
                      <a:pt x="15" y="35"/>
                    </a:cubicBezTo>
                    <a:cubicBezTo>
                      <a:pt x="15" y="35"/>
                      <a:pt x="18" y="38"/>
                      <a:pt x="19" y="33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24" y="26"/>
                      <a:pt x="23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33" y="18"/>
                      <a:pt x="36" y="16"/>
                      <a:pt x="31" y="12"/>
                    </a:cubicBezTo>
                    <a:cubicBezTo>
                      <a:pt x="31" y="12"/>
                      <a:pt x="37" y="15"/>
                      <a:pt x="38" y="17"/>
                    </a:cubicBezTo>
                    <a:cubicBezTo>
                      <a:pt x="38" y="17"/>
                      <a:pt x="39" y="18"/>
                      <a:pt x="42" y="18"/>
                    </a:cubicBezTo>
                    <a:cubicBezTo>
                      <a:pt x="42" y="18"/>
                      <a:pt x="42" y="20"/>
                      <a:pt x="47" y="21"/>
                    </a:cubicBezTo>
                    <a:cubicBezTo>
                      <a:pt x="47" y="21"/>
                      <a:pt x="48" y="23"/>
                      <a:pt x="59" y="24"/>
                    </a:cubicBezTo>
                    <a:cubicBezTo>
                      <a:pt x="59" y="24"/>
                      <a:pt x="60" y="20"/>
                      <a:pt x="59" y="18"/>
                    </a:cubicBezTo>
                    <a:close/>
                    <a:moveTo>
                      <a:pt x="9" y="25"/>
                    </a:moveTo>
                    <a:cubicBezTo>
                      <a:pt x="2" y="25"/>
                      <a:pt x="5" y="15"/>
                      <a:pt x="5" y="15"/>
                    </a:cubicBezTo>
                    <a:cubicBezTo>
                      <a:pt x="5" y="10"/>
                      <a:pt x="10" y="17"/>
                      <a:pt x="10" y="1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7" y="26"/>
                      <a:pt x="9" y="25"/>
                      <a:pt x="9" y="25"/>
                    </a:cubicBezTo>
                    <a:close/>
                    <a:moveTo>
                      <a:pt x="52" y="16"/>
                    </a:moveTo>
                    <a:cubicBezTo>
                      <a:pt x="52" y="16"/>
                      <a:pt x="52" y="16"/>
                      <a:pt x="53" y="17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8"/>
                      <a:pt x="50" y="18"/>
                      <a:pt x="52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371300" y="535630"/>
                <a:ext cx="27621" cy="59558"/>
              </a:xfrm>
              <a:custGeom>
                <a:avLst/>
                <a:gdLst>
                  <a:gd name="T0" fmla="*/ 21 w 27"/>
                  <a:gd name="T1" fmla="*/ 38 h 58"/>
                  <a:gd name="T2" fmla="*/ 21 w 27"/>
                  <a:gd name="T3" fmla="*/ 28 h 58"/>
                  <a:gd name="T4" fmla="*/ 20 w 27"/>
                  <a:gd name="T5" fmla="*/ 26 h 58"/>
                  <a:gd name="T6" fmla="*/ 19 w 27"/>
                  <a:gd name="T7" fmla="*/ 24 h 58"/>
                  <a:gd name="T8" fmla="*/ 18 w 27"/>
                  <a:gd name="T9" fmla="*/ 24 h 58"/>
                  <a:gd name="T10" fmla="*/ 14 w 27"/>
                  <a:gd name="T11" fmla="*/ 23 h 58"/>
                  <a:gd name="T12" fmla="*/ 14 w 27"/>
                  <a:gd name="T13" fmla="*/ 20 h 58"/>
                  <a:gd name="T14" fmla="*/ 19 w 27"/>
                  <a:gd name="T15" fmla="*/ 13 h 58"/>
                  <a:gd name="T16" fmla="*/ 18 w 27"/>
                  <a:gd name="T17" fmla="*/ 5 h 58"/>
                  <a:gd name="T18" fmla="*/ 16 w 27"/>
                  <a:gd name="T19" fmla="*/ 4 h 58"/>
                  <a:gd name="T20" fmla="*/ 15 w 27"/>
                  <a:gd name="T21" fmla="*/ 7 h 58"/>
                  <a:gd name="T22" fmla="*/ 12 w 27"/>
                  <a:gd name="T23" fmla="*/ 14 h 58"/>
                  <a:gd name="T24" fmla="*/ 10 w 27"/>
                  <a:gd name="T25" fmla="*/ 4 h 58"/>
                  <a:gd name="T26" fmla="*/ 9 w 27"/>
                  <a:gd name="T27" fmla="*/ 2 h 58"/>
                  <a:gd name="T28" fmla="*/ 8 w 27"/>
                  <a:gd name="T29" fmla="*/ 5 h 58"/>
                  <a:gd name="T30" fmla="*/ 8 w 27"/>
                  <a:gd name="T31" fmla="*/ 22 h 58"/>
                  <a:gd name="T32" fmla="*/ 5 w 27"/>
                  <a:gd name="T33" fmla="*/ 26 h 58"/>
                  <a:gd name="T34" fmla="*/ 4 w 27"/>
                  <a:gd name="T35" fmla="*/ 29 h 58"/>
                  <a:gd name="T36" fmla="*/ 9 w 27"/>
                  <a:gd name="T37" fmla="*/ 30 h 58"/>
                  <a:gd name="T38" fmla="*/ 9 w 27"/>
                  <a:gd name="T39" fmla="*/ 41 h 58"/>
                  <a:gd name="T40" fmla="*/ 9 w 27"/>
                  <a:gd name="T41" fmla="*/ 44 h 58"/>
                  <a:gd name="T42" fmla="*/ 13 w 27"/>
                  <a:gd name="T43" fmla="*/ 45 h 58"/>
                  <a:gd name="T44" fmla="*/ 16 w 27"/>
                  <a:gd name="T45" fmla="*/ 40 h 58"/>
                  <a:gd name="T46" fmla="*/ 17 w 27"/>
                  <a:gd name="T47" fmla="*/ 41 h 58"/>
                  <a:gd name="T48" fmla="*/ 18 w 27"/>
                  <a:gd name="T49" fmla="*/ 45 h 58"/>
                  <a:gd name="T50" fmla="*/ 15 w 27"/>
                  <a:gd name="T51" fmla="*/ 51 h 58"/>
                  <a:gd name="T52" fmla="*/ 13 w 27"/>
                  <a:gd name="T53" fmla="*/ 52 h 58"/>
                  <a:gd name="T54" fmla="*/ 15 w 27"/>
                  <a:gd name="T55" fmla="*/ 57 h 58"/>
                  <a:gd name="T56" fmla="*/ 18 w 27"/>
                  <a:gd name="T57" fmla="*/ 55 h 58"/>
                  <a:gd name="T58" fmla="*/ 18 w 27"/>
                  <a:gd name="T59" fmla="*/ 50 h 58"/>
                  <a:gd name="T60" fmla="*/ 27 w 27"/>
                  <a:gd name="T61" fmla="*/ 52 h 58"/>
                  <a:gd name="T62" fmla="*/ 25 w 27"/>
                  <a:gd name="T63" fmla="*/ 47 h 58"/>
                  <a:gd name="T64" fmla="*/ 21 w 27"/>
                  <a:gd name="T65" fmla="*/ 38 h 58"/>
                  <a:gd name="T66" fmla="*/ 14 w 27"/>
                  <a:gd name="T67" fmla="*/ 36 h 58"/>
                  <a:gd name="T68" fmla="*/ 13 w 27"/>
                  <a:gd name="T69" fmla="*/ 39 h 58"/>
                  <a:gd name="T70" fmla="*/ 11 w 27"/>
                  <a:gd name="T71" fmla="*/ 30 h 58"/>
                  <a:gd name="T72" fmla="*/ 13 w 27"/>
                  <a:gd name="T73" fmla="*/ 25 h 58"/>
                  <a:gd name="T74" fmla="*/ 14 w 27"/>
                  <a:gd name="T75" fmla="*/ 32 h 58"/>
                  <a:gd name="T76" fmla="*/ 14 w 27"/>
                  <a:gd name="T77" fmla="*/ 3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" h="58">
                    <a:moveTo>
                      <a:pt x="21" y="38"/>
                    </a:moveTo>
                    <a:cubicBezTo>
                      <a:pt x="21" y="38"/>
                      <a:pt x="19" y="36"/>
                      <a:pt x="21" y="28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6" y="21"/>
                      <a:pt x="14" y="23"/>
                    </a:cubicBezTo>
                    <a:cubicBezTo>
                      <a:pt x="14" y="23"/>
                      <a:pt x="12" y="23"/>
                      <a:pt x="14" y="20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3"/>
                      <a:pt x="16" y="4"/>
                    </a:cubicBezTo>
                    <a:cubicBezTo>
                      <a:pt x="16" y="4"/>
                      <a:pt x="16" y="5"/>
                      <a:pt x="15" y="7"/>
                    </a:cubicBezTo>
                    <a:cubicBezTo>
                      <a:pt x="14" y="9"/>
                      <a:pt x="12" y="12"/>
                      <a:pt x="12" y="14"/>
                    </a:cubicBezTo>
                    <a:cubicBezTo>
                      <a:pt x="12" y="14"/>
                      <a:pt x="11" y="6"/>
                      <a:pt x="10" y="4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6" y="0"/>
                      <a:pt x="8" y="5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0" y="27"/>
                      <a:pt x="4" y="29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4"/>
                      <a:pt x="9" y="44"/>
                      <a:pt x="9" y="44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0"/>
                      <a:pt x="17" y="40"/>
                      <a:pt x="17" y="41"/>
                    </a:cubicBezTo>
                    <a:cubicBezTo>
                      <a:pt x="18" y="45"/>
                      <a:pt x="18" y="45"/>
                      <a:pt x="18" y="45"/>
                    </a:cubicBezTo>
                    <a:cubicBezTo>
                      <a:pt x="18" y="45"/>
                      <a:pt x="16" y="50"/>
                      <a:pt x="15" y="51"/>
                    </a:cubicBezTo>
                    <a:cubicBezTo>
                      <a:pt x="15" y="51"/>
                      <a:pt x="15" y="51"/>
                      <a:pt x="13" y="52"/>
                    </a:cubicBezTo>
                    <a:cubicBezTo>
                      <a:pt x="13" y="52"/>
                      <a:pt x="10" y="57"/>
                      <a:pt x="15" y="57"/>
                    </a:cubicBezTo>
                    <a:cubicBezTo>
                      <a:pt x="15" y="57"/>
                      <a:pt x="18" y="58"/>
                      <a:pt x="18" y="55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7" y="52"/>
                      <a:pt x="27" y="50"/>
                      <a:pt x="25" y="47"/>
                    </a:cubicBezTo>
                    <a:lnTo>
                      <a:pt x="21" y="38"/>
                    </a:lnTo>
                    <a:close/>
                    <a:moveTo>
                      <a:pt x="14" y="36"/>
                    </a:moveTo>
                    <a:cubicBezTo>
                      <a:pt x="13" y="39"/>
                      <a:pt x="13" y="39"/>
                      <a:pt x="13" y="39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0" y="27"/>
                      <a:pt x="13" y="25"/>
                      <a:pt x="13" y="25"/>
                    </a:cubicBezTo>
                    <a:cubicBezTo>
                      <a:pt x="14" y="27"/>
                      <a:pt x="14" y="32"/>
                      <a:pt x="14" y="32"/>
                    </a:cubicBezTo>
                    <a:cubicBezTo>
                      <a:pt x="15" y="35"/>
                      <a:pt x="14" y="36"/>
                      <a:pt x="14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5" name="Freeform 41"/>
              <p:cNvSpPr/>
              <p:nvPr/>
            </p:nvSpPr>
            <p:spPr bwMode="auto">
              <a:xfrm>
                <a:off x="392879" y="574472"/>
                <a:ext cx="12084" cy="8200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1 h 8"/>
                  <a:gd name="T4" fmla="*/ 4 w 12"/>
                  <a:gd name="T5" fmla="*/ 3 h 8"/>
                  <a:gd name="T6" fmla="*/ 9 w 12"/>
                  <a:gd name="T7" fmla="*/ 5 h 8"/>
                  <a:gd name="T8" fmla="*/ 12 w 12"/>
                  <a:gd name="T9" fmla="*/ 5 h 8"/>
                  <a:gd name="T10" fmla="*/ 12 w 12"/>
                  <a:gd name="T11" fmla="*/ 2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3"/>
                      <a:pt x="4" y="3"/>
                    </a:cubicBezTo>
                    <a:cubicBezTo>
                      <a:pt x="4" y="3"/>
                      <a:pt x="7" y="4"/>
                      <a:pt x="9" y="5"/>
                    </a:cubicBezTo>
                    <a:cubicBezTo>
                      <a:pt x="9" y="5"/>
                      <a:pt x="11" y="8"/>
                      <a:pt x="12" y="5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0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6" name="Freeform 42"/>
              <p:cNvSpPr/>
              <p:nvPr/>
            </p:nvSpPr>
            <p:spPr bwMode="auto">
              <a:xfrm>
                <a:off x="416184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9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9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7" name="Freeform 43"/>
              <p:cNvSpPr/>
              <p:nvPr/>
            </p:nvSpPr>
            <p:spPr bwMode="auto">
              <a:xfrm>
                <a:off x="510269" y="837305"/>
                <a:ext cx="10358" cy="32800"/>
              </a:xfrm>
              <a:custGeom>
                <a:avLst/>
                <a:gdLst>
                  <a:gd name="T0" fmla="*/ 14 w 24"/>
                  <a:gd name="T1" fmla="*/ 16 h 76"/>
                  <a:gd name="T2" fmla="*/ 5 w 24"/>
                  <a:gd name="T3" fmla="*/ 24 h 76"/>
                  <a:gd name="T4" fmla="*/ 0 w 24"/>
                  <a:gd name="T5" fmla="*/ 14 h 76"/>
                  <a:gd name="T6" fmla="*/ 16 w 24"/>
                  <a:gd name="T7" fmla="*/ 0 h 76"/>
                  <a:gd name="T8" fmla="*/ 24 w 24"/>
                  <a:gd name="T9" fmla="*/ 5 h 76"/>
                  <a:gd name="T10" fmla="*/ 24 w 24"/>
                  <a:gd name="T11" fmla="*/ 76 h 76"/>
                  <a:gd name="T12" fmla="*/ 14 w 24"/>
                  <a:gd name="T13" fmla="*/ 76 h 76"/>
                  <a:gd name="T14" fmla="*/ 14 w 24"/>
                  <a:gd name="T15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76">
                    <a:moveTo>
                      <a:pt x="14" y="16"/>
                    </a:moveTo>
                    <a:lnTo>
                      <a:pt x="5" y="24"/>
                    </a:lnTo>
                    <a:lnTo>
                      <a:pt x="0" y="14"/>
                    </a:lnTo>
                    <a:lnTo>
                      <a:pt x="16" y="0"/>
                    </a:lnTo>
                    <a:lnTo>
                      <a:pt x="24" y="5"/>
                    </a:lnTo>
                    <a:lnTo>
                      <a:pt x="24" y="76"/>
                    </a:lnTo>
                    <a:lnTo>
                      <a:pt x="14" y="76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8" name="Freeform 44"/>
              <p:cNvSpPr>
                <a:spLocks noEditPoints="1"/>
              </p:cNvSpPr>
              <p:nvPr/>
            </p:nvSpPr>
            <p:spPr bwMode="auto">
              <a:xfrm>
                <a:off x="442942" y="837305"/>
                <a:ext cx="19421" cy="32800"/>
              </a:xfrm>
              <a:custGeom>
                <a:avLst/>
                <a:gdLst>
                  <a:gd name="T0" fmla="*/ 15 w 19"/>
                  <a:gd name="T1" fmla="*/ 10 h 32"/>
                  <a:gd name="T2" fmla="*/ 15 w 19"/>
                  <a:gd name="T3" fmla="*/ 13 h 32"/>
                  <a:gd name="T4" fmla="*/ 14 w 19"/>
                  <a:gd name="T5" fmla="*/ 15 h 32"/>
                  <a:gd name="T6" fmla="*/ 11 w 19"/>
                  <a:gd name="T7" fmla="*/ 16 h 32"/>
                  <a:gd name="T8" fmla="*/ 8 w 19"/>
                  <a:gd name="T9" fmla="*/ 16 h 32"/>
                  <a:gd name="T10" fmla="*/ 6 w 19"/>
                  <a:gd name="T11" fmla="*/ 15 h 32"/>
                  <a:gd name="T12" fmla="*/ 5 w 19"/>
                  <a:gd name="T13" fmla="*/ 13 h 32"/>
                  <a:gd name="T14" fmla="*/ 5 w 19"/>
                  <a:gd name="T15" fmla="*/ 10 h 32"/>
                  <a:gd name="T16" fmla="*/ 5 w 19"/>
                  <a:gd name="T17" fmla="*/ 8 h 32"/>
                  <a:gd name="T18" fmla="*/ 6 w 19"/>
                  <a:gd name="T19" fmla="*/ 6 h 32"/>
                  <a:gd name="T20" fmla="*/ 8 w 19"/>
                  <a:gd name="T21" fmla="*/ 5 h 32"/>
                  <a:gd name="T22" fmla="*/ 10 w 19"/>
                  <a:gd name="T23" fmla="*/ 5 h 32"/>
                  <a:gd name="T24" fmla="*/ 13 w 19"/>
                  <a:gd name="T25" fmla="*/ 5 h 32"/>
                  <a:gd name="T26" fmla="*/ 15 w 19"/>
                  <a:gd name="T27" fmla="*/ 7 h 32"/>
                  <a:gd name="T28" fmla="*/ 15 w 19"/>
                  <a:gd name="T29" fmla="*/ 10 h 32"/>
                  <a:gd name="T30" fmla="*/ 15 w 19"/>
                  <a:gd name="T31" fmla="*/ 21 h 32"/>
                  <a:gd name="T32" fmla="*/ 15 w 19"/>
                  <a:gd name="T33" fmla="*/ 23 h 32"/>
                  <a:gd name="T34" fmla="*/ 14 w 19"/>
                  <a:gd name="T35" fmla="*/ 25 h 32"/>
                  <a:gd name="T36" fmla="*/ 13 w 19"/>
                  <a:gd name="T37" fmla="*/ 27 h 32"/>
                  <a:gd name="T38" fmla="*/ 11 w 19"/>
                  <a:gd name="T39" fmla="*/ 28 h 32"/>
                  <a:gd name="T40" fmla="*/ 9 w 19"/>
                  <a:gd name="T41" fmla="*/ 28 h 32"/>
                  <a:gd name="T42" fmla="*/ 6 w 19"/>
                  <a:gd name="T43" fmla="*/ 27 h 32"/>
                  <a:gd name="T44" fmla="*/ 5 w 19"/>
                  <a:gd name="T45" fmla="*/ 26 h 32"/>
                  <a:gd name="T46" fmla="*/ 5 w 19"/>
                  <a:gd name="T47" fmla="*/ 24 h 32"/>
                  <a:gd name="T48" fmla="*/ 0 w 19"/>
                  <a:gd name="T49" fmla="*/ 24 h 32"/>
                  <a:gd name="T50" fmla="*/ 1 w 19"/>
                  <a:gd name="T51" fmla="*/ 26 h 32"/>
                  <a:gd name="T52" fmla="*/ 2 w 19"/>
                  <a:gd name="T53" fmla="*/ 29 h 32"/>
                  <a:gd name="T54" fmla="*/ 4 w 19"/>
                  <a:gd name="T55" fmla="*/ 31 h 32"/>
                  <a:gd name="T56" fmla="*/ 6 w 19"/>
                  <a:gd name="T57" fmla="*/ 32 h 32"/>
                  <a:gd name="T58" fmla="*/ 10 w 19"/>
                  <a:gd name="T59" fmla="*/ 32 h 32"/>
                  <a:gd name="T60" fmla="*/ 13 w 19"/>
                  <a:gd name="T61" fmla="*/ 32 h 32"/>
                  <a:gd name="T62" fmla="*/ 16 w 19"/>
                  <a:gd name="T63" fmla="*/ 31 h 32"/>
                  <a:gd name="T64" fmla="*/ 18 w 19"/>
                  <a:gd name="T65" fmla="*/ 29 h 32"/>
                  <a:gd name="T66" fmla="*/ 19 w 19"/>
                  <a:gd name="T67" fmla="*/ 27 h 32"/>
                  <a:gd name="T68" fmla="*/ 19 w 19"/>
                  <a:gd name="T69" fmla="*/ 24 h 32"/>
                  <a:gd name="T70" fmla="*/ 19 w 19"/>
                  <a:gd name="T71" fmla="*/ 20 h 32"/>
                  <a:gd name="T72" fmla="*/ 19 w 19"/>
                  <a:gd name="T73" fmla="*/ 11 h 32"/>
                  <a:gd name="T74" fmla="*/ 19 w 19"/>
                  <a:gd name="T75" fmla="*/ 7 h 32"/>
                  <a:gd name="T76" fmla="*/ 17 w 19"/>
                  <a:gd name="T77" fmla="*/ 4 h 32"/>
                  <a:gd name="T78" fmla="*/ 14 w 19"/>
                  <a:gd name="T79" fmla="*/ 1 h 32"/>
                  <a:gd name="T80" fmla="*/ 10 w 19"/>
                  <a:gd name="T81" fmla="*/ 0 h 32"/>
                  <a:gd name="T82" fmla="*/ 7 w 19"/>
                  <a:gd name="T83" fmla="*/ 1 h 32"/>
                  <a:gd name="T84" fmla="*/ 4 w 19"/>
                  <a:gd name="T85" fmla="*/ 3 h 32"/>
                  <a:gd name="T86" fmla="*/ 2 w 19"/>
                  <a:gd name="T87" fmla="*/ 5 h 32"/>
                  <a:gd name="T88" fmla="*/ 1 w 19"/>
                  <a:gd name="T89" fmla="*/ 8 h 32"/>
                  <a:gd name="T90" fmla="*/ 1 w 19"/>
                  <a:gd name="T91" fmla="*/ 11 h 32"/>
                  <a:gd name="T92" fmla="*/ 1 w 19"/>
                  <a:gd name="T93" fmla="*/ 15 h 32"/>
                  <a:gd name="T94" fmla="*/ 3 w 19"/>
                  <a:gd name="T95" fmla="*/ 18 h 32"/>
                  <a:gd name="T96" fmla="*/ 6 w 19"/>
                  <a:gd name="T97" fmla="*/ 20 h 32"/>
                  <a:gd name="T98" fmla="*/ 10 w 19"/>
                  <a:gd name="T99" fmla="*/ 20 h 32"/>
                  <a:gd name="T100" fmla="*/ 13 w 19"/>
                  <a:gd name="T101" fmla="*/ 20 h 32"/>
                  <a:gd name="T102" fmla="*/ 14 w 19"/>
                  <a:gd name="T103" fmla="*/ 20 h 32"/>
                  <a:gd name="T104" fmla="*/ 15 w 19"/>
                  <a:gd name="T105" fmla="*/ 19 h 32"/>
                  <a:gd name="T106" fmla="*/ 15 w 19"/>
                  <a:gd name="T107" fmla="*/ 2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" h="32">
                    <a:moveTo>
                      <a:pt x="15" y="10"/>
                    </a:move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4"/>
                      <a:pt x="14" y="15"/>
                      <a:pt x="14" y="15"/>
                    </a:cubicBezTo>
                    <a:cubicBezTo>
                      <a:pt x="13" y="16"/>
                      <a:pt x="12" y="16"/>
                      <a:pt x="11" y="16"/>
                    </a:cubicBezTo>
                    <a:cubicBezTo>
                      <a:pt x="10" y="16"/>
                      <a:pt x="9" y="16"/>
                      <a:pt x="8" y="16"/>
                    </a:cubicBezTo>
                    <a:cubicBezTo>
                      <a:pt x="8" y="16"/>
                      <a:pt x="7" y="16"/>
                      <a:pt x="6" y="15"/>
                    </a:cubicBezTo>
                    <a:cubicBezTo>
                      <a:pt x="6" y="15"/>
                      <a:pt x="6" y="14"/>
                      <a:pt x="5" y="13"/>
                    </a:cubicBezTo>
                    <a:cubicBezTo>
                      <a:pt x="5" y="13"/>
                      <a:pt x="5" y="12"/>
                      <a:pt x="5" y="10"/>
                    </a:cubicBezTo>
                    <a:cubicBezTo>
                      <a:pt x="5" y="9"/>
                      <a:pt x="5" y="8"/>
                      <a:pt x="5" y="8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6"/>
                      <a:pt x="14" y="6"/>
                      <a:pt x="15" y="7"/>
                    </a:cubicBezTo>
                    <a:cubicBezTo>
                      <a:pt x="15" y="8"/>
                      <a:pt x="15" y="8"/>
                      <a:pt x="15" y="10"/>
                    </a:cubicBezTo>
                    <a:close/>
                    <a:moveTo>
                      <a:pt x="15" y="21"/>
                    </a:moveTo>
                    <a:cubicBezTo>
                      <a:pt x="15" y="22"/>
                      <a:pt x="15" y="23"/>
                      <a:pt x="15" y="23"/>
                    </a:cubicBezTo>
                    <a:cubicBezTo>
                      <a:pt x="15" y="24"/>
                      <a:pt x="15" y="25"/>
                      <a:pt x="14" y="25"/>
                    </a:cubicBezTo>
                    <a:cubicBezTo>
                      <a:pt x="14" y="26"/>
                      <a:pt x="14" y="27"/>
                      <a:pt x="13" y="27"/>
                    </a:cubicBezTo>
                    <a:cubicBezTo>
                      <a:pt x="13" y="27"/>
                      <a:pt x="12" y="28"/>
                      <a:pt x="11" y="28"/>
                    </a:cubicBezTo>
                    <a:cubicBezTo>
                      <a:pt x="10" y="28"/>
                      <a:pt x="10" y="28"/>
                      <a:pt x="9" y="28"/>
                    </a:cubicBezTo>
                    <a:cubicBezTo>
                      <a:pt x="8" y="28"/>
                      <a:pt x="7" y="28"/>
                      <a:pt x="6" y="27"/>
                    </a:cubicBezTo>
                    <a:cubicBezTo>
                      <a:pt x="6" y="27"/>
                      <a:pt x="5" y="26"/>
                      <a:pt x="5" y="26"/>
                    </a:cubicBezTo>
                    <a:cubicBezTo>
                      <a:pt x="5" y="25"/>
                      <a:pt x="5" y="25"/>
                      <a:pt x="5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7"/>
                      <a:pt x="1" y="28"/>
                      <a:pt x="2" y="29"/>
                    </a:cubicBezTo>
                    <a:cubicBezTo>
                      <a:pt x="2" y="30"/>
                      <a:pt x="3" y="30"/>
                      <a:pt x="4" y="31"/>
                    </a:cubicBezTo>
                    <a:cubicBezTo>
                      <a:pt x="4" y="31"/>
                      <a:pt x="5" y="32"/>
                      <a:pt x="6" y="32"/>
                    </a:cubicBezTo>
                    <a:cubicBezTo>
                      <a:pt x="8" y="32"/>
                      <a:pt x="9" y="32"/>
                      <a:pt x="10" y="32"/>
                    </a:cubicBezTo>
                    <a:cubicBezTo>
                      <a:pt x="11" y="32"/>
                      <a:pt x="12" y="32"/>
                      <a:pt x="13" y="32"/>
                    </a:cubicBezTo>
                    <a:cubicBezTo>
                      <a:pt x="14" y="32"/>
                      <a:pt x="15" y="31"/>
                      <a:pt x="16" y="31"/>
                    </a:cubicBezTo>
                    <a:cubicBezTo>
                      <a:pt x="16" y="30"/>
                      <a:pt x="17" y="30"/>
                      <a:pt x="18" y="29"/>
                    </a:cubicBezTo>
                    <a:cubicBezTo>
                      <a:pt x="18" y="28"/>
                      <a:pt x="18" y="27"/>
                      <a:pt x="19" y="27"/>
                    </a:cubicBezTo>
                    <a:cubicBezTo>
                      <a:pt x="19" y="26"/>
                      <a:pt x="19" y="25"/>
                      <a:pt x="19" y="24"/>
                    </a:cubicBezTo>
                    <a:cubicBezTo>
                      <a:pt x="19" y="23"/>
                      <a:pt x="19" y="22"/>
                      <a:pt x="19" y="20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8"/>
                      <a:pt x="19" y="7"/>
                    </a:cubicBezTo>
                    <a:cubicBezTo>
                      <a:pt x="19" y="6"/>
                      <a:pt x="18" y="5"/>
                      <a:pt x="17" y="4"/>
                    </a:cubicBezTo>
                    <a:cubicBezTo>
                      <a:pt x="17" y="3"/>
                      <a:pt x="16" y="2"/>
                      <a:pt x="14" y="1"/>
                    </a:cubicBezTo>
                    <a:cubicBezTo>
                      <a:pt x="13" y="1"/>
                      <a:pt x="12" y="0"/>
                      <a:pt x="10" y="0"/>
                    </a:cubicBezTo>
                    <a:cubicBezTo>
                      <a:pt x="9" y="0"/>
                      <a:pt x="8" y="1"/>
                      <a:pt x="7" y="1"/>
                    </a:cubicBezTo>
                    <a:cubicBezTo>
                      <a:pt x="5" y="1"/>
                      <a:pt x="4" y="2"/>
                      <a:pt x="4" y="3"/>
                    </a:cubicBezTo>
                    <a:cubicBezTo>
                      <a:pt x="3" y="3"/>
                      <a:pt x="2" y="4"/>
                      <a:pt x="2" y="5"/>
                    </a:cubicBezTo>
                    <a:cubicBezTo>
                      <a:pt x="1" y="6"/>
                      <a:pt x="1" y="7"/>
                      <a:pt x="1" y="8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3"/>
                      <a:pt x="1" y="14"/>
                      <a:pt x="1" y="15"/>
                    </a:cubicBezTo>
                    <a:cubicBezTo>
                      <a:pt x="2" y="16"/>
                      <a:pt x="2" y="17"/>
                      <a:pt x="3" y="18"/>
                    </a:cubicBezTo>
                    <a:cubicBezTo>
                      <a:pt x="3" y="18"/>
                      <a:pt x="4" y="19"/>
                      <a:pt x="6" y="20"/>
                    </a:cubicBezTo>
                    <a:cubicBezTo>
                      <a:pt x="7" y="20"/>
                      <a:pt x="9" y="20"/>
                      <a:pt x="10" y="20"/>
                    </a:cubicBezTo>
                    <a:cubicBezTo>
                      <a:pt x="11" y="20"/>
                      <a:pt x="12" y="20"/>
                      <a:pt x="13" y="20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5" y="19"/>
                      <a:pt x="15" y="19"/>
                      <a:pt x="15" y="19"/>
                    </a:cubicBezTo>
                    <a:lnTo>
                      <a:pt x="15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  <p:sp>
            <p:nvSpPr>
              <p:cNvPr id="59" name="Freeform 45"/>
              <p:cNvSpPr>
                <a:spLocks noEditPoints="1"/>
              </p:cNvSpPr>
              <p:nvPr/>
            </p:nvSpPr>
            <p:spPr bwMode="auto">
              <a:xfrm>
                <a:off x="476605" y="837305"/>
                <a:ext cx="21579" cy="32800"/>
              </a:xfrm>
              <a:custGeom>
                <a:avLst/>
                <a:gdLst>
                  <a:gd name="T0" fmla="*/ 17 w 21"/>
                  <a:gd name="T1" fmla="*/ 18 h 32"/>
                  <a:gd name="T2" fmla="*/ 17 w 21"/>
                  <a:gd name="T3" fmla="*/ 22 h 32"/>
                  <a:gd name="T4" fmla="*/ 15 w 21"/>
                  <a:gd name="T5" fmla="*/ 25 h 32"/>
                  <a:gd name="T6" fmla="*/ 13 w 21"/>
                  <a:gd name="T7" fmla="*/ 27 h 32"/>
                  <a:gd name="T8" fmla="*/ 11 w 21"/>
                  <a:gd name="T9" fmla="*/ 28 h 32"/>
                  <a:gd name="T10" fmla="*/ 8 w 21"/>
                  <a:gd name="T11" fmla="*/ 27 h 32"/>
                  <a:gd name="T12" fmla="*/ 6 w 21"/>
                  <a:gd name="T13" fmla="*/ 25 h 32"/>
                  <a:gd name="T14" fmla="*/ 5 w 21"/>
                  <a:gd name="T15" fmla="*/ 21 h 32"/>
                  <a:gd name="T16" fmla="*/ 4 w 21"/>
                  <a:gd name="T17" fmla="*/ 17 h 32"/>
                  <a:gd name="T18" fmla="*/ 4 w 21"/>
                  <a:gd name="T19" fmla="*/ 14 h 32"/>
                  <a:gd name="T20" fmla="*/ 5 w 21"/>
                  <a:gd name="T21" fmla="*/ 11 h 32"/>
                  <a:gd name="T22" fmla="*/ 6 w 21"/>
                  <a:gd name="T23" fmla="*/ 7 h 32"/>
                  <a:gd name="T24" fmla="*/ 8 w 21"/>
                  <a:gd name="T25" fmla="*/ 5 h 32"/>
                  <a:gd name="T26" fmla="*/ 11 w 21"/>
                  <a:gd name="T27" fmla="*/ 4 h 32"/>
                  <a:gd name="T28" fmla="*/ 13 w 21"/>
                  <a:gd name="T29" fmla="*/ 5 h 32"/>
                  <a:gd name="T30" fmla="*/ 15 w 21"/>
                  <a:gd name="T31" fmla="*/ 7 h 32"/>
                  <a:gd name="T32" fmla="*/ 17 w 21"/>
                  <a:gd name="T33" fmla="*/ 10 h 32"/>
                  <a:gd name="T34" fmla="*/ 17 w 21"/>
                  <a:gd name="T35" fmla="*/ 15 h 32"/>
                  <a:gd name="T36" fmla="*/ 17 w 21"/>
                  <a:gd name="T37" fmla="*/ 18 h 32"/>
                  <a:gd name="T38" fmla="*/ 21 w 21"/>
                  <a:gd name="T39" fmla="*/ 13 h 32"/>
                  <a:gd name="T40" fmla="*/ 21 w 21"/>
                  <a:gd name="T41" fmla="*/ 9 h 32"/>
                  <a:gd name="T42" fmla="*/ 19 w 21"/>
                  <a:gd name="T43" fmla="*/ 5 h 32"/>
                  <a:gd name="T44" fmla="*/ 17 w 21"/>
                  <a:gd name="T45" fmla="*/ 2 h 32"/>
                  <a:gd name="T46" fmla="*/ 14 w 21"/>
                  <a:gd name="T47" fmla="*/ 1 h 32"/>
                  <a:gd name="T48" fmla="*/ 11 w 21"/>
                  <a:gd name="T49" fmla="*/ 0 h 32"/>
                  <a:gd name="T50" fmla="*/ 7 w 21"/>
                  <a:gd name="T51" fmla="*/ 1 h 32"/>
                  <a:gd name="T52" fmla="*/ 4 w 21"/>
                  <a:gd name="T53" fmla="*/ 3 h 32"/>
                  <a:gd name="T54" fmla="*/ 2 w 21"/>
                  <a:gd name="T55" fmla="*/ 6 h 32"/>
                  <a:gd name="T56" fmla="*/ 1 w 21"/>
                  <a:gd name="T57" fmla="*/ 10 h 32"/>
                  <a:gd name="T58" fmla="*/ 0 w 21"/>
                  <a:gd name="T59" fmla="*/ 14 h 32"/>
                  <a:gd name="T60" fmla="*/ 0 w 21"/>
                  <a:gd name="T61" fmla="*/ 18 h 32"/>
                  <a:gd name="T62" fmla="*/ 1 w 21"/>
                  <a:gd name="T63" fmla="*/ 22 h 32"/>
                  <a:gd name="T64" fmla="*/ 2 w 21"/>
                  <a:gd name="T65" fmla="*/ 26 h 32"/>
                  <a:gd name="T66" fmla="*/ 4 w 21"/>
                  <a:gd name="T67" fmla="*/ 29 h 32"/>
                  <a:gd name="T68" fmla="*/ 7 w 21"/>
                  <a:gd name="T69" fmla="*/ 32 h 32"/>
                  <a:gd name="T70" fmla="*/ 11 w 21"/>
                  <a:gd name="T71" fmla="*/ 32 h 32"/>
                  <a:gd name="T72" fmla="*/ 14 w 21"/>
                  <a:gd name="T73" fmla="*/ 32 h 32"/>
                  <a:gd name="T74" fmla="*/ 17 w 21"/>
                  <a:gd name="T75" fmla="*/ 30 h 32"/>
                  <a:gd name="T76" fmla="*/ 19 w 21"/>
                  <a:gd name="T77" fmla="*/ 28 h 32"/>
                  <a:gd name="T78" fmla="*/ 20 w 21"/>
                  <a:gd name="T79" fmla="*/ 24 h 32"/>
                  <a:gd name="T80" fmla="*/ 21 w 21"/>
                  <a:gd name="T81" fmla="*/ 21 h 32"/>
                  <a:gd name="T82" fmla="*/ 21 w 21"/>
                  <a:gd name="T83" fmla="*/ 18 h 32"/>
                  <a:gd name="T84" fmla="*/ 21 w 21"/>
                  <a:gd name="T85" fmla="*/ 1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" h="32">
                    <a:moveTo>
                      <a:pt x="17" y="18"/>
                    </a:moveTo>
                    <a:cubicBezTo>
                      <a:pt x="17" y="19"/>
                      <a:pt x="17" y="20"/>
                      <a:pt x="17" y="22"/>
                    </a:cubicBezTo>
                    <a:cubicBezTo>
                      <a:pt x="16" y="23"/>
                      <a:pt x="16" y="24"/>
                      <a:pt x="15" y="25"/>
                    </a:cubicBezTo>
                    <a:cubicBezTo>
                      <a:pt x="15" y="26"/>
                      <a:pt x="14" y="27"/>
                      <a:pt x="13" y="27"/>
                    </a:cubicBezTo>
                    <a:cubicBezTo>
                      <a:pt x="12" y="28"/>
                      <a:pt x="12" y="28"/>
                      <a:pt x="11" y="28"/>
                    </a:cubicBezTo>
                    <a:cubicBezTo>
                      <a:pt x="9" y="28"/>
                      <a:pt x="9" y="28"/>
                      <a:pt x="8" y="27"/>
                    </a:cubicBezTo>
                    <a:cubicBezTo>
                      <a:pt x="7" y="27"/>
                      <a:pt x="6" y="26"/>
                      <a:pt x="6" y="25"/>
                    </a:cubicBezTo>
                    <a:cubicBezTo>
                      <a:pt x="5" y="24"/>
                      <a:pt x="5" y="23"/>
                      <a:pt x="5" y="21"/>
                    </a:cubicBezTo>
                    <a:cubicBezTo>
                      <a:pt x="4" y="20"/>
                      <a:pt x="4" y="19"/>
                      <a:pt x="4" y="17"/>
                    </a:cubicBezTo>
                    <a:cubicBezTo>
                      <a:pt x="4" y="15"/>
                      <a:pt x="4" y="14"/>
                      <a:pt x="4" y="14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10"/>
                      <a:pt x="5" y="8"/>
                      <a:pt x="6" y="7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9" y="5"/>
                      <a:pt x="10" y="4"/>
                      <a:pt x="11" y="4"/>
                    </a:cubicBezTo>
                    <a:cubicBezTo>
                      <a:pt x="12" y="4"/>
                      <a:pt x="13" y="5"/>
                      <a:pt x="13" y="5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8"/>
                      <a:pt x="16" y="9"/>
                      <a:pt x="17" y="10"/>
                    </a:cubicBezTo>
                    <a:cubicBezTo>
                      <a:pt x="17" y="12"/>
                      <a:pt x="17" y="13"/>
                      <a:pt x="17" y="15"/>
                    </a:cubicBezTo>
                    <a:cubicBezTo>
                      <a:pt x="17" y="16"/>
                      <a:pt x="17" y="17"/>
                      <a:pt x="17" y="18"/>
                    </a:cubicBezTo>
                    <a:close/>
                    <a:moveTo>
                      <a:pt x="21" y="13"/>
                    </a:moveTo>
                    <a:cubicBezTo>
                      <a:pt x="21" y="12"/>
                      <a:pt x="21" y="10"/>
                      <a:pt x="21" y="9"/>
                    </a:cubicBezTo>
                    <a:cubicBezTo>
                      <a:pt x="20" y="8"/>
                      <a:pt x="20" y="7"/>
                      <a:pt x="19" y="5"/>
                    </a:cubicBezTo>
                    <a:cubicBezTo>
                      <a:pt x="19" y="4"/>
                      <a:pt x="18" y="3"/>
                      <a:pt x="17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2" y="6"/>
                    </a:cubicBezTo>
                    <a:cubicBezTo>
                      <a:pt x="1" y="7"/>
                      <a:pt x="1" y="9"/>
                      <a:pt x="1" y="10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2" y="27"/>
                      <a:pt x="3" y="28"/>
                      <a:pt x="4" y="29"/>
                    </a:cubicBezTo>
                    <a:cubicBezTo>
                      <a:pt x="5" y="30"/>
                      <a:pt x="6" y="31"/>
                      <a:pt x="7" y="32"/>
                    </a:cubicBezTo>
                    <a:cubicBezTo>
                      <a:pt x="8" y="32"/>
                      <a:pt x="9" y="32"/>
                      <a:pt x="11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1"/>
                      <a:pt x="16" y="31"/>
                      <a:pt x="17" y="30"/>
                    </a:cubicBezTo>
                    <a:cubicBezTo>
                      <a:pt x="18" y="30"/>
                      <a:pt x="18" y="29"/>
                      <a:pt x="19" y="28"/>
                    </a:cubicBezTo>
                    <a:cubicBezTo>
                      <a:pt x="20" y="27"/>
                      <a:pt x="20" y="26"/>
                      <a:pt x="20" y="24"/>
                    </a:cubicBezTo>
                    <a:cubicBezTo>
                      <a:pt x="21" y="23"/>
                      <a:pt x="21" y="22"/>
                      <a:pt x="21" y="21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1" y="16"/>
                      <a:pt x="21" y="15"/>
                      <a:pt x="2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51445" tIns="25721" rIns="51445" bIns="25721" numCol="1" anchor="t" anchorCtr="0" compatLnSpc="1"/>
              <a:lstStyle/>
              <a:p>
                <a:pPr defTabSz="685800"/>
                <a:endParaRPr lang="zh-CN" altLang="en-US" sz="1015">
                  <a:solidFill>
                    <a:prstClr val="black"/>
                  </a:solidFill>
                  <a:latin typeface="等线" panose="02010600030101010101" charset="-122"/>
                  <a:ea typeface="等线" panose="02010600030101010101" charset="-122"/>
                </a:endParaRPr>
              </a:p>
            </p:txBody>
          </p:sp>
        </p:grpSp>
      </p:grpSp>
      <p:graphicFrame>
        <p:nvGraphicFramePr>
          <p:cNvPr id="10" name="表格 9"/>
          <p:cNvGraphicFramePr/>
          <p:nvPr>
            <p:custDataLst>
              <p:tags r:id="rId1"/>
            </p:custDataLst>
          </p:nvPr>
        </p:nvGraphicFramePr>
        <p:xfrm>
          <a:off x="9763760" y="676910"/>
          <a:ext cx="2428240" cy="619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240"/>
              </a:tblGrid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复习与</a:t>
                      </a:r>
                      <a:r>
                        <a:rPr lang="zh-CN" altLang="en-US" sz="2000" b="1">
                          <a:solidFill>
                            <a:schemeClr val="dk1"/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总结</a:t>
                      </a:r>
                      <a:endParaRPr lang="zh-CN" altLang="en-US" sz="2000" b="1">
                        <a:solidFill>
                          <a:schemeClr val="dk1"/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50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一、操作系统概述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二、准备知识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三、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纤黑体" panose="02000000000000000000" charset="-122"/>
                        </a:rPr>
                        <a:t>程序的结构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纤黑体" panose="020000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四、线程与时间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  <a:sym typeface="+mn-ea"/>
                        </a:rPr>
                        <a:t>五、进程与主存空间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  <a:sym typeface="+mn-ea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六、文件与外存空间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n w="28575" cmpd="dbl">
                            <a:noFill/>
                            <a:prstDash val="solid"/>
                          </a:ln>
                          <a:solidFill>
                            <a:schemeClr val="bg1"/>
                          </a:solidFill>
                          <a:effectLst>
                            <a:glow rad="12700">
                              <a:schemeClr val="bg1">
                                <a:alpha val="40000"/>
                              </a:schemeClr>
                            </a:glow>
                          </a:effectLst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七、设备与交互</a:t>
                      </a:r>
                      <a:endParaRPr lang="zh-CN" altLang="en-US" b="1">
                        <a:ln w="28575" cmpd="dbl">
                          <a:noFill/>
                          <a:prstDash val="solid"/>
                        </a:ln>
                        <a:solidFill>
                          <a:schemeClr val="bg1"/>
                        </a:solidFill>
                        <a:effectLst>
                          <a:glow rad="12700">
                            <a:schemeClr val="bg1">
                              <a:alpha val="40000"/>
                            </a:schemeClr>
                          </a:glow>
                        </a:effectLst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/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八、关系与</a:t>
                      </a:r>
                      <a:r>
                        <a:rPr lang="zh-CN" altLang="en-US" sz="1800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协调</a:t>
                      </a:r>
                      <a:endParaRPr lang="zh-CN" altLang="en-US" sz="1800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九、进程间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通讯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十、经验与</a:t>
                      </a:r>
                      <a:r>
                        <a:rPr lang="zh-CN" altLang="en-US" b="1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教训</a:t>
                      </a:r>
                      <a:endParaRPr lang="zh-CN" altLang="en-US" b="1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10.1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历史经验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10.2 </a:t>
                      </a:r>
                      <a:r>
                        <a:rPr lang="zh-CN" altLang="en-US"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历史教训</a:t>
                      </a: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endParaRPr lang="zh-CN" altLang="en-US"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  <a:tr h="41275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zh-CN" altLang="en-US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潘润宇</a:t>
                      </a:r>
                      <a:r>
                        <a:rPr lang="en-US" altLang="zh-CN" sz="1200" b="1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charset="-122"/>
                          <a:ea typeface="思源黑体 CN Regular" panose="020B0500000000000000" charset="-122"/>
                        </a:rPr>
                        <a:t> 2023.06</a:t>
                      </a:r>
                      <a:endParaRPr lang="en-US" altLang="zh-CN" sz="1200" b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charset="-122"/>
                        <a:ea typeface="思源黑体 CN Regular" panose="020B0500000000000000" charset="-122"/>
                      </a:endParaRPr>
                    </a:p>
                  </a:txBody>
                  <a:tcPr anchor="ctr" anchorCtr="0">
                    <a:solidFill>
                      <a:srgbClr val="9C0B15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1" name="圆角矩形 20"/>
          <p:cNvSpPr/>
          <p:nvPr/>
        </p:nvSpPr>
        <p:spPr>
          <a:xfrm>
            <a:off x="23495" y="36830"/>
            <a:ext cx="9740265" cy="6746240"/>
          </a:xfrm>
          <a:prstGeom prst="roundRect">
            <a:avLst>
              <a:gd name="adj" fmla="val 1863"/>
            </a:avLst>
          </a:prstGeom>
          <a:noFill/>
          <a:ln w="44450" cmpd="sng">
            <a:solidFill>
              <a:srgbClr val="9C0B15"/>
            </a:solidFill>
            <a:prstDash val="solid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33375" y="166370"/>
            <a:ext cx="9121140" cy="65544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solidFill>
                  <a:srgbClr val="9C0B15"/>
                </a:solidFill>
              </a:rPr>
              <a:t>驱动程序</a:t>
            </a:r>
            <a:endParaRPr lang="zh-CN" altLang="en-US" sz="2000" b="1">
              <a:solidFill>
                <a:srgbClr val="9C0B15"/>
              </a:solidFill>
            </a:endParaRPr>
          </a:p>
          <a:p>
            <a:pPr algn="ctr"/>
            <a:endParaRPr lang="zh-CN" altLang="en-US" sz="2000" b="1">
              <a:solidFill>
                <a:srgbClr val="9C0B15"/>
              </a:solidFill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驱动程序</a:t>
            </a:r>
            <a:r>
              <a:rPr lang="en-US" altLang="zh-CN" sz="2000">
                <a:solidFill>
                  <a:srgbClr val="9C0B15"/>
                </a:solidFill>
                <a:sym typeface="+mn-ea"/>
              </a:rPr>
              <a:t>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直接控制设备的接口程序，简称驱动</a:t>
            </a:r>
            <a:r>
              <a:rPr lang="zh-CN" altLang="en-US" sz="2000">
                <a:sym typeface="+mn-ea"/>
              </a:rPr>
              <a:t>。它通过直接读写控制器</a:t>
            </a:r>
            <a:r>
              <a:rPr lang="zh-CN" altLang="en-US" sz="2000">
                <a:sym typeface="+mn-ea"/>
              </a:rPr>
              <a:t>		</a:t>
            </a:r>
            <a:r>
              <a:rPr lang="zh-CN" altLang="en-US" sz="2000">
                <a:sym typeface="+mn-ea"/>
              </a:rPr>
              <a:t>中的寄存器来操</a:t>
            </a:r>
            <a:r>
              <a:rPr lang="zh-CN" altLang="en-US" sz="2000">
                <a:sym typeface="+mn-ea"/>
              </a:rPr>
              <a:t>作设备；一般运行在内核态，是内核</a:t>
            </a:r>
            <a:r>
              <a:rPr lang="zh-CN" altLang="en-US" sz="2000">
                <a:sym typeface="+mn-ea"/>
              </a:rPr>
              <a:t>的一部分。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>
                <a:sym typeface="+mn-ea"/>
              </a:rPr>
              <a:t>		和应用程序不同，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驱动程序是设备依赖的</a:t>
            </a:r>
            <a:r>
              <a:rPr lang="zh-CN" altLang="en-US" sz="2000">
                <a:sym typeface="+mn-ea"/>
              </a:rPr>
              <a:t>。这是由于它们直接		控制设备，与设备特性紧密相关。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一旦更换设备，就需要更换		驱动程序</a:t>
            </a:r>
            <a:r>
              <a:rPr lang="zh-CN" altLang="en-US" sz="2000">
                <a:sym typeface="+mn-ea"/>
              </a:rPr>
              <a:t>。驱动程序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一般由设备厂商提供</a:t>
            </a:r>
            <a:r>
              <a:rPr lang="zh-CN" altLang="en-US" sz="2000">
                <a:sym typeface="+mn-ea"/>
              </a:rPr>
              <a:t>，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原则上</a:t>
            </a:r>
            <a:r>
              <a:rPr lang="zh-CN" altLang="en-US" sz="2000">
                <a:sym typeface="+mn-ea"/>
              </a:rPr>
              <a:t>与内核厂商		无关。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>
                <a:sym typeface="+mn-ea"/>
              </a:rPr>
              <a:t>		驱动程序的目标是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将设备的特性抽象掉，保留设备的共性</a:t>
            </a:r>
            <a:r>
              <a:rPr lang="zh-CN" altLang="en-US" sz="2000">
                <a:sym typeface="+mn-ea"/>
              </a:rPr>
              <a:t>，以		保持内核的其他部分以及应用程序</a:t>
            </a:r>
            <a:r>
              <a:rPr lang="zh-CN" altLang="en-US" sz="2000">
                <a:sym typeface="+mn-ea"/>
              </a:rPr>
              <a:t>的设备独立的。</a:t>
            </a:r>
            <a:endParaRPr lang="zh-CN" altLang="en-US" sz="2000"/>
          </a:p>
          <a:p>
            <a:pPr marL="0" lvl="0" indent="0" algn="l">
              <a:buNone/>
            </a:pP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驱动程序的对应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驱动程序根据设备的属性来查找设备。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一般而言这是指设备的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设备号</a:t>
            </a:r>
            <a:r>
              <a:rPr lang="zh-CN" altLang="en-US" sz="2000">
                <a:sym typeface="+mn-ea"/>
              </a:rPr>
              <a:t>：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主设备号（厂商号）用来标记厂商，次设备号（设备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		</a:t>
            </a:r>
            <a:r>
              <a:rPr lang="zh-CN" altLang="en-US" sz="2000">
                <a:solidFill>
                  <a:srgbClr val="9C0B15"/>
                </a:solidFill>
                <a:sym typeface="+mn-ea"/>
              </a:rPr>
              <a:t>号）用来标记具体产品</a:t>
            </a:r>
            <a:r>
              <a:rPr lang="zh-CN" altLang="en-US" sz="2000">
                <a:sym typeface="+mn-ea"/>
              </a:rPr>
              <a:t>。当然也可以有更复杂的编号方案。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 b="1">
                <a:solidFill>
                  <a:srgbClr val="9C0B15"/>
                </a:solidFill>
                <a:sym typeface="+mn-ea"/>
              </a:rPr>
              <a:t>驱动程序的功能</a:t>
            </a:r>
            <a:endParaRPr lang="en-US" altLang="zh-CN" sz="2000" b="1">
              <a:solidFill>
                <a:srgbClr val="9C0B15"/>
              </a:solidFill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查找设备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扫描并检测硬件改动，识别应当识别</a:t>
            </a:r>
            <a:r>
              <a:rPr lang="zh-CN" altLang="en-US" sz="2000">
                <a:sym typeface="+mn-ea"/>
              </a:rPr>
              <a:t>的设备。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初始化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设备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初始化并对设备进行必要设置，注册中断</a:t>
            </a:r>
            <a:r>
              <a:rPr lang="en-US" altLang="zh-CN" sz="2000">
                <a:sym typeface="+mn-ea"/>
              </a:rPr>
              <a:t>ISR</a:t>
            </a:r>
            <a:r>
              <a:rPr lang="zh-CN" altLang="en-US" sz="2000">
                <a:sym typeface="+mn-ea"/>
              </a:rPr>
              <a:t>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zh-CN" altLang="en-US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响应设备请求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响应设备的中断等，在设备运行中与设备</a:t>
            </a:r>
            <a:r>
              <a:rPr lang="zh-CN" altLang="en-US" sz="2000">
                <a:sym typeface="+mn-ea"/>
              </a:rPr>
              <a:t>交互。</a:t>
            </a:r>
            <a:endParaRPr lang="zh-CN" altLang="en-US" sz="2000">
              <a:sym typeface="+mn-ea"/>
            </a:endParaRPr>
          </a:p>
          <a:p>
            <a:pPr marL="0" lvl="0" indent="0" algn="l">
              <a:buNone/>
            </a:pPr>
            <a:r>
              <a:rPr lang="en-US" altLang="zh-CN" sz="2000">
                <a:sym typeface="+mn-ea"/>
              </a:rPr>
              <a:t>		</a:t>
            </a:r>
            <a:r>
              <a:rPr lang="zh-CN" altLang="en-US" sz="2000" b="1">
                <a:solidFill>
                  <a:srgbClr val="9C0B15"/>
                </a:solidFill>
                <a:sym typeface="+mn-ea"/>
              </a:rPr>
              <a:t>响应软件请求</a:t>
            </a:r>
            <a:r>
              <a:rPr lang="en-US" altLang="zh-CN" sz="2000">
                <a:sym typeface="+mn-ea"/>
              </a:rPr>
              <a:t>	</a:t>
            </a:r>
            <a:r>
              <a:rPr lang="zh-CN" altLang="en-US" sz="2000">
                <a:sym typeface="+mn-ea"/>
              </a:rPr>
              <a:t>执行操作系统和应用程序下发的设备操作</a:t>
            </a:r>
            <a:r>
              <a:rPr lang="zh-CN" altLang="en-US" sz="2000">
                <a:sym typeface="+mn-ea"/>
              </a:rPr>
              <a:t>指示。</a:t>
            </a:r>
            <a:endParaRPr lang="zh-CN" altLang="en-US" sz="200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TIMING" val="|0.3|0.8|0.7|0.7|1.2|1.3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00.xml><?xml version="1.0" encoding="utf-8"?>
<p:tagLst xmlns:p="http://schemas.openxmlformats.org/presentationml/2006/main">
  <p:tag name="KSO_WM_BEAUTIFY_FLAG" val=""/>
</p:tagLst>
</file>

<file path=ppt/tags/tag1001.xml><?xml version="1.0" encoding="utf-8"?>
<p:tagLst xmlns:p="http://schemas.openxmlformats.org/presentationml/2006/main">
  <p:tag name="KSO_WM_BEAUTIFY_FLAG" val=""/>
</p:tagLst>
</file>

<file path=ppt/tags/tag1002.xml><?xml version="1.0" encoding="utf-8"?>
<p:tagLst xmlns:p="http://schemas.openxmlformats.org/presentationml/2006/main">
  <p:tag name="KSO_WM_BEAUTIFY_FLAG" val=""/>
</p:tagLst>
</file>

<file path=ppt/tags/tag1003.xml><?xml version="1.0" encoding="utf-8"?>
<p:tagLst xmlns:p="http://schemas.openxmlformats.org/presentationml/2006/main">
  <p:tag name="KSO_WM_BEAUTIFY_FLAG" val=""/>
</p:tagLst>
</file>

<file path=ppt/tags/tag1004.xml><?xml version="1.0" encoding="utf-8"?>
<p:tagLst xmlns:p="http://schemas.openxmlformats.org/presentationml/2006/main">
  <p:tag name="KSO_WM_BEAUTIFY_FLAG" val=""/>
</p:tagLst>
</file>

<file path=ppt/tags/tag1005.xml><?xml version="1.0" encoding="utf-8"?>
<p:tagLst xmlns:p="http://schemas.openxmlformats.org/presentationml/2006/main">
  <p:tag name="KSO_WM_BEAUTIFY_FLAG" val=""/>
</p:tagLst>
</file>

<file path=ppt/tags/tag1006.xml><?xml version="1.0" encoding="utf-8"?>
<p:tagLst xmlns:p="http://schemas.openxmlformats.org/presentationml/2006/main">
  <p:tag name="KSO_WM_BEAUTIFY_FLAG" val=""/>
</p:tagLst>
</file>

<file path=ppt/tags/tag1007.xml><?xml version="1.0" encoding="utf-8"?>
<p:tagLst xmlns:p="http://schemas.openxmlformats.org/presentationml/2006/main">
  <p:tag name="KSO_WM_BEAUTIFY_FLAG" val=""/>
</p:tagLst>
</file>

<file path=ppt/tags/tag1008.xml><?xml version="1.0" encoding="utf-8"?>
<p:tagLst xmlns:p="http://schemas.openxmlformats.org/presentationml/2006/main">
  <p:tag name="KSO_WM_BEAUTIFY_FLAG" val=""/>
</p:tagLst>
</file>

<file path=ppt/tags/tag1009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10.xml><?xml version="1.0" encoding="utf-8"?>
<p:tagLst xmlns:p="http://schemas.openxmlformats.org/presentationml/2006/main">
  <p:tag name="KSO_WM_BEAUTIFY_FLAG" val=""/>
</p:tagLst>
</file>

<file path=ppt/tags/tag1011.xml><?xml version="1.0" encoding="utf-8"?>
<p:tagLst xmlns:p="http://schemas.openxmlformats.org/presentationml/2006/main">
  <p:tag name="KSO_WM_BEAUTIFY_FLAG" val=""/>
</p:tagLst>
</file>

<file path=ppt/tags/tag1012.xml><?xml version="1.0" encoding="utf-8"?>
<p:tagLst xmlns:p="http://schemas.openxmlformats.org/presentationml/2006/main">
  <p:tag name="KSO_WM_BEAUTIFY_FLAG" val=""/>
</p:tagLst>
</file>

<file path=ppt/tags/tag1013.xml><?xml version="1.0" encoding="utf-8"?>
<p:tagLst xmlns:p="http://schemas.openxmlformats.org/presentationml/2006/main">
  <p:tag name="KSO_WM_BEAUTIFY_FLAG" val=""/>
</p:tagLst>
</file>

<file path=ppt/tags/tag1014.xml><?xml version="1.0" encoding="utf-8"?>
<p:tagLst xmlns:p="http://schemas.openxmlformats.org/presentationml/2006/main">
  <p:tag name="KSO_WM_BEAUTIFY_FLAG" val=""/>
</p:tagLst>
</file>

<file path=ppt/tags/tag1015.xml><?xml version="1.0" encoding="utf-8"?>
<p:tagLst xmlns:p="http://schemas.openxmlformats.org/presentationml/2006/main">
  <p:tag name="KSO_WM_BEAUTIFY_FLAG" val=""/>
</p:tagLst>
</file>

<file path=ppt/tags/tag1016.xml><?xml version="1.0" encoding="utf-8"?>
<p:tagLst xmlns:p="http://schemas.openxmlformats.org/presentationml/2006/main">
  <p:tag name="KSO_WM_BEAUTIFY_FLAG" val=""/>
</p:tagLst>
</file>

<file path=ppt/tags/tag1017.xml><?xml version="1.0" encoding="utf-8"?>
<p:tagLst xmlns:p="http://schemas.openxmlformats.org/presentationml/2006/main">
  <p:tag name="TIMING" val="|0.6|0.8|1.2|0.9|0.6|1.1|0.7|0.6|0.8|0.4|1"/>
</p:tagLst>
</file>

<file path=ppt/tags/tag101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19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20.xml><?xml version="1.0" encoding="utf-8"?>
<p:tagLst xmlns:p="http://schemas.openxmlformats.org/presentationml/2006/main">
  <p:tag name="KSO_WM_BEAUTIFY_FLAG" val=""/>
</p:tagLst>
</file>

<file path=ppt/tags/tag1021.xml><?xml version="1.0" encoding="utf-8"?>
<p:tagLst xmlns:p="http://schemas.openxmlformats.org/presentationml/2006/main">
  <p:tag name="KSO_WM_BEAUTIFY_FLAG" val=""/>
</p:tagLst>
</file>

<file path=ppt/tags/tag1022.xml><?xml version="1.0" encoding="utf-8"?>
<p:tagLst xmlns:p="http://schemas.openxmlformats.org/presentationml/2006/main">
  <p:tag name="KSO_WM_BEAUTIFY_FLAG" val=""/>
</p:tagLst>
</file>

<file path=ppt/tags/tag1023.xml><?xml version="1.0" encoding="utf-8"?>
<p:tagLst xmlns:p="http://schemas.openxmlformats.org/presentationml/2006/main">
  <p:tag name="KSO_WM_BEAUTIFY_FLAG" val=""/>
</p:tagLst>
</file>

<file path=ppt/tags/tag1024.xml><?xml version="1.0" encoding="utf-8"?>
<p:tagLst xmlns:p="http://schemas.openxmlformats.org/presentationml/2006/main">
  <p:tag name="KSO_WM_BEAUTIFY_FLAG" val=""/>
</p:tagLst>
</file>

<file path=ppt/tags/tag1025.xml><?xml version="1.0" encoding="utf-8"?>
<p:tagLst xmlns:p="http://schemas.openxmlformats.org/presentationml/2006/main">
  <p:tag name="KSO_WM_BEAUTIFY_FLAG" val=""/>
</p:tagLst>
</file>

<file path=ppt/tags/tag1026.xml><?xml version="1.0" encoding="utf-8"?>
<p:tagLst xmlns:p="http://schemas.openxmlformats.org/presentationml/2006/main">
  <p:tag name="KSO_WM_BEAUTIFY_FLAG" val=""/>
</p:tagLst>
</file>

<file path=ppt/tags/tag1027.xml><?xml version="1.0" encoding="utf-8"?>
<p:tagLst xmlns:p="http://schemas.openxmlformats.org/presentationml/2006/main">
  <p:tag name="KSO_WM_BEAUTIFY_FLAG" val=""/>
</p:tagLst>
</file>

<file path=ppt/tags/tag1028.xml><?xml version="1.0" encoding="utf-8"?>
<p:tagLst xmlns:p="http://schemas.openxmlformats.org/presentationml/2006/main">
  <p:tag name="KSO_WM_BEAUTIFY_FLAG" val=""/>
</p:tagLst>
</file>

<file path=ppt/tags/tag1029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TIMING" val="|0.6|0.8|1.2|0.9|0.6|1.1|0.7|0.6|0.8|0.4|1"/>
</p:tagLst>
</file>

<file path=ppt/tags/tag1030.xml><?xml version="1.0" encoding="utf-8"?>
<p:tagLst xmlns:p="http://schemas.openxmlformats.org/presentationml/2006/main">
  <p:tag name="KSO_WM_BEAUTIFY_FLAG" val=""/>
</p:tagLst>
</file>

<file path=ppt/tags/tag1031.xml><?xml version="1.0" encoding="utf-8"?>
<p:tagLst xmlns:p="http://schemas.openxmlformats.org/presentationml/2006/main">
  <p:tag name="KSO_WM_BEAUTIFY_FLAG" val=""/>
</p:tagLst>
</file>

<file path=ppt/tags/tag1032.xml><?xml version="1.0" encoding="utf-8"?>
<p:tagLst xmlns:p="http://schemas.openxmlformats.org/presentationml/2006/main">
  <p:tag name="TIMING" val="|0.6|0.8|1.2|0.9|0.6|1.1|0.7|0.6|0.8|0.4|1"/>
</p:tagLst>
</file>

<file path=ppt/tags/tag103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34.xml><?xml version="1.0" encoding="utf-8"?>
<p:tagLst xmlns:p="http://schemas.openxmlformats.org/presentationml/2006/main">
  <p:tag name="KSO_WM_BEAUTIFY_FLAG" val=""/>
</p:tagLst>
</file>

<file path=ppt/tags/tag1035.xml><?xml version="1.0" encoding="utf-8"?>
<p:tagLst xmlns:p="http://schemas.openxmlformats.org/presentationml/2006/main">
  <p:tag name="KSO_WM_BEAUTIFY_FLAG" val=""/>
</p:tagLst>
</file>

<file path=ppt/tags/tag1036.xml><?xml version="1.0" encoding="utf-8"?>
<p:tagLst xmlns:p="http://schemas.openxmlformats.org/presentationml/2006/main">
  <p:tag name="KSO_WM_BEAUTIFY_FLAG" val=""/>
</p:tagLst>
</file>

<file path=ppt/tags/tag1037.xml><?xml version="1.0" encoding="utf-8"?>
<p:tagLst xmlns:p="http://schemas.openxmlformats.org/presentationml/2006/main">
  <p:tag name="KSO_WM_BEAUTIFY_FLAG" val=""/>
</p:tagLst>
</file>

<file path=ppt/tags/tag1038.xml><?xml version="1.0" encoding="utf-8"?>
<p:tagLst xmlns:p="http://schemas.openxmlformats.org/presentationml/2006/main">
  <p:tag name="TIMING" val="|0.6|0.8|1.2|0.9|0.6|1.1|0.7|0.6|0.8|0.4|1"/>
</p:tagLst>
</file>

<file path=ppt/tags/tag103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40.xml><?xml version="1.0" encoding="utf-8"?>
<p:tagLst xmlns:p="http://schemas.openxmlformats.org/presentationml/2006/main">
  <p:tag name="KSO_WM_BEAUTIFY_FLAG" val=""/>
</p:tagLst>
</file>

<file path=ppt/tags/tag1041.xml><?xml version="1.0" encoding="utf-8"?>
<p:tagLst xmlns:p="http://schemas.openxmlformats.org/presentationml/2006/main">
  <p:tag name="KSO_WM_BEAUTIFY_FLAG" val=""/>
</p:tagLst>
</file>

<file path=ppt/tags/tag1042.xml><?xml version="1.0" encoding="utf-8"?>
<p:tagLst xmlns:p="http://schemas.openxmlformats.org/presentationml/2006/main">
  <p:tag name="TIMING" val="|0.6|0.8|1.2|0.9|0.6|1.1|0.7|0.6|0.8|0.4|1"/>
</p:tagLst>
</file>

<file path=ppt/tags/tag104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44.xml><?xml version="1.0" encoding="utf-8"?>
<p:tagLst xmlns:p="http://schemas.openxmlformats.org/presentationml/2006/main">
  <p:tag name="KSO_WM_BEAUTIFY_FLAG" val=""/>
</p:tagLst>
</file>

<file path=ppt/tags/tag1045.xml><?xml version="1.0" encoding="utf-8"?>
<p:tagLst xmlns:p="http://schemas.openxmlformats.org/presentationml/2006/main">
  <p:tag name="KSO_WM_BEAUTIFY_FLAG" val=""/>
</p:tagLst>
</file>

<file path=ppt/tags/tag1046.xml><?xml version="1.0" encoding="utf-8"?>
<p:tagLst xmlns:p="http://schemas.openxmlformats.org/presentationml/2006/main">
  <p:tag name="TIMING" val="|0.6|0.8|1.2|0.9|0.6|1.1|0.7|0.6|0.8|0.4|1"/>
</p:tagLst>
</file>

<file path=ppt/tags/tag104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48.xml><?xml version="1.0" encoding="utf-8"?>
<p:tagLst xmlns:p="http://schemas.openxmlformats.org/presentationml/2006/main">
  <p:tag name="KSO_WM_BEAUTIFY_FLAG" val=""/>
</p:tagLst>
</file>

<file path=ppt/tags/tag1049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50.xml><?xml version="1.0" encoding="utf-8"?>
<p:tagLst xmlns:p="http://schemas.openxmlformats.org/presentationml/2006/main">
  <p:tag name="KSO_WM_BEAUTIFY_FLAG" val=""/>
</p:tagLst>
</file>

<file path=ppt/tags/tag1051.xml><?xml version="1.0" encoding="utf-8"?>
<p:tagLst xmlns:p="http://schemas.openxmlformats.org/presentationml/2006/main">
  <p:tag name="KSO_WM_BEAUTIFY_FLAG" val=""/>
</p:tagLst>
</file>

<file path=ppt/tags/tag1052.xml><?xml version="1.0" encoding="utf-8"?>
<p:tagLst xmlns:p="http://schemas.openxmlformats.org/presentationml/2006/main">
  <p:tag name="KSO_WM_BEAUTIFY_FLAG" val=""/>
</p:tagLst>
</file>

<file path=ppt/tags/tag1053.xml><?xml version="1.0" encoding="utf-8"?>
<p:tagLst xmlns:p="http://schemas.openxmlformats.org/presentationml/2006/main">
  <p:tag name="KSO_WM_BEAUTIFY_FLAG" val=""/>
</p:tagLst>
</file>

<file path=ppt/tags/tag1054.xml><?xml version="1.0" encoding="utf-8"?>
<p:tagLst xmlns:p="http://schemas.openxmlformats.org/presentationml/2006/main">
  <p:tag name="KSO_WM_BEAUTIFY_FLAG" val=""/>
</p:tagLst>
</file>

<file path=ppt/tags/tag1055.xml><?xml version="1.0" encoding="utf-8"?>
<p:tagLst xmlns:p="http://schemas.openxmlformats.org/presentationml/2006/main">
  <p:tag name="KSO_WM_BEAUTIFY_FLAG" val=""/>
</p:tagLst>
</file>

<file path=ppt/tags/tag1056.xml><?xml version="1.0" encoding="utf-8"?>
<p:tagLst xmlns:p="http://schemas.openxmlformats.org/presentationml/2006/main">
  <p:tag name="KSO_WM_BEAUTIFY_FLAG" val=""/>
</p:tagLst>
</file>

<file path=ppt/tags/tag1057.xml><?xml version="1.0" encoding="utf-8"?>
<p:tagLst xmlns:p="http://schemas.openxmlformats.org/presentationml/2006/main">
  <p:tag name="KSO_WM_BEAUTIFY_FLAG" val=""/>
</p:tagLst>
</file>

<file path=ppt/tags/tag1058.xml><?xml version="1.0" encoding="utf-8"?>
<p:tagLst xmlns:p="http://schemas.openxmlformats.org/presentationml/2006/main">
  <p:tag name="KSO_WM_BEAUTIFY_FLAG" val=""/>
</p:tagLst>
</file>

<file path=ppt/tags/tag1059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60.xml><?xml version="1.0" encoding="utf-8"?>
<p:tagLst xmlns:p="http://schemas.openxmlformats.org/presentationml/2006/main">
  <p:tag name="KSO_WM_BEAUTIFY_FLAG" val=""/>
</p:tagLst>
</file>

<file path=ppt/tags/tag1061.xml><?xml version="1.0" encoding="utf-8"?>
<p:tagLst xmlns:p="http://schemas.openxmlformats.org/presentationml/2006/main">
  <p:tag name="TIMING" val="|0.6|0.8|1.2|0.9|0.6|1.1|0.7|0.6|0.8|0.4|1"/>
</p:tagLst>
</file>

<file path=ppt/tags/tag106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63.xml><?xml version="1.0" encoding="utf-8"?>
<p:tagLst xmlns:p="http://schemas.openxmlformats.org/presentationml/2006/main">
  <p:tag name="KSO_WM_BEAUTIFY_FLAG" val=""/>
</p:tagLst>
</file>

<file path=ppt/tags/tag1064.xml><?xml version="1.0" encoding="utf-8"?>
<p:tagLst xmlns:p="http://schemas.openxmlformats.org/presentationml/2006/main">
  <p:tag name="KSO_WM_BEAUTIFY_FLAG" val=""/>
</p:tagLst>
</file>

<file path=ppt/tags/tag1065.xml><?xml version="1.0" encoding="utf-8"?>
<p:tagLst xmlns:p="http://schemas.openxmlformats.org/presentationml/2006/main">
  <p:tag name="KSO_WM_BEAUTIFY_FLAG" val=""/>
</p:tagLst>
</file>

<file path=ppt/tags/tag1066.xml><?xml version="1.0" encoding="utf-8"?>
<p:tagLst xmlns:p="http://schemas.openxmlformats.org/presentationml/2006/main">
  <p:tag name="KSO_WM_BEAUTIFY_FLAG" val=""/>
</p:tagLst>
</file>

<file path=ppt/tags/tag1067.xml><?xml version="1.0" encoding="utf-8"?>
<p:tagLst xmlns:p="http://schemas.openxmlformats.org/presentationml/2006/main">
  <p:tag name="KSO_WM_BEAUTIFY_FLAG" val=""/>
</p:tagLst>
</file>

<file path=ppt/tags/tag1068.xml><?xml version="1.0" encoding="utf-8"?>
<p:tagLst xmlns:p="http://schemas.openxmlformats.org/presentationml/2006/main">
  <p:tag name="KSO_WM_BEAUTIFY_FLAG" val=""/>
</p:tagLst>
</file>

<file path=ppt/tags/tag1069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70.xml><?xml version="1.0" encoding="utf-8"?>
<p:tagLst xmlns:p="http://schemas.openxmlformats.org/presentationml/2006/main">
  <p:tag name="KSO_WM_BEAUTIFY_FLAG" val=""/>
</p:tagLst>
</file>

<file path=ppt/tags/tag1071.xml><?xml version="1.0" encoding="utf-8"?>
<p:tagLst xmlns:p="http://schemas.openxmlformats.org/presentationml/2006/main">
  <p:tag name="KSO_WM_BEAUTIFY_FLAG" val=""/>
</p:tagLst>
</file>

<file path=ppt/tags/tag1072.xml><?xml version="1.0" encoding="utf-8"?>
<p:tagLst xmlns:p="http://schemas.openxmlformats.org/presentationml/2006/main">
  <p:tag name="KSO_WM_BEAUTIFY_FLAG" val=""/>
</p:tagLst>
</file>

<file path=ppt/tags/tag1073.xml><?xml version="1.0" encoding="utf-8"?>
<p:tagLst xmlns:p="http://schemas.openxmlformats.org/presentationml/2006/main">
  <p:tag name="KSO_WM_BEAUTIFY_FLAG" val=""/>
</p:tagLst>
</file>

<file path=ppt/tags/tag1074.xml><?xml version="1.0" encoding="utf-8"?>
<p:tagLst xmlns:p="http://schemas.openxmlformats.org/presentationml/2006/main">
  <p:tag name="KSO_WM_BEAUTIFY_FLAG" val=""/>
</p:tagLst>
</file>

<file path=ppt/tags/tag1075.xml><?xml version="1.0" encoding="utf-8"?>
<p:tagLst xmlns:p="http://schemas.openxmlformats.org/presentationml/2006/main">
  <p:tag name="KSO_WM_BEAUTIFY_FLAG" val=""/>
</p:tagLst>
</file>

<file path=ppt/tags/tag1076.xml><?xml version="1.0" encoding="utf-8"?>
<p:tagLst xmlns:p="http://schemas.openxmlformats.org/presentationml/2006/main">
  <p:tag name="KSO_WM_BEAUTIFY_FLAG" val=""/>
</p:tagLst>
</file>

<file path=ppt/tags/tag1077.xml><?xml version="1.0" encoding="utf-8"?>
<p:tagLst xmlns:p="http://schemas.openxmlformats.org/presentationml/2006/main">
  <p:tag name="KSO_WM_BEAUTIFY_FLAG" val=""/>
</p:tagLst>
</file>

<file path=ppt/tags/tag1078.xml><?xml version="1.0" encoding="utf-8"?>
<p:tagLst xmlns:p="http://schemas.openxmlformats.org/presentationml/2006/main">
  <p:tag name="TIMING" val="|0.6|0.8|1.2|0.9|0.6|1.1|0.7|0.6|0.8|0.4|1"/>
</p:tagLst>
</file>

<file path=ppt/tags/tag107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8.xml><?xml version="1.0" encoding="utf-8"?>
<p:tagLst xmlns:p="http://schemas.openxmlformats.org/presentationml/2006/main">
  <p:tag name="KSO_WM_BEAUTIFY_FLAG" val=""/>
</p:tagLst>
</file>

<file path=ppt/tags/tag1080.xml><?xml version="1.0" encoding="utf-8"?>
<p:tagLst xmlns:p="http://schemas.openxmlformats.org/presentationml/2006/main">
  <p:tag name="KSO_WM_BEAUTIFY_FLAG" val=""/>
</p:tagLst>
</file>

<file path=ppt/tags/tag1081.xml><?xml version="1.0" encoding="utf-8"?>
<p:tagLst xmlns:p="http://schemas.openxmlformats.org/presentationml/2006/main">
  <p:tag name="KSO_WM_BEAUTIFY_FLAG" val=""/>
</p:tagLst>
</file>

<file path=ppt/tags/tag1082.xml><?xml version="1.0" encoding="utf-8"?>
<p:tagLst xmlns:p="http://schemas.openxmlformats.org/presentationml/2006/main">
  <p:tag name="KSO_WM_BEAUTIFY_FLAG" val=""/>
</p:tagLst>
</file>

<file path=ppt/tags/tag1083.xml><?xml version="1.0" encoding="utf-8"?>
<p:tagLst xmlns:p="http://schemas.openxmlformats.org/presentationml/2006/main">
  <p:tag name="KSO_WM_BEAUTIFY_FLAG" val=""/>
</p:tagLst>
</file>

<file path=ppt/tags/tag1084.xml><?xml version="1.0" encoding="utf-8"?>
<p:tagLst xmlns:p="http://schemas.openxmlformats.org/presentationml/2006/main">
  <p:tag name="KSO_WM_BEAUTIFY_FLAG" val=""/>
</p:tagLst>
</file>

<file path=ppt/tags/tag1085.xml><?xml version="1.0" encoding="utf-8"?>
<p:tagLst xmlns:p="http://schemas.openxmlformats.org/presentationml/2006/main">
  <p:tag name="KSO_WM_BEAUTIFY_FLAG" val=""/>
</p:tagLst>
</file>

<file path=ppt/tags/tag1086.xml><?xml version="1.0" encoding="utf-8"?>
<p:tagLst xmlns:p="http://schemas.openxmlformats.org/presentationml/2006/main">
  <p:tag name="KSO_WM_BEAUTIFY_FLAG" val=""/>
</p:tagLst>
</file>

<file path=ppt/tags/tag1087.xml><?xml version="1.0" encoding="utf-8"?>
<p:tagLst xmlns:p="http://schemas.openxmlformats.org/presentationml/2006/main">
  <p:tag name="KSO_WM_BEAUTIFY_FLAG" val=""/>
</p:tagLst>
</file>

<file path=ppt/tags/tag1088.xml><?xml version="1.0" encoding="utf-8"?>
<p:tagLst xmlns:p="http://schemas.openxmlformats.org/presentationml/2006/main">
  <p:tag name="KSO_WM_BEAUTIFY_FLAG" val=""/>
</p:tagLst>
</file>

<file path=ppt/tags/tag1089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090.xml><?xml version="1.0" encoding="utf-8"?>
<p:tagLst xmlns:p="http://schemas.openxmlformats.org/presentationml/2006/main">
  <p:tag name="TIMING" val="|0.6|0.8|1.2|0.9|0.6|1.1|0.7|0.6|0.8|0.4|1"/>
</p:tagLst>
</file>

<file path=ppt/tags/tag109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92.xml><?xml version="1.0" encoding="utf-8"?>
<p:tagLst xmlns:p="http://schemas.openxmlformats.org/presentationml/2006/main">
  <p:tag name="KSO_WM_UNIT_TABLE_BEAUTIFY" val="smartTable{a8b21506-2bba-49b1-9e39-8012d08ce0ce}"/>
  <p:tag name="TABLE_ENDDRAG_ORIGIN_RECT" val="721*309"/>
  <p:tag name="TABLE_ENDDRAG_RECT" val="26*174*721*309"/>
  <p:tag name="KSO_WM_BEAUTIFY_FLAG" val=""/>
</p:tagLst>
</file>

<file path=ppt/tags/tag1093.xml><?xml version="1.0" encoding="utf-8"?>
<p:tagLst xmlns:p="http://schemas.openxmlformats.org/presentationml/2006/main">
  <p:tag name="KSO_WM_BEAUTIFY_FLAG" val=""/>
</p:tagLst>
</file>

<file path=ppt/tags/tag1094.xml><?xml version="1.0" encoding="utf-8"?>
<p:tagLst xmlns:p="http://schemas.openxmlformats.org/presentationml/2006/main">
  <p:tag name="TIMING" val="|0.6|0.8|1.2|0.9|0.6|1.1|0.7|0.6|0.8|0.4|1"/>
</p:tagLst>
</file>

<file path=ppt/tags/tag109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096.xml><?xml version="1.0" encoding="utf-8"?>
<p:tagLst xmlns:p="http://schemas.openxmlformats.org/presentationml/2006/main">
  <p:tag name="KSO_WM_BEAUTIFY_FLAG" val=""/>
</p:tagLst>
</file>

<file path=ppt/tags/tag1097.xml><?xml version="1.0" encoding="utf-8"?>
<p:tagLst xmlns:p="http://schemas.openxmlformats.org/presentationml/2006/main">
  <p:tag name="KSO_WM_BEAUTIFY_FLAG" val=""/>
</p:tagLst>
</file>

<file path=ppt/tags/tag1098.xml><?xml version="1.0" encoding="utf-8"?>
<p:tagLst xmlns:p="http://schemas.openxmlformats.org/presentationml/2006/main">
  <p:tag name="KSO_WM_BEAUTIFY_FLAG" val=""/>
</p:tagLst>
</file>

<file path=ppt/tags/tag1099.xml><?xml version="1.0" encoding="utf-8"?>
<p:tagLst xmlns:p="http://schemas.openxmlformats.org/presentationml/2006/main">
  <p:tag name="TIMING" val="|0.6|0.8|1.2|0.9|0.6|1.1|0.7|0.6|0.8|0.4|1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0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01.xml><?xml version="1.0" encoding="utf-8"?>
<p:tagLst xmlns:p="http://schemas.openxmlformats.org/presentationml/2006/main">
  <p:tag name="TIMING" val="|0.6|0.8|1.2|0.9|0.6|1.1|0.7|0.6|0.8|0.4|1"/>
</p:tagLst>
</file>

<file path=ppt/tags/tag110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03.xml><?xml version="1.0" encoding="utf-8"?>
<p:tagLst xmlns:p="http://schemas.openxmlformats.org/presentationml/2006/main">
  <p:tag name="KSO_WM_BEAUTIFY_FLAG" val=""/>
</p:tagLst>
</file>

<file path=ppt/tags/tag1104.xml><?xml version="1.0" encoding="utf-8"?>
<p:tagLst xmlns:p="http://schemas.openxmlformats.org/presentationml/2006/main">
  <p:tag name="KSO_WM_BEAUTIFY_FLAG" val=""/>
</p:tagLst>
</file>

<file path=ppt/tags/tag1105.xml><?xml version="1.0" encoding="utf-8"?>
<p:tagLst xmlns:p="http://schemas.openxmlformats.org/presentationml/2006/main">
  <p:tag name="KSO_WM_BEAUTIFY_FLAG" val=""/>
</p:tagLst>
</file>

<file path=ppt/tags/tag1106.xml><?xml version="1.0" encoding="utf-8"?>
<p:tagLst xmlns:p="http://schemas.openxmlformats.org/presentationml/2006/main">
  <p:tag name="KSO_WM_BEAUTIFY_FLAG" val=""/>
</p:tagLst>
</file>

<file path=ppt/tags/tag1107.xml><?xml version="1.0" encoding="utf-8"?>
<p:tagLst xmlns:p="http://schemas.openxmlformats.org/presentationml/2006/main">
  <p:tag name="KSO_WM_BEAUTIFY_FLAG" val=""/>
</p:tagLst>
</file>

<file path=ppt/tags/tag1108.xml><?xml version="1.0" encoding="utf-8"?>
<p:tagLst xmlns:p="http://schemas.openxmlformats.org/presentationml/2006/main">
  <p:tag name="TIMING" val="|0.6|0.8|1.2|0.9|0.6|1.1|0.7|0.6|0.8|0.4|1"/>
</p:tagLst>
</file>

<file path=ppt/tags/tag110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1.xml><?xml version="1.0" encoding="utf-8"?>
<p:tagLst xmlns:p="http://schemas.openxmlformats.org/presentationml/2006/main">
  <p:tag name="KSO_WM_BEAUTIFY_FLAG" val=""/>
</p:tagLst>
</file>

<file path=ppt/tags/tag1110.xml><?xml version="1.0" encoding="utf-8"?>
<p:tagLst xmlns:p="http://schemas.openxmlformats.org/presentationml/2006/main">
  <p:tag name="KSO_WM_BEAUTIFY_FLAG" val=""/>
</p:tagLst>
</file>

<file path=ppt/tags/tag1111.xml><?xml version="1.0" encoding="utf-8"?>
<p:tagLst xmlns:p="http://schemas.openxmlformats.org/presentationml/2006/main">
  <p:tag name="KSO_WM_BEAUTIFY_FLAG" val=""/>
</p:tagLst>
</file>

<file path=ppt/tags/tag1112.xml><?xml version="1.0" encoding="utf-8"?>
<p:tagLst xmlns:p="http://schemas.openxmlformats.org/presentationml/2006/main">
  <p:tag name="KSO_WM_BEAUTIFY_FLAG" val=""/>
</p:tagLst>
</file>

<file path=ppt/tags/tag1113.xml><?xml version="1.0" encoding="utf-8"?>
<p:tagLst xmlns:p="http://schemas.openxmlformats.org/presentationml/2006/main">
  <p:tag name="TIMING" val="|0.6|0.8|1.2|0.9|0.6|1.1|0.7|0.6|0.8|0.4|1"/>
</p:tagLst>
</file>

<file path=ppt/tags/tag111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15.xml><?xml version="1.0" encoding="utf-8"?>
<p:tagLst xmlns:p="http://schemas.openxmlformats.org/presentationml/2006/main">
  <p:tag name="KSO_WM_BEAUTIFY_FLAG" val=""/>
</p:tagLst>
</file>

<file path=ppt/tags/tag1116.xml><?xml version="1.0" encoding="utf-8"?>
<p:tagLst xmlns:p="http://schemas.openxmlformats.org/presentationml/2006/main">
  <p:tag name="KSO_WM_BEAUTIFY_FLAG" val=""/>
</p:tagLst>
</file>

<file path=ppt/tags/tag1117.xml><?xml version="1.0" encoding="utf-8"?>
<p:tagLst xmlns:p="http://schemas.openxmlformats.org/presentationml/2006/main">
  <p:tag name="KSO_WM_BEAUTIFY_FLAG" val=""/>
</p:tagLst>
</file>

<file path=ppt/tags/tag1118.xml><?xml version="1.0" encoding="utf-8"?>
<p:tagLst xmlns:p="http://schemas.openxmlformats.org/presentationml/2006/main">
  <p:tag name="TIMING" val="|0.6|0.8|1.2|0.9|0.6|1.1|0.7|0.6|0.8|0.4|1"/>
</p:tagLst>
</file>

<file path=ppt/tags/tag111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2.xml><?xml version="1.0" encoding="utf-8"?>
<p:tagLst xmlns:p="http://schemas.openxmlformats.org/presentationml/2006/main">
  <p:tag name="KSO_WM_BEAUTIFY_FLAG" val=""/>
</p:tagLst>
</file>

<file path=ppt/tags/tag1120.xml><?xml version="1.0" encoding="utf-8"?>
<p:tagLst xmlns:p="http://schemas.openxmlformats.org/presentationml/2006/main">
  <p:tag name="KSO_WM_BEAUTIFY_FLAG" val=""/>
</p:tagLst>
</file>

<file path=ppt/tags/tag1121.xml><?xml version="1.0" encoding="utf-8"?>
<p:tagLst xmlns:p="http://schemas.openxmlformats.org/presentationml/2006/main">
  <p:tag name="KSO_WM_BEAUTIFY_FLAG" val=""/>
</p:tagLst>
</file>

<file path=ppt/tags/tag1122.xml><?xml version="1.0" encoding="utf-8"?>
<p:tagLst xmlns:p="http://schemas.openxmlformats.org/presentationml/2006/main">
  <p:tag name="TIMING" val="|0.6|0.8|1.2|0.9|0.6|1.1|0.7|0.6|0.8|0.4|1"/>
</p:tagLst>
</file>

<file path=ppt/tags/tag112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24.xml><?xml version="1.0" encoding="utf-8"?>
<p:tagLst xmlns:p="http://schemas.openxmlformats.org/presentationml/2006/main">
  <p:tag name="TIMING" val="|0.6|0.8|1.2|0.9|0.6|1.1|0.7|0.6|0.8|0.4|1"/>
</p:tagLst>
</file>

<file path=ppt/tags/tag112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26.xml><?xml version="1.0" encoding="utf-8"?>
<p:tagLst xmlns:p="http://schemas.openxmlformats.org/presentationml/2006/main">
  <p:tag name="TIMING" val="|0.6|0.8|1.2|0.9|0.6|1.1|0.7|0.6|0.8|0.4|1"/>
</p:tagLst>
</file>

<file path=ppt/tags/tag112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28.xml><?xml version="1.0" encoding="utf-8"?>
<p:tagLst xmlns:p="http://schemas.openxmlformats.org/presentationml/2006/main">
  <p:tag name="TIMING" val="|0.6|0.8|1.2|0.9|0.6|1.1|0.7|0.6|0.8|0.4|1"/>
</p:tagLst>
</file>

<file path=ppt/tags/tag112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3.xml><?xml version="1.0" encoding="utf-8"?>
<p:tagLst xmlns:p="http://schemas.openxmlformats.org/presentationml/2006/main">
  <p:tag name="KSO_WM_BEAUTIFY_FLAG" val=""/>
</p:tagLst>
</file>

<file path=ppt/tags/tag1130.xml><?xml version="1.0" encoding="utf-8"?>
<p:tagLst xmlns:p="http://schemas.openxmlformats.org/presentationml/2006/main">
  <p:tag name="TIMING" val="|0.6|0.8|1.2|0.9|0.6|1.1|0.7|0.6|0.8|0.4|1"/>
</p:tagLst>
</file>

<file path=ppt/tags/tag113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32.xml><?xml version="1.0" encoding="utf-8"?>
<p:tagLst xmlns:p="http://schemas.openxmlformats.org/presentationml/2006/main">
  <p:tag name="TIMING" val="|0.6|0.8|1.2|0.9|0.6|1.1|0.7|0.6|0.8|0.4|1"/>
</p:tagLst>
</file>

<file path=ppt/tags/tag113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34.xml><?xml version="1.0" encoding="utf-8"?>
<p:tagLst xmlns:p="http://schemas.openxmlformats.org/presentationml/2006/main">
  <p:tag name="TIMING" val="|0.6|0.8|1.2|0.9|0.6|1.1|0.7|0.6|0.8|0.4|1"/>
</p:tagLst>
</file>

<file path=ppt/tags/tag113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36.xml><?xml version="1.0" encoding="utf-8"?>
<p:tagLst xmlns:p="http://schemas.openxmlformats.org/presentationml/2006/main">
  <p:tag name="TIMING" val="|0.6|0.8|1.2|0.9|0.6|1.1|0.7|0.6|0.8|0.4|1"/>
</p:tagLst>
</file>

<file path=ppt/tags/tag113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38.xml><?xml version="1.0" encoding="utf-8"?>
<p:tagLst xmlns:p="http://schemas.openxmlformats.org/presentationml/2006/main">
  <p:tag name="KSO_WM_BEAUTIFY_FLAG" val=""/>
</p:tagLst>
</file>

<file path=ppt/tags/tag1139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40.xml><?xml version="1.0" encoding="utf-8"?>
<p:tagLst xmlns:p="http://schemas.openxmlformats.org/presentationml/2006/main">
  <p:tag name="KSO_WM_BEAUTIFY_FLAG" val=""/>
</p:tagLst>
</file>

<file path=ppt/tags/tag1141.xml><?xml version="1.0" encoding="utf-8"?>
<p:tagLst xmlns:p="http://schemas.openxmlformats.org/presentationml/2006/main">
  <p:tag name="KSO_WM_BEAUTIFY_FLAG" val=""/>
</p:tagLst>
</file>

<file path=ppt/tags/tag1142.xml><?xml version="1.0" encoding="utf-8"?>
<p:tagLst xmlns:p="http://schemas.openxmlformats.org/presentationml/2006/main">
  <p:tag name="KSO_WM_BEAUTIFY_FLAG" val=""/>
</p:tagLst>
</file>

<file path=ppt/tags/tag1143.xml><?xml version="1.0" encoding="utf-8"?>
<p:tagLst xmlns:p="http://schemas.openxmlformats.org/presentationml/2006/main">
  <p:tag name="KSO_WM_BEAUTIFY_FLAG" val=""/>
</p:tagLst>
</file>

<file path=ppt/tags/tag1144.xml><?xml version="1.0" encoding="utf-8"?>
<p:tagLst xmlns:p="http://schemas.openxmlformats.org/presentationml/2006/main">
  <p:tag name="KSO_WM_BEAUTIFY_FLAG" val=""/>
</p:tagLst>
</file>

<file path=ppt/tags/tag1145.xml><?xml version="1.0" encoding="utf-8"?>
<p:tagLst xmlns:p="http://schemas.openxmlformats.org/presentationml/2006/main">
  <p:tag name="KSO_WM_BEAUTIFY_FLAG" val=""/>
</p:tagLst>
</file>

<file path=ppt/tags/tag1146.xml><?xml version="1.0" encoding="utf-8"?>
<p:tagLst xmlns:p="http://schemas.openxmlformats.org/presentationml/2006/main">
  <p:tag name="KSO_WM_BEAUTIFY_FLAG" val=""/>
</p:tagLst>
</file>

<file path=ppt/tags/tag1147.xml><?xml version="1.0" encoding="utf-8"?>
<p:tagLst xmlns:p="http://schemas.openxmlformats.org/presentationml/2006/main">
  <p:tag name="KSO_WM_BEAUTIFY_FLAG" val=""/>
</p:tagLst>
</file>

<file path=ppt/tags/tag1148.xml><?xml version="1.0" encoding="utf-8"?>
<p:tagLst xmlns:p="http://schemas.openxmlformats.org/presentationml/2006/main">
  <p:tag name="KSO_WM_BEAUTIFY_FLAG" val=""/>
</p:tagLst>
</file>

<file path=ppt/tags/tag1149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50.xml><?xml version="1.0" encoding="utf-8"?>
<p:tagLst xmlns:p="http://schemas.openxmlformats.org/presentationml/2006/main">
  <p:tag name="TIMING" val="|0.6|0.8|1.2|0.9|0.6|1.1|0.7|0.6|0.8|0.4|1"/>
</p:tagLst>
</file>

<file path=ppt/tags/tag115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152.xml><?xml version="1.0" encoding="utf-8"?>
<p:tagLst xmlns:p="http://schemas.openxmlformats.org/presentationml/2006/main">
  <p:tag name="KSO_WM_BEAUTIFY_FLAG" val=""/>
</p:tagLst>
</file>

<file path=ppt/tags/tag1153.xml><?xml version="1.0" encoding="utf-8"?>
<p:tagLst xmlns:p="http://schemas.openxmlformats.org/presentationml/2006/main">
  <p:tag name="KSO_WM_BEAUTIFY_FLAG" val=""/>
</p:tagLst>
</file>

<file path=ppt/tags/tag1154.xml><?xml version="1.0" encoding="utf-8"?>
<p:tagLst xmlns:p="http://schemas.openxmlformats.org/presentationml/2006/main">
  <p:tag name="KSO_WM_BEAUTIFY_FLAG" val=""/>
</p:tagLst>
</file>

<file path=ppt/tags/tag1155.xml><?xml version="1.0" encoding="utf-8"?>
<p:tagLst xmlns:p="http://schemas.openxmlformats.org/presentationml/2006/main">
  <p:tag name="KSO_WM_BEAUTIFY_FLAG" val=""/>
</p:tagLst>
</file>

<file path=ppt/tags/tag1156.xml><?xml version="1.0" encoding="utf-8"?>
<p:tagLst xmlns:p="http://schemas.openxmlformats.org/presentationml/2006/main">
  <p:tag name="KSO_WM_BEAUTIFY_FLAG" val=""/>
</p:tagLst>
</file>

<file path=ppt/tags/tag1157.xml><?xml version="1.0" encoding="utf-8"?>
<p:tagLst xmlns:p="http://schemas.openxmlformats.org/presentationml/2006/main">
  <p:tag name="KSO_WM_BEAUTIFY_FLAG" val=""/>
</p:tagLst>
</file>

<file path=ppt/tags/tag1158.xml><?xml version="1.0" encoding="utf-8"?>
<p:tagLst xmlns:p="http://schemas.openxmlformats.org/presentationml/2006/main">
  <p:tag name="KSO_WM_BEAUTIFY_FLAG" val=""/>
</p:tagLst>
</file>

<file path=ppt/tags/tag1159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60.xml><?xml version="1.0" encoding="utf-8"?>
<p:tagLst xmlns:p="http://schemas.openxmlformats.org/presentationml/2006/main">
  <p:tag name="KSO_WM_BEAUTIFY_FLAG" val=""/>
</p:tagLst>
</file>

<file path=ppt/tags/tag1161.xml><?xml version="1.0" encoding="utf-8"?>
<p:tagLst xmlns:p="http://schemas.openxmlformats.org/presentationml/2006/main">
  <p:tag name="KSO_WM_BEAUTIFY_FLAG" val=""/>
</p:tagLst>
</file>

<file path=ppt/tags/tag1162.xml><?xml version="1.0" encoding="utf-8"?>
<p:tagLst xmlns:p="http://schemas.openxmlformats.org/presentationml/2006/main">
  <p:tag name="KSO_WM_BEAUTIFY_FLAG" val=""/>
</p:tagLst>
</file>

<file path=ppt/tags/tag1163.xml><?xml version="1.0" encoding="utf-8"?>
<p:tagLst xmlns:p="http://schemas.openxmlformats.org/presentationml/2006/main">
  <p:tag name="KSO_WM_BEAUTIFY_FLAG" val=""/>
</p:tagLst>
</file>

<file path=ppt/tags/tag1164.xml><?xml version="1.0" encoding="utf-8"?>
<p:tagLst xmlns:p="http://schemas.openxmlformats.org/presentationml/2006/main">
  <p:tag name="KSO_WM_BEAUTIFY_FLAG" val=""/>
</p:tagLst>
</file>

<file path=ppt/tags/tag1165.xml><?xml version="1.0" encoding="utf-8"?>
<p:tagLst xmlns:p="http://schemas.openxmlformats.org/presentationml/2006/main">
  <p:tag name="KSO_WM_BEAUTIFY_FLAG" val=""/>
</p:tagLst>
</file>

<file path=ppt/tags/tag1166.xml><?xml version="1.0" encoding="utf-8"?>
<p:tagLst xmlns:p="http://schemas.openxmlformats.org/presentationml/2006/main">
  <p:tag name="KSO_WM_BEAUTIFY_FLAG" val=""/>
</p:tagLst>
</file>

<file path=ppt/tags/tag1167.xml><?xml version="1.0" encoding="utf-8"?>
<p:tagLst xmlns:p="http://schemas.openxmlformats.org/presentationml/2006/main">
  <p:tag name="KSO_WM_BEAUTIFY_FLAG" val=""/>
</p:tagLst>
</file>

<file path=ppt/tags/tag1168.xml><?xml version="1.0" encoding="utf-8"?>
<p:tagLst xmlns:p="http://schemas.openxmlformats.org/presentationml/2006/main">
  <p:tag name="KSO_WM_BEAUTIFY_FLAG" val=""/>
</p:tagLst>
</file>

<file path=ppt/tags/tag1169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70.xml><?xml version="1.0" encoding="utf-8"?>
<p:tagLst xmlns:p="http://schemas.openxmlformats.org/presentationml/2006/main">
  <p:tag name="KSO_WM_BEAUTIFY_FLAG" val=""/>
</p:tagLst>
</file>

<file path=ppt/tags/tag1171.xml><?xml version="1.0" encoding="utf-8"?>
<p:tagLst xmlns:p="http://schemas.openxmlformats.org/presentationml/2006/main">
  <p:tag name="KSO_WM_BEAUTIFY_FLAG" val=""/>
</p:tagLst>
</file>

<file path=ppt/tags/tag1172.xml><?xml version="1.0" encoding="utf-8"?>
<p:tagLst xmlns:p="http://schemas.openxmlformats.org/presentationml/2006/main">
  <p:tag name="KSO_WM_BEAUTIFY_FLAG" val=""/>
</p:tagLst>
</file>

<file path=ppt/tags/tag1173.xml><?xml version="1.0" encoding="utf-8"?>
<p:tagLst xmlns:p="http://schemas.openxmlformats.org/presentationml/2006/main">
  <p:tag name="KSO_WM_BEAUTIFY_FLAG" val=""/>
</p:tagLst>
</file>

<file path=ppt/tags/tag1174.xml><?xml version="1.0" encoding="utf-8"?>
<p:tagLst xmlns:p="http://schemas.openxmlformats.org/presentationml/2006/main">
  <p:tag name="KSO_WM_BEAUTIFY_FLAG" val=""/>
</p:tagLst>
</file>

<file path=ppt/tags/tag1175.xml><?xml version="1.0" encoding="utf-8"?>
<p:tagLst xmlns:p="http://schemas.openxmlformats.org/presentationml/2006/main">
  <p:tag name="KSO_WM_BEAUTIFY_FLAG" val=""/>
</p:tagLst>
</file>

<file path=ppt/tags/tag1176.xml><?xml version="1.0" encoding="utf-8"?>
<p:tagLst xmlns:p="http://schemas.openxmlformats.org/presentationml/2006/main">
  <p:tag name="KSO_WM_BEAUTIFY_FLAG" val=""/>
</p:tagLst>
</file>

<file path=ppt/tags/tag1177.xml><?xml version="1.0" encoding="utf-8"?>
<p:tagLst xmlns:p="http://schemas.openxmlformats.org/presentationml/2006/main">
  <p:tag name="KSO_WM_BEAUTIFY_FLAG" val=""/>
</p:tagLst>
</file>

<file path=ppt/tags/tag1178.xml><?xml version="1.0" encoding="utf-8"?>
<p:tagLst xmlns:p="http://schemas.openxmlformats.org/presentationml/2006/main">
  <p:tag name="KSO_WM_BEAUTIFY_FLAG" val=""/>
</p:tagLst>
</file>

<file path=ppt/tags/tag1179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80.xml><?xml version="1.0" encoding="utf-8"?>
<p:tagLst xmlns:p="http://schemas.openxmlformats.org/presentationml/2006/main">
  <p:tag name="KSO_WM_BEAUTIFY_FLAG" val=""/>
</p:tagLst>
</file>

<file path=ppt/tags/tag1181.xml><?xml version="1.0" encoding="utf-8"?>
<p:tagLst xmlns:p="http://schemas.openxmlformats.org/presentationml/2006/main">
  <p:tag name="KSO_WM_BEAUTIFY_FLAG" val=""/>
</p:tagLst>
</file>

<file path=ppt/tags/tag1182.xml><?xml version="1.0" encoding="utf-8"?>
<p:tagLst xmlns:p="http://schemas.openxmlformats.org/presentationml/2006/main">
  <p:tag name="KSO_WM_BEAUTIFY_FLAG" val=""/>
</p:tagLst>
</file>

<file path=ppt/tags/tag1183.xml><?xml version="1.0" encoding="utf-8"?>
<p:tagLst xmlns:p="http://schemas.openxmlformats.org/presentationml/2006/main">
  <p:tag name="KSO_WM_BEAUTIFY_FLAG" val=""/>
</p:tagLst>
</file>

<file path=ppt/tags/tag1184.xml><?xml version="1.0" encoding="utf-8"?>
<p:tagLst xmlns:p="http://schemas.openxmlformats.org/presentationml/2006/main">
  <p:tag name="KSO_WM_BEAUTIFY_FLAG" val=""/>
</p:tagLst>
</file>

<file path=ppt/tags/tag1185.xml><?xml version="1.0" encoding="utf-8"?>
<p:tagLst xmlns:p="http://schemas.openxmlformats.org/presentationml/2006/main">
  <p:tag name="KSO_WM_BEAUTIFY_FLAG" val=""/>
</p:tagLst>
</file>

<file path=ppt/tags/tag1186.xml><?xml version="1.0" encoding="utf-8"?>
<p:tagLst xmlns:p="http://schemas.openxmlformats.org/presentationml/2006/main">
  <p:tag name="KSO_WM_BEAUTIFY_FLAG" val=""/>
</p:tagLst>
</file>

<file path=ppt/tags/tag1187.xml><?xml version="1.0" encoding="utf-8"?>
<p:tagLst xmlns:p="http://schemas.openxmlformats.org/presentationml/2006/main">
  <p:tag name="KSO_WM_BEAUTIFY_FLAG" val=""/>
</p:tagLst>
</file>

<file path=ppt/tags/tag1188.xml><?xml version="1.0" encoding="utf-8"?>
<p:tagLst xmlns:p="http://schemas.openxmlformats.org/presentationml/2006/main">
  <p:tag name="KSO_WM_BEAUTIFY_FLAG" val=""/>
</p:tagLst>
</file>

<file path=ppt/tags/tag1189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190.xml><?xml version="1.0" encoding="utf-8"?>
<p:tagLst xmlns:p="http://schemas.openxmlformats.org/presentationml/2006/main">
  <p:tag name="KSO_WM_BEAUTIFY_FLAG" val=""/>
</p:tagLst>
</file>

<file path=ppt/tags/tag1191.xml><?xml version="1.0" encoding="utf-8"?>
<p:tagLst xmlns:p="http://schemas.openxmlformats.org/presentationml/2006/main">
  <p:tag name="KSO_WM_BEAUTIFY_FLAG" val=""/>
</p:tagLst>
</file>

<file path=ppt/tags/tag1192.xml><?xml version="1.0" encoding="utf-8"?>
<p:tagLst xmlns:p="http://schemas.openxmlformats.org/presentationml/2006/main">
  <p:tag name="KSO_WM_BEAUTIFY_FLAG" val=""/>
</p:tagLst>
</file>

<file path=ppt/tags/tag1193.xml><?xml version="1.0" encoding="utf-8"?>
<p:tagLst xmlns:p="http://schemas.openxmlformats.org/presentationml/2006/main">
  <p:tag name="KSO_WM_BEAUTIFY_FLAG" val=""/>
</p:tagLst>
</file>

<file path=ppt/tags/tag1194.xml><?xml version="1.0" encoding="utf-8"?>
<p:tagLst xmlns:p="http://schemas.openxmlformats.org/presentationml/2006/main">
  <p:tag name="KSO_WM_BEAUTIFY_FLAG" val=""/>
</p:tagLst>
</file>

<file path=ppt/tags/tag1195.xml><?xml version="1.0" encoding="utf-8"?>
<p:tagLst xmlns:p="http://schemas.openxmlformats.org/presentationml/2006/main">
  <p:tag name="KSO_WM_BEAUTIFY_FLAG" val=""/>
</p:tagLst>
</file>

<file path=ppt/tags/tag1196.xml><?xml version="1.0" encoding="utf-8"?>
<p:tagLst xmlns:p="http://schemas.openxmlformats.org/presentationml/2006/main">
  <p:tag name="KSO_WM_BEAUTIFY_FLAG" val=""/>
</p:tagLst>
</file>

<file path=ppt/tags/tag1197.xml><?xml version="1.0" encoding="utf-8"?>
<p:tagLst xmlns:p="http://schemas.openxmlformats.org/presentationml/2006/main">
  <p:tag name="KSO_WM_BEAUTIFY_FLAG" val=""/>
</p:tagLst>
</file>

<file path=ppt/tags/tag1198.xml><?xml version="1.0" encoding="utf-8"?>
<p:tagLst xmlns:p="http://schemas.openxmlformats.org/presentationml/2006/main">
  <p:tag name="KSO_WM_BEAUTIFY_FLAG" val=""/>
</p:tagLst>
</file>

<file path=ppt/tags/tag119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TIMING" val="|0.6|0.8|1.2|0.9|0.6|1.1|0.7|0.6|0.8|0.4|1"/>
</p:tagLst>
</file>

<file path=ppt/tags/tag1200.xml><?xml version="1.0" encoding="utf-8"?>
<p:tagLst xmlns:p="http://schemas.openxmlformats.org/presentationml/2006/main">
  <p:tag name="KSO_WM_BEAUTIFY_FLAG" val=""/>
</p:tagLst>
</file>

<file path=ppt/tags/tag1201.xml><?xml version="1.0" encoding="utf-8"?>
<p:tagLst xmlns:p="http://schemas.openxmlformats.org/presentationml/2006/main">
  <p:tag name="TIMING" val="|0.6|0.8|1.2|0.9|0.6|1.1|0.7|0.6|0.8|0.4|1"/>
</p:tagLst>
</file>

<file path=ppt/tags/tag120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03.xml><?xml version="1.0" encoding="utf-8"?>
<p:tagLst xmlns:p="http://schemas.openxmlformats.org/presentationml/2006/main">
  <p:tag name="KSO_WM_BEAUTIFY_FLAG" val=""/>
</p:tagLst>
</file>

<file path=ppt/tags/tag1204.xml><?xml version="1.0" encoding="utf-8"?>
<p:tagLst xmlns:p="http://schemas.openxmlformats.org/presentationml/2006/main">
  <p:tag name="KSO_WM_BEAUTIFY_FLAG" val=""/>
</p:tagLst>
</file>

<file path=ppt/tags/tag1205.xml><?xml version="1.0" encoding="utf-8"?>
<p:tagLst xmlns:p="http://schemas.openxmlformats.org/presentationml/2006/main">
  <p:tag name="KSO_WM_BEAUTIFY_FLAG" val=""/>
</p:tagLst>
</file>

<file path=ppt/tags/tag1206.xml><?xml version="1.0" encoding="utf-8"?>
<p:tagLst xmlns:p="http://schemas.openxmlformats.org/presentationml/2006/main">
  <p:tag name="KSO_WM_BEAUTIFY_FLAG" val=""/>
</p:tagLst>
</file>

<file path=ppt/tags/tag1207.xml><?xml version="1.0" encoding="utf-8"?>
<p:tagLst xmlns:p="http://schemas.openxmlformats.org/presentationml/2006/main">
  <p:tag name="KSO_WM_BEAUTIFY_FLAG" val=""/>
</p:tagLst>
</file>

<file path=ppt/tags/tag1208.xml><?xml version="1.0" encoding="utf-8"?>
<p:tagLst xmlns:p="http://schemas.openxmlformats.org/presentationml/2006/main">
  <p:tag name="KSO_WM_BEAUTIFY_FLAG" val=""/>
</p:tagLst>
</file>

<file path=ppt/tags/tag1209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10.xml><?xml version="1.0" encoding="utf-8"?>
<p:tagLst xmlns:p="http://schemas.openxmlformats.org/presentationml/2006/main">
  <p:tag name="KSO_WM_BEAUTIFY_FLAG" val=""/>
</p:tagLst>
</file>

<file path=ppt/tags/tag1211.xml><?xml version="1.0" encoding="utf-8"?>
<p:tagLst xmlns:p="http://schemas.openxmlformats.org/presentationml/2006/main">
  <p:tag name="KSO_WM_BEAUTIFY_FLAG" val=""/>
</p:tagLst>
</file>

<file path=ppt/tags/tag1212.xml><?xml version="1.0" encoding="utf-8"?>
<p:tagLst xmlns:p="http://schemas.openxmlformats.org/presentationml/2006/main">
  <p:tag name="KSO_WM_BEAUTIFY_FLAG" val=""/>
</p:tagLst>
</file>

<file path=ppt/tags/tag1213.xml><?xml version="1.0" encoding="utf-8"?>
<p:tagLst xmlns:p="http://schemas.openxmlformats.org/presentationml/2006/main">
  <p:tag name="KSO_WM_BEAUTIFY_FLAG" val=""/>
</p:tagLst>
</file>

<file path=ppt/tags/tag1214.xml><?xml version="1.0" encoding="utf-8"?>
<p:tagLst xmlns:p="http://schemas.openxmlformats.org/presentationml/2006/main">
  <p:tag name="KSO_WM_BEAUTIFY_FLAG" val=""/>
</p:tagLst>
</file>

<file path=ppt/tags/tag1215.xml><?xml version="1.0" encoding="utf-8"?>
<p:tagLst xmlns:p="http://schemas.openxmlformats.org/presentationml/2006/main">
  <p:tag name="KSO_WM_BEAUTIFY_FLAG" val=""/>
</p:tagLst>
</file>

<file path=ppt/tags/tag1216.xml><?xml version="1.0" encoding="utf-8"?>
<p:tagLst xmlns:p="http://schemas.openxmlformats.org/presentationml/2006/main">
  <p:tag name="KSO_WM_BEAUTIFY_FLAG" val=""/>
</p:tagLst>
</file>

<file path=ppt/tags/tag1217.xml><?xml version="1.0" encoding="utf-8"?>
<p:tagLst xmlns:p="http://schemas.openxmlformats.org/presentationml/2006/main">
  <p:tag name="KSO_WM_BEAUTIFY_FLAG" val=""/>
</p:tagLst>
</file>

<file path=ppt/tags/tag1218.xml><?xml version="1.0" encoding="utf-8"?>
<p:tagLst xmlns:p="http://schemas.openxmlformats.org/presentationml/2006/main">
  <p:tag name="KSO_WM_BEAUTIFY_FLAG" val=""/>
</p:tagLst>
</file>

<file path=ppt/tags/tag1219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20.xml><?xml version="1.0" encoding="utf-8"?>
<p:tagLst xmlns:p="http://schemas.openxmlformats.org/presentationml/2006/main">
  <p:tag name="KSO_WM_BEAUTIFY_FLAG" val=""/>
</p:tagLst>
</file>

<file path=ppt/tags/tag1221.xml><?xml version="1.0" encoding="utf-8"?>
<p:tagLst xmlns:p="http://schemas.openxmlformats.org/presentationml/2006/main">
  <p:tag name="KSO_WM_BEAUTIFY_FLAG" val=""/>
</p:tagLst>
</file>

<file path=ppt/tags/tag1222.xml><?xml version="1.0" encoding="utf-8"?>
<p:tagLst xmlns:p="http://schemas.openxmlformats.org/presentationml/2006/main">
  <p:tag name="KSO_WM_BEAUTIFY_FLAG" val=""/>
</p:tagLst>
</file>

<file path=ppt/tags/tag1223.xml><?xml version="1.0" encoding="utf-8"?>
<p:tagLst xmlns:p="http://schemas.openxmlformats.org/presentationml/2006/main">
  <p:tag name="KSO_WM_BEAUTIFY_FLAG" val=""/>
</p:tagLst>
</file>

<file path=ppt/tags/tag1224.xml><?xml version="1.0" encoding="utf-8"?>
<p:tagLst xmlns:p="http://schemas.openxmlformats.org/presentationml/2006/main">
  <p:tag name="KSO_WM_BEAUTIFY_FLAG" val=""/>
</p:tagLst>
</file>

<file path=ppt/tags/tag1225.xml><?xml version="1.0" encoding="utf-8"?>
<p:tagLst xmlns:p="http://schemas.openxmlformats.org/presentationml/2006/main">
  <p:tag name="KSO_WM_BEAUTIFY_FLAG" val=""/>
</p:tagLst>
</file>

<file path=ppt/tags/tag1226.xml><?xml version="1.0" encoding="utf-8"?>
<p:tagLst xmlns:p="http://schemas.openxmlformats.org/presentationml/2006/main">
  <p:tag name="KSO_WM_BEAUTIFY_FLAG" val=""/>
</p:tagLst>
</file>

<file path=ppt/tags/tag1227.xml><?xml version="1.0" encoding="utf-8"?>
<p:tagLst xmlns:p="http://schemas.openxmlformats.org/presentationml/2006/main">
  <p:tag name="KSO_WM_BEAUTIFY_FLAG" val=""/>
</p:tagLst>
</file>

<file path=ppt/tags/tag1228.xml><?xml version="1.0" encoding="utf-8"?>
<p:tagLst xmlns:p="http://schemas.openxmlformats.org/presentationml/2006/main">
  <p:tag name="KSO_WM_BEAUTIFY_FLAG" val=""/>
</p:tagLst>
</file>

<file path=ppt/tags/tag1229.xml><?xml version="1.0" encoding="utf-8"?>
<p:tagLst xmlns:p="http://schemas.openxmlformats.org/presentationml/2006/main">
  <p:tag name="TIMING" val="|0.6|0.8|1.2|0.9|0.6|1.1|0.7|0.6|0.8|0.4|1"/>
</p:tagLst>
</file>

<file path=ppt/tags/tag123.xml><?xml version="1.0" encoding="utf-8"?>
<p:tagLst xmlns:p="http://schemas.openxmlformats.org/presentationml/2006/main">
  <p:tag name="KSO_WM_BEAUTIFY_FLAG" val=""/>
</p:tagLst>
</file>

<file path=ppt/tags/tag123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31.xml><?xml version="1.0" encoding="utf-8"?>
<p:tagLst xmlns:p="http://schemas.openxmlformats.org/presentationml/2006/main">
  <p:tag name="TIMING" val="|0.6|0.8|1.2|0.9|0.6|1.1|0.7|0.6|0.8|0.4|1"/>
</p:tagLst>
</file>

<file path=ppt/tags/tag123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33.xml><?xml version="1.0" encoding="utf-8"?>
<p:tagLst xmlns:p="http://schemas.openxmlformats.org/presentationml/2006/main">
  <p:tag name="KSO_WM_BEAUTIFY_FLAG" val=""/>
</p:tagLst>
</file>

<file path=ppt/tags/tag1234.xml><?xml version="1.0" encoding="utf-8"?>
<p:tagLst xmlns:p="http://schemas.openxmlformats.org/presentationml/2006/main">
  <p:tag name="KSO_WM_BEAUTIFY_FLAG" val=""/>
</p:tagLst>
</file>

<file path=ppt/tags/tag1235.xml><?xml version="1.0" encoding="utf-8"?>
<p:tagLst xmlns:p="http://schemas.openxmlformats.org/presentationml/2006/main">
  <p:tag name="KSO_WM_BEAUTIFY_FLAG" val=""/>
</p:tagLst>
</file>

<file path=ppt/tags/tag1236.xml><?xml version="1.0" encoding="utf-8"?>
<p:tagLst xmlns:p="http://schemas.openxmlformats.org/presentationml/2006/main">
  <p:tag name="KSO_WM_BEAUTIFY_FLAG" val=""/>
</p:tagLst>
</file>

<file path=ppt/tags/tag1237.xml><?xml version="1.0" encoding="utf-8"?>
<p:tagLst xmlns:p="http://schemas.openxmlformats.org/presentationml/2006/main">
  <p:tag name="KSO_WM_BEAUTIFY_FLAG" val=""/>
</p:tagLst>
</file>

<file path=ppt/tags/tag1238.xml><?xml version="1.0" encoding="utf-8"?>
<p:tagLst xmlns:p="http://schemas.openxmlformats.org/presentationml/2006/main">
  <p:tag name="KSO_WM_BEAUTIFY_FLAG" val=""/>
</p:tagLst>
</file>

<file path=ppt/tags/tag1239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40.xml><?xml version="1.0" encoding="utf-8"?>
<p:tagLst xmlns:p="http://schemas.openxmlformats.org/presentationml/2006/main">
  <p:tag name="KSO_WM_BEAUTIFY_FLAG" val=""/>
</p:tagLst>
</file>

<file path=ppt/tags/tag1241.xml><?xml version="1.0" encoding="utf-8"?>
<p:tagLst xmlns:p="http://schemas.openxmlformats.org/presentationml/2006/main">
  <p:tag name="KSO_WM_BEAUTIFY_FLAG" val=""/>
</p:tagLst>
</file>

<file path=ppt/tags/tag1242.xml><?xml version="1.0" encoding="utf-8"?>
<p:tagLst xmlns:p="http://schemas.openxmlformats.org/presentationml/2006/main">
  <p:tag name="KSO_WM_BEAUTIFY_FLAG" val=""/>
</p:tagLst>
</file>

<file path=ppt/tags/tag1243.xml><?xml version="1.0" encoding="utf-8"?>
<p:tagLst xmlns:p="http://schemas.openxmlformats.org/presentationml/2006/main">
  <p:tag name="KSO_WM_BEAUTIFY_FLAG" val=""/>
</p:tagLst>
</file>

<file path=ppt/tags/tag1244.xml><?xml version="1.0" encoding="utf-8"?>
<p:tagLst xmlns:p="http://schemas.openxmlformats.org/presentationml/2006/main">
  <p:tag name="KSO_WM_BEAUTIFY_FLAG" val=""/>
</p:tagLst>
</file>

<file path=ppt/tags/tag1245.xml><?xml version="1.0" encoding="utf-8"?>
<p:tagLst xmlns:p="http://schemas.openxmlformats.org/presentationml/2006/main">
  <p:tag name="KSO_WM_BEAUTIFY_FLAG" val=""/>
</p:tagLst>
</file>

<file path=ppt/tags/tag1246.xml><?xml version="1.0" encoding="utf-8"?>
<p:tagLst xmlns:p="http://schemas.openxmlformats.org/presentationml/2006/main">
  <p:tag name="KSO_WM_BEAUTIFY_FLAG" val=""/>
</p:tagLst>
</file>

<file path=ppt/tags/tag1247.xml><?xml version="1.0" encoding="utf-8"?>
<p:tagLst xmlns:p="http://schemas.openxmlformats.org/presentationml/2006/main">
  <p:tag name="TIMING" val="|0.6|0.8|1.2|0.9|0.6|1.1|0.7|0.6|0.8|0.4|1"/>
</p:tagLst>
</file>

<file path=ppt/tags/tag124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49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50.xml><?xml version="1.0" encoding="utf-8"?>
<p:tagLst xmlns:p="http://schemas.openxmlformats.org/presentationml/2006/main">
  <p:tag name="KSO_WM_BEAUTIFY_FLAG" val=""/>
</p:tagLst>
</file>

<file path=ppt/tags/tag1251.xml><?xml version="1.0" encoding="utf-8"?>
<p:tagLst xmlns:p="http://schemas.openxmlformats.org/presentationml/2006/main">
  <p:tag name="KSO_WM_BEAUTIFY_FLAG" val=""/>
</p:tagLst>
</file>

<file path=ppt/tags/tag1252.xml><?xml version="1.0" encoding="utf-8"?>
<p:tagLst xmlns:p="http://schemas.openxmlformats.org/presentationml/2006/main">
  <p:tag name="KSO_WM_BEAUTIFY_FLAG" val=""/>
</p:tagLst>
</file>

<file path=ppt/tags/tag1253.xml><?xml version="1.0" encoding="utf-8"?>
<p:tagLst xmlns:p="http://schemas.openxmlformats.org/presentationml/2006/main">
  <p:tag name="KSO_WM_BEAUTIFY_FLAG" val=""/>
</p:tagLst>
</file>

<file path=ppt/tags/tag1254.xml><?xml version="1.0" encoding="utf-8"?>
<p:tagLst xmlns:p="http://schemas.openxmlformats.org/presentationml/2006/main">
  <p:tag name="KSO_WM_BEAUTIFY_FLAG" val=""/>
</p:tagLst>
</file>

<file path=ppt/tags/tag1255.xml><?xml version="1.0" encoding="utf-8"?>
<p:tagLst xmlns:p="http://schemas.openxmlformats.org/presentationml/2006/main">
  <p:tag name="KSO_WM_BEAUTIFY_FLAG" val=""/>
</p:tagLst>
</file>

<file path=ppt/tags/tag1256.xml><?xml version="1.0" encoding="utf-8"?>
<p:tagLst xmlns:p="http://schemas.openxmlformats.org/presentationml/2006/main">
  <p:tag name="KSO_WM_BEAUTIFY_FLAG" val=""/>
</p:tagLst>
</file>

<file path=ppt/tags/tag1257.xml><?xml version="1.0" encoding="utf-8"?>
<p:tagLst xmlns:p="http://schemas.openxmlformats.org/presentationml/2006/main">
  <p:tag name="KSO_WM_BEAUTIFY_FLAG" val=""/>
</p:tagLst>
</file>

<file path=ppt/tags/tag1258.xml><?xml version="1.0" encoding="utf-8"?>
<p:tagLst xmlns:p="http://schemas.openxmlformats.org/presentationml/2006/main">
  <p:tag name="KSO_WM_BEAUTIFY_FLAG" val=""/>
</p:tagLst>
</file>

<file path=ppt/tags/tag1259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60.xml><?xml version="1.0" encoding="utf-8"?>
<p:tagLst xmlns:p="http://schemas.openxmlformats.org/presentationml/2006/main">
  <p:tag name="KSO_WM_BEAUTIFY_FLAG" val=""/>
</p:tagLst>
</file>

<file path=ppt/tags/tag1261.xml><?xml version="1.0" encoding="utf-8"?>
<p:tagLst xmlns:p="http://schemas.openxmlformats.org/presentationml/2006/main">
  <p:tag name="KSO_WM_BEAUTIFY_FLAG" val=""/>
</p:tagLst>
</file>

<file path=ppt/tags/tag1262.xml><?xml version="1.0" encoding="utf-8"?>
<p:tagLst xmlns:p="http://schemas.openxmlformats.org/presentationml/2006/main">
  <p:tag name="KSO_WM_BEAUTIFY_FLAG" val=""/>
</p:tagLst>
</file>

<file path=ppt/tags/tag1263.xml><?xml version="1.0" encoding="utf-8"?>
<p:tagLst xmlns:p="http://schemas.openxmlformats.org/presentationml/2006/main">
  <p:tag name="KSO_WM_BEAUTIFY_FLAG" val=""/>
</p:tagLst>
</file>

<file path=ppt/tags/tag1264.xml><?xml version="1.0" encoding="utf-8"?>
<p:tagLst xmlns:p="http://schemas.openxmlformats.org/presentationml/2006/main">
  <p:tag name="KSO_WM_BEAUTIFY_FLAG" val=""/>
</p:tagLst>
</file>

<file path=ppt/tags/tag1265.xml><?xml version="1.0" encoding="utf-8"?>
<p:tagLst xmlns:p="http://schemas.openxmlformats.org/presentationml/2006/main">
  <p:tag name="TIMING" val="|0.6|0.8|1.2|0.9|0.6|1.1|0.7|0.6|0.8|0.4|1"/>
</p:tagLst>
</file>

<file path=ppt/tags/tag126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67.xml><?xml version="1.0" encoding="utf-8"?>
<p:tagLst xmlns:p="http://schemas.openxmlformats.org/presentationml/2006/main">
  <p:tag name="TIMING" val="|0.6|0.8|1.2|0.9|0.6|1.1|0.7|0.6|0.8|0.4|1"/>
</p:tagLst>
</file>

<file path=ppt/tags/tag126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69.xml><?xml version="1.0" encoding="utf-8"?>
<p:tagLst xmlns:p="http://schemas.openxmlformats.org/presentationml/2006/main">
  <p:tag name="KSO_WM_UNIT_TABLE_BEAUTIFY" val="smartTable{e904a559-b35d-4eaf-b254-81b5881ed89d}"/>
  <p:tag name="TABLE_ENDDRAG_ORIGIN_RECT" val="719*45"/>
  <p:tag name="TABLE_ENDDRAG_RECT" val="25*60*719*46"/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70.xml><?xml version="1.0" encoding="utf-8"?>
<p:tagLst xmlns:p="http://schemas.openxmlformats.org/presentationml/2006/main">
  <p:tag name="TIMING" val="|0.6|0.8|1.2|0.9|0.6|1.1|0.7|0.6|0.8|0.4|1"/>
</p:tagLst>
</file>

<file path=ppt/tags/tag127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72.xml><?xml version="1.0" encoding="utf-8"?>
<p:tagLst xmlns:p="http://schemas.openxmlformats.org/presentationml/2006/main">
  <p:tag name="KSO_WM_BEAUTIFY_FLAG" val=""/>
</p:tagLst>
</file>

<file path=ppt/tags/tag1273.xml><?xml version="1.0" encoding="utf-8"?>
<p:tagLst xmlns:p="http://schemas.openxmlformats.org/presentationml/2006/main">
  <p:tag name="KSO_WM_BEAUTIFY_FLAG" val=""/>
</p:tagLst>
</file>

<file path=ppt/tags/tag1274.xml><?xml version="1.0" encoding="utf-8"?>
<p:tagLst xmlns:p="http://schemas.openxmlformats.org/presentationml/2006/main">
  <p:tag name="TIMING" val="|0.6|0.8|1.2|0.9|0.6|1.1|0.7|0.6|0.8|0.4|1"/>
</p:tagLst>
</file>

<file path=ppt/tags/tag127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76.xml><?xml version="1.0" encoding="utf-8"?>
<p:tagLst xmlns:p="http://schemas.openxmlformats.org/presentationml/2006/main">
  <p:tag name="KSO_WM_BEAUTIFY_FLAG" val=""/>
</p:tagLst>
</file>

<file path=ppt/tags/tag1277.xml><?xml version="1.0" encoding="utf-8"?>
<p:tagLst xmlns:p="http://schemas.openxmlformats.org/presentationml/2006/main">
  <p:tag name="KSO_WM_BEAUTIFY_FLAG" val=""/>
</p:tagLst>
</file>

<file path=ppt/tags/tag1278.xml><?xml version="1.0" encoding="utf-8"?>
<p:tagLst xmlns:p="http://schemas.openxmlformats.org/presentationml/2006/main">
  <p:tag name="TIMING" val="|0.6|0.8|1.2|0.9|0.6|1.1|0.7|0.6|0.8|0.4|1"/>
</p:tagLst>
</file>

<file path=ppt/tags/tag127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8.xml><?xml version="1.0" encoding="utf-8"?>
<p:tagLst xmlns:p="http://schemas.openxmlformats.org/presentationml/2006/main">
  <p:tag name="KSO_WM_BEAUTIFY_FLAG" val=""/>
</p:tagLst>
</file>

<file path=ppt/tags/tag1280.xml><?xml version="1.0" encoding="utf-8"?>
<p:tagLst xmlns:p="http://schemas.openxmlformats.org/presentationml/2006/main">
  <p:tag name="KSO_WM_BEAUTIFY_FLAG" val=""/>
</p:tagLst>
</file>

<file path=ppt/tags/tag1281.xml><?xml version="1.0" encoding="utf-8"?>
<p:tagLst xmlns:p="http://schemas.openxmlformats.org/presentationml/2006/main">
  <p:tag name="KSO_WM_BEAUTIFY_FLAG" val=""/>
</p:tagLst>
</file>

<file path=ppt/tags/tag1282.xml><?xml version="1.0" encoding="utf-8"?>
<p:tagLst xmlns:p="http://schemas.openxmlformats.org/presentationml/2006/main">
  <p:tag name="TIMING" val="|0.6|0.8|1.2|0.9|0.6|1.1|0.7|0.6|0.8|0.4|1"/>
</p:tagLst>
</file>

<file path=ppt/tags/tag128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84.xml><?xml version="1.0" encoding="utf-8"?>
<p:tagLst xmlns:p="http://schemas.openxmlformats.org/presentationml/2006/main">
  <p:tag name="KSO_WM_BEAUTIFY_FLAG" val=""/>
</p:tagLst>
</file>

<file path=ppt/tags/tag1285.xml><?xml version="1.0" encoding="utf-8"?>
<p:tagLst xmlns:p="http://schemas.openxmlformats.org/presentationml/2006/main">
  <p:tag name="KSO_WM_BEAUTIFY_FLAG" val=""/>
</p:tagLst>
</file>

<file path=ppt/tags/tag1286.xml><?xml version="1.0" encoding="utf-8"?>
<p:tagLst xmlns:p="http://schemas.openxmlformats.org/presentationml/2006/main">
  <p:tag name="TIMING" val="|0.6|0.8|1.2|0.9|0.6|1.1|0.7|0.6|0.8|0.4|1"/>
</p:tagLst>
</file>

<file path=ppt/tags/tag128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88.xml><?xml version="1.0" encoding="utf-8"?>
<p:tagLst xmlns:p="http://schemas.openxmlformats.org/presentationml/2006/main">
  <p:tag name="KSO_WM_BEAUTIFY_FLAG" val=""/>
</p:tagLst>
</file>

<file path=ppt/tags/tag1289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290.xml><?xml version="1.0" encoding="utf-8"?>
<p:tagLst xmlns:p="http://schemas.openxmlformats.org/presentationml/2006/main">
  <p:tag name="TIMING" val="|0.6|0.8|1.2|0.9|0.6|1.1|0.7|0.6|0.8|0.4|1"/>
</p:tagLst>
</file>

<file path=ppt/tags/tag129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92.xml><?xml version="1.0" encoding="utf-8"?>
<p:tagLst xmlns:p="http://schemas.openxmlformats.org/presentationml/2006/main">
  <p:tag name="KSO_WM_UNIT_TABLE_BEAUTIFY" val="smartTable{e904a559-b35d-4eaf-b254-81b5881ed89d}"/>
  <p:tag name="TABLE_ENDDRAG_ORIGIN_RECT" val="719*153"/>
  <p:tag name="TABLE_ENDDRAG_RECT" val="25*116*719*153"/>
  <p:tag name="KSO_WM_BEAUTIFY_FLAG" val=""/>
</p:tagLst>
</file>

<file path=ppt/tags/tag1293.xml><?xml version="1.0" encoding="utf-8"?>
<p:tagLst xmlns:p="http://schemas.openxmlformats.org/presentationml/2006/main">
  <p:tag name="KSO_WM_BEAUTIFY_FLAG" val=""/>
</p:tagLst>
</file>

<file path=ppt/tags/tag1294.xml><?xml version="1.0" encoding="utf-8"?>
<p:tagLst xmlns:p="http://schemas.openxmlformats.org/presentationml/2006/main">
  <p:tag name="KSO_WM_BEAUTIFY_FLAG" val=""/>
</p:tagLst>
</file>

<file path=ppt/tags/tag1295.xml><?xml version="1.0" encoding="utf-8"?>
<p:tagLst xmlns:p="http://schemas.openxmlformats.org/presentationml/2006/main">
  <p:tag name="TIMING" val="|0.6|0.8|1.2|0.9|0.6|1.1|0.7|0.6|0.8|0.4|1"/>
</p:tagLst>
</file>

<file path=ppt/tags/tag129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297.xml><?xml version="1.0" encoding="utf-8"?>
<p:tagLst xmlns:p="http://schemas.openxmlformats.org/presentationml/2006/main">
  <p:tag name="KSO_WM_UNIT_TABLE_BEAUTIFY" val="smartTable{e904a559-b35d-4eaf-b254-81b5881ed89d}"/>
  <p:tag name="TABLE_ENDDRAG_ORIGIN_RECT" val="719*45"/>
  <p:tag name="TABLE_ENDDRAG_RECT" val="25*60*719*46"/>
  <p:tag name="KSO_WM_BEAUTIFY_FLAG" val=""/>
</p:tagLst>
</file>

<file path=ppt/tags/tag1298.xml><?xml version="1.0" encoding="utf-8"?>
<p:tagLst xmlns:p="http://schemas.openxmlformats.org/presentationml/2006/main">
  <p:tag name="TIMING" val="|0.6|0.8|1.2|0.9|0.6|1.1|0.7|0.6|0.8|0.4|1"/>
</p:tagLst>
</file>

<file path=ppt/tags/tag129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00.xml><?xml version="1.0" encoding="utf-8"?>
<p:tagLst xmlns:p="http://schemas.openxmlformats.org/presentationml/2006/main">
  <p:tag name="KSO_WM_UNIT_PLACING_PICTURE_USER_VIEWPORT" val="{&quot;height&quot;:628,&quot;width&quot;:14064}"/>
</p:tagLst>
</file>

<file path=ppt/tags/tag1301.xml><?xml version="1.0" encoding="utf-8"?>
<p:tagLst xmlns:p="http://schemas.openxmlformats.org/presentationml/2006/main">
  <p:tag name="TIMING" val="|0.6|0.8|1.2|0.9|0.6|1.1|0.7|0.6|0.8|0.4|1"/>
</p:tagLst>
</file>

<file path=ppt/tags/tag1302.xml><?xml version="1.0" encoding="utf-8"?>
<p:tagLst xmlns:p="http://schemas.openxmlformats.org/presentationml/2006/main">
  <p:tag name="COMMONDATA" val="eyJoZGlkIjoiYWEwMGE1NWI5YzQ1ZTYxZmY0OTNkMmVjYzk0YWI1NTEifQ=="/>
  <p:tag name="KSO_WPP_MARK_KEY" val="e9593af3-0aa6-4e67-a5ec-fa9130b4feac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TIMING" val="|0.6|0.8|1.2|0.9|0.6|1.1|0.7|0.6|0.8|0.4|1"/>
</p:tagLst>
</file>

<file path=ppt/tags/tag13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TIMING" val="|0.6|0.8|1.2|0.9|0.6|1.1|0.7|0.6|0.8|0.4|1"/>
</p:tagLst>
</file>

<file path=ppt/tags/tag14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5.xml><?xml version="1.0" encoding="utf-8"?>
<p:tagLst xmlns:p="http://schemas.openxmlformats.org/presentationml/2006/main">
  <p:tag name="TIMING" val="|0.6|0.8|1.2|0.9|0.6|1.1|0.7|0.6|0.8|0.4|1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TIMING" val="|0.6|0.8|1.2|0.9|0.6|1.1|0.7|0.6|0.8|0.4|1"/>
</p:tagLst>
</file>

<file path=ppt/tags/tag16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TIMING" val="|0.6|0.8|1.2|0.9|0.6|1.1|0.7|0.6|0.8|0.4|1"/>
</p:tagLst>
</file>

<file path=ppt/tags/tag19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199.xml><?xml version="1.0" encoding="utf-8"?>
<p:tagLst xmlns:p="http://schemas.openxmlformats.org/presentationml/2006/main">
  <p:tag name="TIMING" val="|0.6|0.8|1.2|0.9|0.6|1.1|0.7|0.6|0.8|0.4|1"/>
</p:tagLst>
</file>

<file path=ppt/tags/tag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0.xml><?xml version="1.0" encoding="utf-8"?>
<p:tagLst xmlns:p="http://schemas.openxmlformats.org/presentationml/2006/main">
  <p:tag name="TIMING" val="|0.6|0.8|1.2|0.9|0.6|1.1|0.7|0.6|0.8|0.4|1"/>
</p:tagLst>
</file>

<file path=ppt/tags/tag20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TIMING" val="|0.6|0.8|1.2|0.9|0.6|1.1|0.7|0.6|0.8|0.4|1"/>
</p:tagLst>
</file>

<file path=ppt/tags/tag20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TIMING" val="|0.6|0.8|1.2|0.9|0.6|1.1|0.7|0.6|0.8|0.4|1"/>
</p:tagLst>
</file>

<file path=ppt/tags/tag2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1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11.xml><?xml version="1.0" encoding="utf-8"?>
<p:tagLst xmlns:p="http://schemas.openxmlformats.org/presentationml/2006/main">
  <p:tag name="TIMING" val="|0.6|0.8|1.2|0.9|0.6|1.1|0.7|0.6|0.8|0.4|1"/>
</p:tagLst>
</file>

<file path=ppt/tags/tag21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13.xml><?xml version="1.0" encoding="utf-8"?>
<p:tagLst xmlns:p="http://schemas.openxmlformats.org/presentationml/2006/main">
  <p:tag name="TIMING" val="|0.6|0.8|1.2|0.9|0.6|1.1|0.7|0.6|0.8|0.4|1"/>
</p:tagLst>
</file>

<file path=ppt/tags/tag21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15.xml><?xml version="1.0" encoding="utf-8"?>
<p:tagLst xmlns:p="http://schemas.openxmlformats.org/presentationml/2006/main">
  <p:tag name="KSO_WM_UNIT_TABLE_BEAUTIFY" val="smartTable{6edc0bf2-05bb-4006-85ce-4ed19eb41019}"/>
  <p:tag name="TABLE_ENDDRAG_ORIGIN_RECT" val="735*33"/>
  <p:tag name="TABLE_ENDDRAG_RECT" val="17*243*735*33"/>
</p:tagLst>
</file>

<file path=ppt/tags/tag216.xml><?xml version="1.0" encoding="utf-8"?>
<p:tagLst xmlns:p="http://schemas.openxmlformats.org/presentationml/2006/main">
  <p:tag name="TIMING" val="|0.6|0.8|1.2|0.9|0.6|1.1|0.7|0.6|0.8|0.4|1"/>
</p:tagLst>
</file>

<file path=ppt/tags/tag21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18.xml><?xml version="1.0" encoding="utf-8"?>
<p:tagLst xmlns:p="http://schemas.openxmlformats.org/presentationml/2006/main">
  <p:tag name="TIMING" val="|0.6|0.8|1.2|0.9|0.6|1.1|0.7|0.6|0.8|0.4|1"/>
</p:tagLst>
</file>

<file path=ppt/tags/tag21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2.xml><?xml version="1.0" encoding="utf-8"?>
<p:tagLst xmlns:p="http://schemas.openxmlformats.org/presentationml/2006/main">
  <p:tag name="KSO_WM_BEAUTIFY_FLAG" val="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TIMING" val="|0.6|0.8|1.2|0.9|0.6|1.1|0.7|0.6|0.8|0.4|1"/>
</p:tagLst>
</file>

<file path=ppt/tags/tag22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23.xml><?xml version="1.0" encoding="utf-8"?>
<p:tagLst xmlns:p="http://schemas.openxmlformats.org/presentationml/2006/main">
  <p:tag name="TIMING" val="|0.6|0.8|1.2|0.9|0.6|1.1|0.7|0.6|0.8|0.4|1"/>
</p:tagLst>
</file>

<file path=ppt/tags/tag22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25.xml><?xml version="1.0" encoding="utf-8"?>
<p:tagLst xmlns:p="http://schemas.openxmlformats.org/presentationml/2006/main">
  <p:tag name="TIMING" val="|0.6|0.8|1.2|0.9|0.6|1.1|0.7|0.6|0.8|0.4|1"/>
</p:tagLst>
</file>

<file path=ppt/tags/tag22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TIMING" val="|0.6|0.8|1.2|0.9|0.6|1.1|0.7|0.6|0.8|0.4|1"/>
</p:tagLst>
</file>

<file path=ppt/tags/tag23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37.xml><?xml version="1.0" encoding="utf-8"?>
<p:tagLst xmlns:p="http://schemas.openxmlformats.org/presentationml/2006/main">
  <p:tag name="TIMING" val="|0.6|0.8|1.2|0.9|0.6|1.1|0.7|0.6|0.8|0.4|1"/>
</p:tagLst>
</file>

<file path=ppt/tags/tag23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39.xml><?xml version="1.0" encoding="utf-8"?>
<p:tagLst xmlns:p="http://schemas.openxmlformats.org/presentationml/2006/main">
  <p:tag name="TIMING" val="|0.6|0.8|1.2|0.9|0.6|1.1|0.7|0.6|0.8|0.4|1"/>
</p:tagLst>
</file>

<file path=ppt/tags/tag24.xml><?xml version="1.0" encoding="utf-8"?>
<p:tagLst xmlns:p="http://schemas.openxmlformats.org/presentationml/2006/main">
  <p:tag name="TIMING" val="|0.6|0.8|1.2|0.9|0.6|1.1|0.7|0.6|0.8|0.4|1"/>
</p:tagLst>
</file>

<file path=ppt/tags/tag24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41.xml><?xml version="1.0" encoding="utf-8"?>
<p:tagLst xmlns:p="http://schemas.openxmlformats.org/presentationml/2006/main">
  <p:tag name="TIMING" val="|0.6|0.8|1.2|0.9|0.6|1.1|0.7|0.6|0.8|0.4|1"/>
</p:tagLst>
</file>

<file path=ppt/tags/tag24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TIMING" val="|0.6|0.8|1.2|0.9|0.6|1.1|0.7|0.6|0.8|0.4|1"/>
</p:tagLst>
</file>

<file path=ppt/tags/tag25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TIMING" val="|0.6|0.8|1.2|0.9|0.6|1.1|0.7|0.6|0.8|0.4|1"/>
</p:tagLst>
</file>

<file path=ppt/tags/tag26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69.xml><?xml version="1.0" encoding="utf-8"?>
<p:tagLst xmlns:p="http://schemas.openxmlformats.org/presentationml/2006/main">
  <p:tag name="TIMING" val="|0.6|0.8|1.2|0.9|0.6|1.1|0.7|0.6|0.8|0.4|1"/>
</p:tagLst>
</file>

<file path=ppt/tags/tag27.xml><?xml version="1.0" encoding="utf-8"?>
<p:tagLst xmlns:p="http://schemas.openxmlformats.org/presentationml/2006/main">
  <p:tag name="KSO_WM_BEAUTIFY_FLAG" val=""/>
</p:tagLst>
</file>

<file path=ppt/tags/tag27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71.xml><?xml version="1.0" encoding="utf-8"?>
<p:tagLst xmlns:p="http://schemas.openxmlformats.org/presentationml/2006/main">
  <p:tag name="KSO_WM_UNIT_TABLE_BEAUTIFY" val="smartTable{a8b21506-2bba-49b1-9e39-8012d08ce0ce}"/>
  <p:tag name="TABLE_ENDDRAG_ORIGIN_RECT" val="349*152"/>
  <p:tag name="TABLE_ENDDRAG_RECT" val="-429*162*349*152"/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TIMING" val="|0.6|0.8|1.2|0.9|0.6|1.1|0.7|0.6|0.8|0.4|1"/>
</p:tagLst>
</file>

<file path=ppt/tags/tag28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85.xml><?xml version="1.0" encoding="utf-8"?>
<p:tagLst xmlns:p="http://schemas.openxmlformats.org/presentationml/2006/main">
  <p:tag name="TIMING" val="|0.6|0.8|1.2|0.9|0.6|1.1|0.7|0.6|0.8|0.4|1"/>
</p:tagLst>
</file>

<file path=ppt/tags/tag28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87.xml><?xml version="1.0" encoding="utf-8"?>
<p:tagLst xmlns:p="http://schemas.openxmlformats.org/presentationml/2006/main">
  <p:tag name="TIMING" val="|0.6|0.8|1.2|0.9|0.6|1.1|0.7|0.6|0.8|0.4|1"/>
</p:tagLst>
</file>

<file path=ppt/tags/tag28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89.xml><?xml version="1.0" encoding="utf-8"?>
<p:tagLst xmlns:p="http://schemas.openxmlformats.org/presentationml/2006/main">
  <p:tag name="KSO_WM_UNIT_TABLE_BEAUTIFY" val="smartTable{a8b21506-2bba-49b1-9e39-8012d08ce0ce}"/>
  <p:tag name="TABLE_ENDDRAG_ORIGIN_RECT" val="393*203"/>
  <p:tag name="TABLE_ENDDRAG_RECT" val="269*229*393*203"/>
</p:tagLst>
</file>

<file path=ppt/tags/tag29.xml><?xml version="1.0" encoding="utf-8"?>
<p:tagLst xmlns:p="http://schemas.openxmlformats.org/presentationml/2006/main">
  <p:tag name="KSO_WM_BEAUTIFY_FLAG" val="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TIMING" val="|0.6|0.8|1.2|0.9|0.6|1.1|0.7|0.6|0.8|0.4|1"/>
</p:tagLst>
</file>

<file path=ppt/tags/tag29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298.xml><?xml version="1.0" encoding="utf-8"?>
<p:tagLst xmlns:p="http://schemas.openxmlformats.org/presentationml/2006/main">
  <p:tag name="KSO_WM_UNIT_TABLE_BEAUTIFY" val="smartTable{a8b21506-2bba-49b1-9e39-8012d08ce0ce}"/>
  <p:tag name="TABLE_ENDDRAG_ORIGIN_RECT" val="393*203"/>
  <p:tag name="TABLE_ENDDRAG_RECT" val="269*229*393*203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TIMING" val="|0.6|0.8|1.2|0.9|0.6|1.1|0.7|0.6|0.8|0.4|1"/>
</p:tagLst>
</file>

<file path=ppt/tags/tag30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07.xml><?xml version="1.0" encoding="utf-8"?>
<p:tagLst xmlns:p="http://schemas.openxmlformats.org/presentationml/2006/main">
  <p:tag name="TIMING" val="|0.6|0.8|1.2|0.9|0.6|1.1|0.7|0.6|0.8|0.4|1"/>
</p:tagLst>
</file>

<file path=ppt/tags/tag30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TIMING" val="|0.6|0.8|1.2|0.9|0.6|1.1|0.7|0.6|0.8|0.4|1"/>
</p:tagLst>
</file>

<file path=ppt/tags/tag31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2.xml><?xml version="1.0" encoding="utf-8"?>
<p:tagLst xmlns:p="http://schemas.openxmlformats.org/presentationml/2006/main">
  <p:tag name="KSO_WM_BEAUTIFY_FLAG" val="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UNIT_TABLE_BEAUTIFY" val="smartTable{a8b21506-2bba-49b1-9e39-8012d08ce0ce}"/>
  <p:tag name="TABLE_ENDDRAG_ORIGIN_RECT" val="349*152"/>
  <p:tag name="TABLE_ENDDRAG_RECT" val="-429*162*349*152"/>
  <p:tag name="KSO_WM_BEAUTIFY_FLAG" val=""/>
</p:tagLst>
</file>

<file path=ppt/tags/tag329.xml><?xml version="1.0" encoding="utf-8"?>
<p:tagLst xmlns:p="http://schemas.openxmlformats.org/presentationml/2006/main">
  <p:tag name="TIMING" val="|0.6|0.8|1.2|0.9|0.6|1.1|0.7|0.6|0.8|0.4|1"/>
</p:tagLst>
</file>

<file path=ppt/tags/tag33.xml><?xml version="1.0" encoding="utf-8"?>
<p:tagLst xmlns:p="http://schemas.openxmlformats.org/presentationml/2006/main">
  <p:tag name="KSO_WM_BEAUTIFY_FLAG" val=""/>
</p:tagLst>
</file>

<file path=ppt/tags/tag33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31.xml><?xml version="1.0" encoding="utf-8"?>
<p:tagLst xmlns:p="http://schemas.openxmlformats.org/presentationml/2006/main">
  <p:tag name="TIMING" val="|0.6|0.8|1.2|0.9|0.6|1.1|0.7|0.6|0.8|0.4|1"/>
</p:tagLst>
</file>

<file path=ppt/tags/tag33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33.xml><?xml version="1.0" encoding="utf-8"?>
<p:tagLst xmlns:p="http://schemas.openxmlformats.org/presentationml/2006/main">
  <p:tag name="TIMING" val="|0.6|0.8|1.2|0.9|0.6|1.1|0.7|0.6|0.8|0.4|1"/>
</p:tagLst>
</file>

<file path=ppt/tags/tag33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TIMING" val="|0.6|0.8|1.2|0.9|0.6|1.1|0.7|0.6|0.8|0.4|1"/>
</p:tagLst>
</file>

<file path=ppt/tags/tag33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38.xml><?xml version="1.0" encoding="utf-8"?>
<p:tagLst xmlns:p="http://schemas.openxmlformats.org/presentationml/2006/main">
  <p:tag name="TIMING" val="|0.6|0.8|1.2|0.9|0.6|1.1|0.7|0.6|0.8|0.4|1"/>
</p:tagLst>
</file>

<file path=ppt/tags/tag33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34.xml><?xml version="1.0" encoding="utf-8"?>
<p:tagLst xmlns:p="http://schemas.openxmlformats.org/presentationml/2006/main">
  <p:tag name="KSO_WM_BEAUTIFY_FLAG" val="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80.xml><?xml version="1.0" encoding="utf-8"?>
<p:tagLst xmlns:p="http://schemas.openxmlformats.org/presentationml/2006/main">
  <p:tag name="TIMING" val="|0.6|0.8|1.2|0.9|0.6|1.1|0.7|0.6|0.8|0.4|1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TIMING" val="|0.6|0.8|1.2|0.9|0.6|1.1|0.7|0.6|0.8|0.4|1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TIMING" val="|0.6|0.8|1.2|0.9|0.6|1.1|0.7|0.6|0.8|0.4|1"/>
</p:tagLst>
</file>

<file path=ppt/tags/tag4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10.xml><?xml version="1.0" encoding="utf-8"?>
<p:tagLst xmlns:p="http://schemas.openxmlformats.org/presentationml/2006/main">
  <p:tag name="TIMING" val="|0.6|0.8|1.2|0.9|0.6|1.1|0.7|0.6|0.8|0.4|1"/>
</p:tagLst>
</file>

<file path=ppt/tags/tag41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TIMING" val="|0.6|0.8|1.2|0.9|0.6|1.1|0.7|0.6|0.8|0.4|1"/>
</p:tagLst>
</file>

<file path=ppt/tags/tag42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40.xml><?xml version="1.0" encoding="utf-8"?>
<p:tagLst xmlns:p="http://schemas.openxmlformats.org/presentationml/2006/main">
  <p:tag name="TIMING" val="|0.6|0.8|1.2|0.9|0.6|1.1|0.7|0.6|0.8|0.4|1"/>
</p:tagLst>
</file>

<file path=ppt/tags/tag44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TIMING" val="|0.6|0.8|1.2|0.9|0.6|1.1|0.7|0.6|0.8|0.4|1"/>
</p:tagLst>
</file>

<file path=ppt/tags/tag45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70.xml><?xml version="1.0" encoding="utf-8"?>
<p:tagLst xmlns:p="http://schemas.openxmlformats.org/presentationml/2006/main">
  <p:tag name="TIMING" val="|0.6|0.8|1.2|0.9|0.6|1.1|0.7|0.6|0.8|0.4|1"/>
</p:tagLst>
</file>

<file path=ppt/tags/tag47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0.xml><?xml version="1.0" encoding="utf-8"?>
<p:tagLst xmlns:p="http://schemas.openxmlformats.org/presentationml/2006/main">
  <p:tag name="KSO_WM_BEAUTIFY_FLAG" val="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TIMING" val="|0.6|0.8|1.2|0.9|0.6|1.1|0.7|0.6|0.8|0.4|1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TIMING" val="|0.6|0.8|1.2|0.9|0.6|1.1|0.7|0.6|0.8|0.4|1"/>
</p:tagLst>
</file>

<file path=ppt/tags/tag51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13.xml><?xml version="1.0" encoding="utf-8"?>
<p:tagLst xmlns:p="http://schemas.openxmlformats.org/presentationml/2006/main">
  <p:tag name="TIMING" val="|0.6|0.8|1.2|0.9|0.6|1.1|0.7|0.6|0.8|0.4|1"/>
</p:tagLst>
</file>

<file path=ppt/tags/tag51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TIMING" val="|0.6|0.8|1.2|0.9|0.6|1.1|0.7|0.6|0.8|0.4|1"/>
</p:tagLst>
</file>

<file path=ppt/tags/tag52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29.xml><?xml version="1.0" encoding="utf-8"?>
<p:tagLst xmlns:p="http://schemas.openxmlformats.org/presentationml/2006/main">
  <p:tag name="TIMING" val="|0.6|0.8|1.2|0.9|0.6|1.1|0.7|0.6|0.8|0.4|1"/>
</p:tagLst>
</file>

<file path=ppt/tags/tag53.xml><?xml version="1.0" encoding="utf-8"?>
<p:tagLst xmlns:p="http://schemas.openxmlformats.org/presentationml/2006/main">
  <p:tag name="KSO_WM_BEAUTIFY_FLAG" val=""/>
</p:tagLst>
</file>

<file path=ppt/tags/tag53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31.xml><?xml version="1.0" encoding="utf-8"?>
<p:tagLst xmlns:p="http://schemas.openxmlformats.org/presentationml/2006/main">
  <p:tag name="TIMING" val="|0.6|0.8|1.2|0.9|0.6|1.1|0.7|0.6|0.8|0.4|1"/>
</p:tagLst>
</file>

<file path=ppt/tags/tag53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TIMING" val="|0.6|0.8|1.2|0.9|0.6|1.1|0.7|0.6|0.8|0.4|1"/>
</p:tagLst>
</file>

<file path=ppt/tags/tag53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39.xml><?xml version="1.0" encoding="utf-8"?>
<p:tagLst xmlns:p="http://schemas.openxmlformats.org/presentationml/2006/main">
  <p:tag name="TIMING" val="|0.6|0.8|1.2|0.9|0.6|1.1|0.7|0.6|0.8|0.4|1"/>
</p:tagLst>
</file>

<file path=ppt/tags/tag54.xml><?xml version="1.0" encoding="utf-8"?>
<p:tagLst xmlns:p="http://schemas.openxmlformats.org/presentationml/2006/main">
  <p:tag name="TIMING" val="|0.6|0.8|1.2|0.9|0.6|1.1|0.7|0.6|0.8|0.4|1"/>
</p:tagLst>
</file>

<file path=ppt/tags/tag54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41.xml><?xml version="1.0" encoding="utf-8"?>
<p:tagLst xmlns:p="http://schemas.openxmlformats.org/presentationml/2006/main">
  <p:tag name="TIMING" val="|0.6|0.8|1.2|0.9|0.6|1.1|0.7|0.6|0.8|0.4|1"/>
</p:tagLst>
</file>

<file path=ppt/tags/tag54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TIMING" val="|0.6|0.8|1.2|0.9|0.6|1.1|0.7|0.6|0.8|0.4|1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5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TIMING" val="|0.6|0.8|1.2|0.9|0.6|1.1|0.7|0.6|0.8|0.4|1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TIMING" val="|0.6|0.8|1.2|0.9|0.6|1.1|0.7|0.6|0.8|0.4|1"/>
</p:tagLst>
</file>

<file path=ppt/tags/tag57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TIMING" val="|0.6|0.8|1.2|0.9|0.6|1.1|0.7|0.6|0.8|0.4|1"/>
</p:tagLst>
</file>

<file path=ppt/tags/tag58.xml><?xml version="1.0" encoding="utf-8"?>
<p:tagLst xmlns:p="http://schemas.openxmlformats.org/presentationml/2006/main">
  <p:tag name="TIMING" val="|0.6|0.8|1.2|0.9|0.6|1.1|0.7|0.6|0.8|0.4|1"/>
</p:tagLst>
</file>

<file path=ppt/tags/tag58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TIMING" val="|0.6|0.8|1.2|0.9|0.6|1.1|0.7|0.6|0.8|0.4|1"/>
</p:tagLst>
</file>

<file path=ppt/tags/tag60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07.xml><?xml version="1.0" encoding="utf-8"?>
<p:tagLst xmlns:p="http://schemas.openxmlformats.org/presentationml/2006/main">
  <p:tag name="TIMING" val="|0.6|0.8|1.2|0.9|0.6|1.1|0.7|0.6|0.8|0.4|1"/>
</p:tagLst>
</file>

<file path=ppt/tags/tag60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10.xml><?xml version="1.0" encoding="utf-8"?>
<p:tagLst xmlns:p="http://schemas.openxmlformats.org/presentationml/2006/main">
  <p:tag name="TIMING" val="|0.6|0.8|1.2|0.9|0.6|1.1|0.7|0.6|0.8|0.4|1"/>
</p:tagLst>
</file>

<file path=ppt/tags/tag61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12.xml><?xml version="1.0" encoding="utf-8"?>
<p:tagLst xmlns:p="http://schemas.openxmlformats.org/presentationml/2006/main">
  <p:tag name="TIMING" val="|0.6|0.8|1.2|0.9|0.6|1.1|0.7|0.6|0.8|0.4|1"/>
</p:tagLst>
</file>

<file path=ppt/tags/tag61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14.xml><?xml version="1.0" encoding="utf-8"?>
<p:tagLst xmlns:p="http://schemas.openxmlformats.org/presentationml/2006/main">
  <p:tag name="TIMING" val="|0.6|0.8|1.2|0.9|0.6|1.1|0.7|0.6|0.8|0.4|1"/>
</p:tagLst>
</file>

<file path=ppt/tags/tag61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TIMING" val="|0.6|0.8|1.2|0.9|0.6|1.1|0.7|0.6|0.8|0.4|1"/>
</p:tagLst>
</file>

<file path=ppt/tags/tag62.xml><?xml version="1.0" encoding="utf-8"?>
<p:tagLst xmlns:p="http://schemas.openxmlformats.org/presentationml/2006/main">
  <p:tag name="KSO_WM_BEAUTIFY_FLAG" val=""/>
</p:tagLst>
</file>

<file path=ppt/tags/tag62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21.xml><?xml version="1.0" encoding="utf-8"?>
<p:tagLst xmlns:p="http://schemas.openxmlformats.org/presentationml/2006/main">
  <p:tag name="TIMING" val="|0.6|0.8|1.2|0.9|0.6|1.1|0.7|0.6|0.8|0.4|1"/>
</p:tagLst>
</file>

<file path=ppt/tags/tag62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23.xml><?xml version="1.0" encoding="utf-8"?>
<p:tagLst xmlns:p="http://schemas.openxmlformats.org/presentationml/2006/main">
  <p:tag name="TIMING" val="|0.6|0.8|1.2|0.9|0.6|1.1|0.7|0.6|0.8|0.4|1"/>
</p:tagLst>
</file>

<file path=ppt/tags/tag62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25.xml><?xml version="1.0" encoding="utf-8"?>
<p:tagLst xmlns:p="http://schemas.openxmlformats.org/presentationml/2006/main">
  <p:tag name="TIMING" val="|0.6|0.8|1.2|0.9|0.6|1.1|0.7|0.6|0.8|0.4|1"/>
</p:tagLst>
</file>

<file path=ppt/tags/tag62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27.xml><?xml version="1.0" encoding="utf-8"?>
<p:tagLst xmlns:p="http://schemas.openxmlformats.org/presentationml/2006/main">
  <p:tag name="TIMING" val="|0.6|0.8|1.2|0.9|0.6|1.1|0.7|0.6|0.8|0.4|1"/>
</p:tagLst>
</file>

<file path=ppt/tags/tag62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29.xml><?xml version="1.0" encoding="utf-8"?>
<p:tagLst xmlns:p="http://schemas.openxmlformats.org/presentationml/2006/main">
  <p:tag name="TIMING" val="|0.6|0.8|1.2|0.9|0.6|1.1|0.7|0.6|0.8|0.4|1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TIMING" val="|0.6|0.8|1.2|0.9|0.6|1.1|0.7|0.6|0.8|0.4|1"/>
</p:tagLst>
</file>

<file path=ppt/tags/tag68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TABLE_BEAUTIFY" val="smartTable{0d5ecfe4-3400-4740-87cf-b4af81cb0847}"/>
  <p:tag name="TABLE_ENDDRAG_ORIGIN_RECT" val="730*459"/>
  <p:tag name="TABLE_ENDDRAG_RECT" val="26*62*730*459"/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TIMING" val="|0.6|0.8|1.2|0.9|0.6|1.1|0.7|0.6|0.8|0.4|1"/>
</p:tagLst>
</file>

<file path=ppt/tags/tag73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KSO_WM_BEAUTIFY_FLAG" val=""/>
</p:tagLst>
</file>

<file path=ppt/tags/tag775.xml><?xml version="1.0" encoding="utf-8"?>
<p:tagLst xmlns:p="http://schemas.openxmlformats.org/presentationml/2006/main">
  <p:tag name="KSO_WM_BEAUTIFY_FLAG" val=""/>
</p:tagLst>
</file>

<file path=ppt/tags/tag776.xml><?xml version="1.0" encoding="utf-8"?>
<p:tagLst xmlns:p="http://schemas.openxmlformats.org/presentationml/2006/main">
  <p:tag name="KSO_WM_BEAUTIFY_FLAG" val=""/>
</p:tagLst>
</file>

<file path=ppt/tags/tag777.xml><?xml version="1.0" encoding="utf-8"?>
<p:tagLst xmlns:p="http://schemas.openxmlformats.org/presentationml/2006/main">
  <p:tag name="KSO_WM_BEAUTIFY_FLAG" val="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KSO_WM_BEAUTIFY_FLAG" val=""/>
</p:tagLst>
</file>

<file path=ppt/tags/tag782.xml><?xml version="1.0" encoding="utf-8"?>
<p:tagLst xmlns:p="http://schemas.openxmlformats.org/presentationml/2006/main">
  <p:tag name="KSO_WM_BEAUTIFY_FLAG" val="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TIMING" val="|0.6|0.8|1.2|0.9|0.6|1.1|0.7|0.6|0.8|0.4|1"/>
</p:tagLst>
</file>

<file path=ppt/tags/tag78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TIMING" val="|0.6|0.8|1.2|0.9|0.6|1.1|0.7|0.6|0.8|0.4|1"/>
</p:tagLst>
</file>

<file path=ppt/tags/tag80.xml><?xml version="1.0" encoding="utf-8"?>
<p:tagLst xmlns:p="http://schemas.openxmlformats.org/presentationml/2006/main">
  <p:tag name="KSO_WM_BEAUTIFY_FLAG" val="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KSO_WM_BEAUTIFY_FLAG" val=""/>
</p:tagLst>
</file>

<file path=ppt/tags/tag808.xml><?xml version="1.0" encoding="utf-8"?>
<p:tagLst xmlns:p="http://schemas.openxmlformats.org/presentationml/2006/main">
  <p:tag name="KSO_WM_BEAUTIFY_FLAG" val="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10.xml><?xml version="1.0" encoding="utf-8"?>
<p:tagLst xmlns:p="http://schemas.openxmlformats.org/presentationml/2006/main">
  <p:tag name="KSO_WM_BEAUTIFY_FLAG" val=""/>
</p:tagLst>
</file>

<file path=ppt/tags/tag811.xml><?xml version="1.0" encoding="utf-8"?>
<p:tagLst xmlns:p="http://schemas.openxmlformats.org/presentationml/2006/main">
  <p:tag name="KSO_WM_BEAUTIFY_FLAG" val=""/>
</p:tagLst>
</file>

<file path=ppt/tags/tag812.xml><?xml version="1.0" encoding="utf-8"?>
<p:tagLst xmlns:p="http://schemas.openxmlformats.org/presentationml/2006/main">
  <p:tag name="KSO_WM_BEAUTIFY_FLAG" val=""/>
</p:tagLst>
</file>

<file path=ppt/tags/tag813.xml><?xml version="1.0" encoding="utf-8"?>
<p:tagLst xmlns:p="http://schemas.openxmlformats.org/presentationml/2006/main">
  <p:tag name="KSO_WM_BEAUTIFY_FLAG" val=""/>
</p:tagLst>
</file>

<file path=ppt/tags/tag814.xml><?xml version="1.0" encoding="utf-8"?>
<p:tagLst xmlns:p="http://schemas.openxmlformats.org/presentationml/2006/main">
  <p:tag name="KSO_WM_BEAUTIFY_FLAG" val=""/>
</p:tagLst>
</file>

<file path=ppt/tags/tag815.xml><?xml version="1.0" encoding="utf-8"?>
<p:tagLst xmlns:p="http://schemas.openxmlformats.org/presentationml/2006/main">
  <p:tag name="KSO_WM_BEAUTIFY_FLAG" val=""/>
</p:tagLst>
</file>

<file path=ppt/tags/tag816.xml><?xml version="1.0" encoding="utf-8"?>
<p:tagLst xmlns:p="http://schemas.openxmlformats.org/presentationml/2006/main">
  <p:tag name="KSO_WM_BEAUTIFY_FLAG" val=""/>
</p:tagLst>
</file>

<file path=ppt/tags/tag817.xml><?xml version="1.0" encoding="utf-8"?>
<p:tagLst xmlns:p="http://schemas.openxmlformats.org/presentationml/2006/main">
  <p:tag name="KSO_WM_BEAUTIFY_FLAG" val=""/>
</p:tagLst>
</file>

<file path=ppt/tags/tag818.xml><?xml version="1.0" encoding="utf-8"?>
<p:tagLst xmlns:p="http://schemas.openxmlformats.org/presentationml/2006/main">
  <p:tag name="TIMING" val="|0.6|0.8|1.2|0.9|0.6|1.1|0.7|0.6|0.8|0.4|1"/>
</p:tagLst>
</file>

<file path=ppt/tags/tag81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2.xml><?xml version="1.0" encoding="utf-8"?>
<p:tagLst xmlns:p="http://schemas.openxmlformats.org/presentationml/2006/main">
  <p:tag name="TIMING" val="|0.6|0.8|1.2|0.9|0.6|1.1|0.7|0.6|0.8|0.4|1"/>
</p:tagLst>
</file>

<file path=ppt/tags/tag820.xml><?xml version="1.0" encoding="utf-8"?>
<p:tagLst xmlns:p="http://schemas.openxmlformats.org/presentationml/2006/main">
  <p:tag name="KSO_WM_BEAUTIFY_FLAG" val=""/>
</p:tagLst>
</file>

<file path=ppt/tags/tag821.xml><?xml version="1.0" encoding="utf-8"?>
<p:tagLst xmlns:p="http://schemas.openxmlformats.org/presentationml/2006/main">
  <p:tag name="KSO_WM_BEAUTIFY_FLAG" val=""/>
</p:tagLst>
</file>

<file path=ppt/tags/tag822.xml><?xml version="1.0" encoding="utf-8"?>
<p:tagLst xmlns:p="http://schemas.openxmlformats.org/presentationml/2006/main">
  <p:tag name="KSO_WM_BEAUTIFY_FLAG" val=""/>
</p:tagLst>
</file>

<file path=ppt/tags/tag823.xml><?xml version="1.0" encoding="utf-8"?>
<p:tagLst xmlns:p="http://schemas.openxmlformats.org/presentationml/2006/main">
  <p:tag name="KSO_WM_BEAUTIFY_FLAG" val=""/>
</p:tagLst>
</file>

<file path=ppt/tags/tag824.xml><?xml version="1.0" encoding="utf-8"?>
<p:tagLst xmlns:p="http://schemas.openxmlformats.org/presentationml/2006/main">
  <p:tag name="KSO_WM_BEAUTIFY_FLAG" val=""/>
</p:tagLst>
</file>

<file path=ppt/tags/tag825.xml><?xml version="1.0" encoding="utf-8"?>
<p:tagLst xmlns:p="http://schemas.openxmlformats.org/presentationml/2006/main">
  <p:tag name="KSO_WM_BEAUTIFY_FLAG" val=""/>
</p:tagLst>
</file>

<file path=ppt/tags/tag826.xml><?xml version="1.0" encoding="utf-8"?>
<p:tagLst xmlns:p="http://schemas.openxmlformats.org/presentationml/2006/main">
  <p:tag name="KSO_WM_BEAUTIFY_FLAG" val=""/>
</p:tagLst>
</file>

<file path=ppt/tags/tag827.xml><?xml version="1.0" encoding="utf-8"?>
<p:tagLst xmlns:p="http://schemas.openxmlformats.org/presentationml/2006/main">
  <p:tag name="KSO_WM_BEAUTIFY_FLAG" val=""/>
</p:tagLst>
</file>

<file path=ppt/tags/tag828.xml><?xml version="1.0" encoding="utf-8"?>
<p:tagLst xmlns:p="http://schemas.openxmlformats.org/presentationml/2006/main">
  <p:tag name="KSO_WM_BEAUTIFY_FLAG" val=""/>
</p:tagLst>
</file>

<file path=ppt/tags/tag829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30.xml><?xml version="1.0" encoding="utf-8"?>
<p:tagLst xmlns:p="http://schemas.openxmlformats.org/presentationml/2006/main">
  <p:tag name="KSO_WM_BEAUTIFY_FLAG" val=""/>
</p:tagLst>
</file>

<file path=ppt/tags/tag831.xml><?xml version="1.0" encoding="utf-8"?>
<p:tagLst xmlns:p="http://schemas.openxmlformats.org/presentationml/2006/main">
  <p:tag name="KSO_WM_BEAUTIFY_FLAG" val=""/>
</p:tagLst>
</file>

<file path=ppt/tags/tag832.xml><?xml version="1.0" encoding="utf-8"?>
<p:tagLst xmlns:p="http://schemas.openxmlformats.org/presentationml/2006/main">
  <p:tag name="KSO_WM_BEAUTIFY_FLAG" val=""/>
</p:tagLst>
</file>

<file path=ppt/tags/tag833.xml><?xml version="1.0" encoding="utf-8"?>
<p:tagLst xmlns:p="http://schemas.openxmlformats.org/presentationml/2006/main">
  <p:tag name="KSO_WM_BEAUTIFY_FLAG" val=""/>
</p:tagLst>
</file>

<file path=ppt/tags/tag834.xml><?xml version="1.0" encoding="utf-8"?>
<p:tagLst xmlns:p="http://schemas.openxmlformats.org/presentationml/2006/main">
  <p:tag name="KSO_WM_BEAUTIFY_FLAG" val=""/>
</p:tagLst>
</file>

<file path=ppt/tags/tag835.xml><?xml version="1.0" encoding="utf-8"?>
<p:tagLst xmlns:p="http://schemas.openxmlformats.org/presentationml/2006/main">
  <p:tag name="KSO_WM_BEAUTIFY_FLAG" val=""/>
</p:tagLst>
</file>

<file path=ppt/tags/tag836.xml><?xml version="1.0" encoding="utf-8"?>
<p:tagLst xmlns:p="http://schemas.openxmlformats.org/presentationml/2006/main">
  <p:tag name="KSO_WM_BEAUTIFY_FLAG" val=""/>
</p:tagLst>
</file>

<file path=ppt/tags/tag837.xml><?xml version="1.0" encoding="utf-8"?>
<p:tagLst xmlns:p="http://schemas.openxmlformats.org/presentationml/2006/main">
  <p:tag name="KSO_WM_BEAUTIFY_FLAG" val=""/>
</p:tagLst>
</file>

<file path=ppt/tags/tag838.xml><?xml version="1.0" encoding="utf-8"?>
<p:tagLst xmlns:p="http://schemas.openxmlformats.org/presentationml/2006/main">
  <p:tag name="KSO_WM_BEAUTIFY_FLAG" val=""/>
</p:tagLst>
</file>

<file path=ppt/tags/tag839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TIMING" val="|0.6|0.8|1.2|0.9|0.6|1.1|0.7|0.6|0.8|0.4|1"/>
</p:tagLst>
</file>

<file path=ppt/tags/tag840.xml><?xml version="1.0" encoding="utf-8"?>
<p:tagLst xmlns:p="http://schemas.openxmlformats.org/presentationml/2006/main">
  <p:tag name="KSO_WM_BEAUTIFY_FLAG" val=""/>
</p:tagLst>
</file>

<file path=ppt/tags/tag841.xml><?xml version="1.0" encoding="utf-8"?>
<p:tagLst xmlns:p="http://schemas.openxmlformats.org/presentationml/2006/main">
  <p:tag name="KSO_WM_BEAUTIFY_FLAG" val=""/>
</p:tagLst>
</file>

<file path=ppt/tags/tag842.xml><?xml version="1.0" encoding="utf-8"?>
<p:tagLst xmlns:p="http://schemas.openxmlformats.org/presentationml/2006/main">
  <p:tag name="KSO_WM_BEAUTIFY_FLAG" val=""/>
</p:tagLst>
</file>

<file path=ppt/tags/tag843.xml><?xml version="1.0" encoding="utf-8"?>
<p:tagLst xmlns:p="http://schemas.openxmlformats.org/presentationml/2006/main">
  <p:tag name="KSO_WM_BEAUTIFY_FLAG" val=""/>
</p:tagLst>
</file>

<file path=ppt/tags/tag844.xml><?xml version="1.0" encoding="utf-8"?>
<p:tagLst xmlns:p="http://schemas.openxmlformats.org/presentationml/2006/main">
  <p:tag name="KSO_WM_BEAUTIFY_FLAG" val=""/>
</p:tagLst>
</file>

<file path=ppt/tags/tag845.xml><?xml version="1.0" encoding="utf-8"?>
<p:tagLst xmlns:p="http://schemas.openxmlformats.org/presentationml/2006/main">
  <p:tag name="KSO_WM_BEAUTIFY_FLAG" val=""/>
</p:tagLst>
</file>

<file path=ppt/tags/tag846.xml><?xml version="1.0" encoding="utf-8"?>
<p:tagLst xmlns:p="http://schemas.openxmlformats.org/presentationml/2006/main">
  <p:tag name="KSO_WM_BEAUTIFY_FLAG" val=""/>
</p:tagLst>
</file>

<file path=ppt/tags/tag847.xml><?xml version="1.0" encoding="utf-8"?>
<p:tagLst xmlns:p="http://schemas.openxmlformats.org/presentationml/2006/main">
  <p:tag name="KSO_WM_BEAUTIFY_FLAG" val=""/>
</p:tagLst>
</file>

<file path=ppt/tags/tag848.xml><?xml version="1.0" encoding="utf-8"?>
<p:tagLst xmlns:p="http://schemas.openxmlformats.org/presentationml/2006/main">
  <p:tag name="KSO_WM_BEAUTIFY_FLAG" val=""/>
</p:tagLst>
</file>

<file path=ppt/tags/tag849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50.xml><?xml version="1.0" encoding="utf-8"?>
<p:tagLst xmlns:p="http://schemas.openxmlformats.org/presentationml/2006/main">
  <p:tag name="KSO_WM_BEAUTIFY_FLAG" val=""/>
</p:tagLst>
</file>

<file path=ppt/tags/tag851.xml><?xml version="1.0" encoding="utf-8"?>
<p:tagLst xmlns:p="http://schemas.openxmlformats.org/presentationml/2006/main">
  <p:tag name="KSO_WM_BEAUTIFY_FLAG" val=""/>
</p:tagLst>
</file>

<file path=ppt/tags/tag852.xml><?xml version="1.0" encoding="utf-8"?>
<p:tagLst xmlns:p="http://schemas.openxmlformats.org/presentationml/2006/main">
  <p:tag name="KSO_WM_BEAUTIFY_FLAG" val=""/>
</p:tagLst>
</file>

<file path=ppt/tags/tag853.xml><?xml version="1.0" encoding="utf-8"?>
<p:tagLst xmlns:p="http://schemas.openxmlformats.org/presentationml/2006/main">
  <p:tag name="KSO_WM_BEAUTIFY_FLAG" val=""/>
</p:tagLst>
</file>

<file path=ppt/tags/tag854.xml><?xml version="1.0" encoding="utf-8"?>
<p:tagLst xmlns:p="http://schemas.openxmlformats.org/presentationml/2006/main">
  <p:tag name="KSO_WM_BEAUTIFY_FLAG" val=""/>
</p:tagLst>
</file>

<file path=ppt/tags/tag855.xml><?xml version="1.0" encoding="utf-8"?>
<p:tagLst xmlns:p="http://schemas.openxmlformats.org/presentationml/2006/main">
  <p:tag name="KSO_WM_BEAUTIFY_FLAG" val=""/>
</p:tagLst>
</file>

<file path=ppt/tags/tag856.xml><?xml version="1.0" encoding="utf-8"?>
<p:tagLst xmlns:p="http://schemas.openxmlformats.org/presentationml/2006/main">
  <p:tag name="KSO_WM_BEAUTIFY_FLAG" val=""/>
</p:tagLst>
</file>

<file path=ppt/tags/tag857.xml><?xml version="1.0" encoding="utf-8"?>
<p:tagLst xmlns:p="http://schemas.openxmlformats.org/presentationml/2006/main">
  <p:tag name="KSO_WM_BEAUTIFY_FLAG" val=""/>
</p:tagLst>
</file>

<file path=ppt/tags/tag858.xml><?xml version="1.0" encoding="utf-8"?>
<p:tagLst xmlns:p="http://schemas.openxmlformats.org/presentationml/2006/main">
  <p:tag name="KSO_WM_BEAUTIFY_FLAG" val=""/>
</p:tagLst>
</file>

<file path=ppt/tags/tag859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60.xml><?xml version="1.0" encoding="utf-8"?>
<p:tagLst xmlns:p="http://schemas.openxmlformats.org/presentationml/2006/main">
  <p:tag name="KSO_WM_BEAUTIFY_FLAG" val=""/>
</p:tagLst>
</file>

<file path=ppt/tags/tag861.xml><?xml version="1.0" encoding="utf-8"?>
<p:tagLst xmlns:p="http://schemas.openxmlformats.org/presentationml/2006/main">
  <p:tag name="KSO_WM_BEAUTIFY_FLAG" val=""/>
</p:tagLst>
</file>

<file path=ppt/tags/tag862.xml><?xml version="1.0" encoding="utf-8"?>
<p:tagLst xmlns:p="http://schemas.openxmlformats.org/presentationml/2006/main">
  <p:tag name="KSO_WM_BEAUTIFY_FLAG" val=""/>
</p:tagLst>
</file>

<file path=ppt/tags/tag863.xml><?xml version="1.0" encoding="utf-8"?>
<p:tagLst xmlns:p="http://schemas.openxmlformats.org/presentationml/2006/main">
  <p:tag name="KSO_WM_BEAUTIFY_FLAG" val=""/>
</p:tagLst>
</file>

<file path=ppt/tags/tag864.xml><?xml version="1.0" encoding="utf-8"?>
<p:tagLst xmlns:p="http://schemas.openxmlformats.org/presentationml/2006/main">
  <p:tag name="KSO_WM_BEAUTIFY_FLAG" val=""/>
</p:tagLst>
</file>

<file path=ppt/tags/tag865.xml><?xml version="1.0" encoding="utf-8"?>
<p:tagLst xmlns:p="http://schemas.openxmlformats.org/presentationml/2006/main">
  <p:tag name="KSO_WM_BEAUTIFY_FLAG" val=""/>
</p:tagLst>
</file>

<file path=ppt/tags/tag866.xml><?xml version="1.0" encoding="utf-8"?>
<p:tagLst xmlns:p="http://schemas.openxmlformats.org/presentationml/2006/main">
  <p:tag name="KSO_WM_BEAUTIFY_FLAG" val=""/>
</p:tagLst>
</file>

<file path=ppt/tags/tag867.xml><?xml version="1.0" encoding="utf-8"?>
<p:tagLst xmlns:p="http://schemas.openxmlformats.org/presentationml/2006/main">
  <p:tag name="KSO_WM_BEAUTIFY_FLAG" val=""/>
</p:tagLst>
</file>

<file path=ppt/tags/tag868.xml><?xml version="1.0" encoding="utf-8"?>
<p:tagLst xmlns:p="http://schemas.openxmlformats.org/presentationml/2006/main">
  <p:tag name="KSO_WM_BEAUTIFY_FLAG" val=""/>
</p:tagLst>
</file>

<file path=ppt/tags/tag869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70.xml><?xml version="1.0" encoding="utf-8"?>
<p:tagLst xmlns:p="http://schemas.openxmlformats.org/presentationml/2006/main">
  <p:tag name="KSO_WM_BEAUTIFY_FLAG" val=""/>
</p:tagLst>
</file>

<file path=ppt/tags/tag871.xml><?xml version="1.0" encoding="utf-8"?>
<p:tagLst xmlns:p="http://schemas.openxmlformats.org/presentationml/2006/main">
  <p:tag name="KSO_WM_BEAUTIFY_FLAG" val=""/>
</p:tagLst>
</file>

<file path=ppt/tags/tag872.xml><?xml version="1.0" encoding="utf-8"?>
<p:tagLst xmlns:p="http://schemas.openxmlformats.org/presentationml/2006/main">
  <p:tag name="KSO_WM_BEAUTIFY_FLAG" val=""/>
</p:tagLst>
</file>

<file path=ppt/tags/tag873.xml><?xml version="1.0" encoding="utf-8"?>
<p:tagLst xmlns:p="http://schemas.openxmlformats.org/presentationml/2006/main">
  <p:tag name="KSO_WM_BEAUTIFY_FLAG" val=""/>
</p:tagLst>
</file>

<file path=ppt/tags/tag874.xml><?xml version="1.0" encoding="utf-8"?>
<p:tagLst xmlns:p="http://schemas.openxmlformats.org/presentationml/2006/main">
  <p:tag name="KSO_WM_BEAUTIFY_FLAG" val=""/>
</p:tagLst>
</file>

<file path=ppt/tags/tag875.xml><?xml version="1.0" encoding="utf-8"?>
<p:tagLst xmlns:p="http://schemas.openxmlformats.org/presentationml/2006/main">
  <p:tag name="KSO_WM_BEAUTIFY_FLAG" val=""/>
</p:tagLst>
</file>

<file path=ppt/tags/tag876.xml><?xml version="1.0" encoding="utf-8"?>
<p:tagLst xmlns:p="http://schemas.openxmlformats.org/presentationml/2006/main">
  <p:tag name="KSO_WM_BEAUTIFY_FLAG" val=""/>
</p:tagLst>
</file>

<file path=ppt/tags/tag877.xml><?xml version="1.0" encoding="utf-8"?>
<p:tagLst xmlns:p="http://schemas.openxmlformats.org/presentationml/2006/main">
  <p:tag name="TIMING" val="|0.6|0.8|1.2|0.9|0.6|1.1|0.7|0.6|0.8|0.4|1"/>
</p:tagLst>
</file>

<file path=ppt/tags/tag87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879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80.xml><?xml version="1.0" encoding="utf-8"?>
<p:tagLst xmlns:p="http://schemas.openxmlformats.org/presentationml/2006/main">
  <p:tag name="KSO_WM_BEAUTIFY_FLAG" val=""/>
</p:tagLst>
</file>

<file path=ppt/tags/tag881.xml><?xml version="1.0" encoding="utf-8"?>
<p:tagLst xmlns:p="http://schemas.openxmlformats.org/presentationml/2006/main">
  <p:tag name="KSO_WM_BEAUTIFY_FLAG" val=""/>
</p:tagLst>
</file>

<file path=ppt/tags/tag882.xml><?xml version="1.0" encoding="utf-8"?>
<p:tagLst xmlns:p="http://schemas.openxmlformats.org/presentationml/2006/main">
  <p:tag name="KSO_WM_BEAUTIFY_FLAG" val=""/>
</p:tagLst>
</file>

<file path=ppt/tags/tag883.xml><?xml version="1.0" encoding="utf-8"?>
<p:tagLst xmlns:p="http://schemas.openxmlformats.org/presentationml/2006/main">
  <p:tag name="KSO_WM_BEAUTIFY_FLAG" val=""/>
</p:tagLst>
</file>

<file path=ppt/tags/tag884.xml><?xml version="1.0" encoding="utf-8"?>
<p:tagLst xmlns:p="http://schemas.openxmlformats.org/presentationml/2006/main">
  <p:tag name="KSO_WM_BEAUTIFY_FLAG" val=""/>
</p:tagLst>
</file>

<file path=ppt/tags/tag885.xml><?xml version="1.0" encoding="utf-8"?>
<p:tagLst xmlns:p="http://schemas.openxmlformats.org/presentationml/2006/main">
  <p:tag name="KSO_WM_BEAUTIFY_FLAG" val=""/>
</p:tagLst>
</file>

<file path=ppt/tags/tag886.xml><?xml version="1.0" encoding="utf-8"?>
<p:tagLst xmlns:p="http://schemas.openxmlformats.org/presentationml/2006/main">
  <p:tag name="KSO_WM_BEAUTIFY_FLAG" val=""/>
</p:tagLst>
</file>

<file path=ppt/tags/tag887.xml><?xml version="1.0" encoding="utf-8"?>
<p:tagLst xmlns:p="http://schemas.openxmlformats.org/presentationml/2006/main">
  <p:tag name="KSO_WM_BEAUTIFY_FLAG" val=""/>
</p:tagLst>
</file>

<file path=ppt/tags/tag888.xml><?xml version="1.0" encoding="utf-8"?>
<p:tagLst xmlns:p="http://schemas.openxmlformats.org/presentationml/2006/main">
  <p:tag name="KSO_WM_BEAUTIFY_FLAG" val=""/>
</p:tagLst>
</file>

<file path=ppt/tags/tag889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890.xml><?xml version="1.0" encoding="utf-8"?>
<p:tagLst xmlns:p="http://schemas.openxmlformats.org/presentationml/2006/main">
  <p:tag name="KSO_WM_BEAUTIFY_FLAG" val=""/>
</p:tagLst>
</file>

<file path=ppt/tags/tag891.xml><?xml version="1.0" encoding="utf-8"?>
<p:tagLst xmlns:p="http://schemas.openxmlformats.org/presentationml/2006/main">
  <p:tag name="KSO_WM_BEAUTIFY_FLAG" val=""/>
</p:tagLst>
</file>

<file path=ppt/tags/tag892.xml><?xml version="1.0" encoding="utf-8"?>
<p:tagLst xmlns:p="http://schemas.openxmlformats.org/presentationml/2006/main">
  <p:tag name="KSO_WM_BEAUTIFY_FLAG" val=""/>
</p:tagLst>
</file>

<file path=ppt/tags/tag893.xml><?xml version="1.0" encoding="utf-8"?>
<p:tagLst xmlns:p="http://schemas.openxmlformats.org/presentationml/2006/main">
  <p:tag name="KSO_WM_BEAUTIFY_FLAG" val=""/>
</p:tagLst>
</file>

<file path=ppt/tags/tag894.xml><?xml version="1.0" encoding="utf-8"?>
<p:tagLst xmlns:p="http://schemas.openxmlformats.org/presentationml/2006/main">
  <p:tag name="KSO_WM_BEAUTIFY_FLAG" val=""/>
</p:tagLst>
</file>

<file path=ppt/tags/tag895.xml><?xml version="1.0" encoding="utf-8"?>
<p:tagLst xmlns:p="http://schemas.openxmlformats.org/presentationml/2006/main">
  <p:tag name="KSO_WM_BEAUTIFY_FLAG" val=""/>
</p:tagLst>
</file>

<file path=ppt/tags/tag896.xml><?xml version="1.0" encoding="utf-8"?>
<p:tagLst xmlns:p="http://schemas.openxmlformats.org/presentationml/2006/main">
  <p:tag name="KSO_WM_BEAUTIFY_FLAG" val=""/>
</p:tagLst>
</file>

<file path=ppt/tags/tag897.xml><?xml version="1.0" encoding="utf-8"?>
<p:tagLst xmlns:p="http://schemas.openxmlformats.org/presentationml/2006/main">
  <p:tag name="KSO_WM_BEAUTIFY_FLAG" val=""/>
</p:tagLst>
</file>

<file path=ppt/tags/tag898.xml><?xml version="1.0" encoding="utf-8"?>
<p:tagLst xmlns:p="http://schemas.openxmlformats.org/presentationml/2006/main">
  <p:tag name="KSO_WM_BEAUTIFY_FLAG" val=""/>
</p:tagLst>
</file>

<file path=ppt/tags/tag89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.xml><?xml version="1.0" encoding="utf-8"?>
<p:tagLst xmlns:p="http://schemas.openxmlformats.org/presentationml/2006/main">
  <p:tag name="KSO_WM_BEAUTIFY_FLAG" val=""/>
</p:tagLst>
</file>

<file path=ppt/tags/tag900.xml><?xml version="1.0" encoding="utf-8"?>
<p:tagLst xmlns:p="http://schemas.openxmlformats.org/presentationml/2006/main">
  <p:tag name="KSO_WM_BEAUTIFY_FLAG" val=""/>
</p:tagLst>
</file>

<file path=ppt/tags/tag901.xml><?xml version="1.0" encoding="utf-8"?>
<p:tagLst xmlns:p="http://schemas.openxmlformats.org/presentationml/2006/main">
  <p:tag name="KSO_WM_BEAUTIFY_FLAG" val=""/>
</p:tagLst>
</file>

<file path=ppt/tags/tag902.xml><?xml version="1.0" encoding="utf-8"?>
<p:tagLst xmlns:p="http://schemas.openxmlformats.org/presentationml/2006/main">
  <p:tag name="KSO_WM_BEAUTIFY_FLAG" val=""/>
</p:tagLst>
</file>

<file path=ppt/tags/tag903.xml><?xml version="1.0" encoding="utf-8"?>
<p:tagLst xmlns:p="http://schemas.openxmlformats.org/presentationml/2006/main">
  <p:tag name="TIMING" val="|0.6|0.8|1.2|0.9|0.6|1.1|0.7|0.6|0.8|0.4|1"/>
</p:tagLst>
</file>

<file path=ppt/tags/tag90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5.xml><?xml version="1.0" encoding="utf-8"?>
<p:tagLst xmlns:p="http://schemas.openxmlformats.org/presentationml/2006/main">
  <p:tag name="TIMING" val="|0.6|0.8|1.2|0.9|0.6|1.1|0.7|0.6|0.8|0.4|1"/>
</p:tagLst>
</file>

<file path=ppt/tags/tag906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07.xml><?xml version="1.0" encoding="utf-8"?>
<p:tagLst xmlns:p="http://schemas.openxmlformats.org/presentationml/2006/main">
  <p:tag name="KSO_WM_UNIT_TABLE_BEAUTIFY" val="smartTable{a8b21506-2bba-49b1-9e39-8012d08ce0ce}"/>
  <p:tag name="TABLE_ENDDRAG_ORIGIN_RECT" val="657*236"/>
  <p:tag name="TABLE_ENDDRAG_RECT" val="56*238*657*236"/>
</p:tagLst>
</file>

<file path=ppt/tags/tag908.xml><?xml version="1.0" encoding="utf-8"?>
<p:tagLst xmlns:p="http://schemas.openxmlformats.org/presentationml/2006/main">
  <p:tag name="TIMING" val="|0.6|0.8|1.2|0.9|0.6|1.1|0.7|0.6|0.8|0.4|1"/>
</p:tagLst>
</file>

<file path=ppt/tags/tag90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.xml><?xml version="1.0" encoding="utf-8"?>
<p:tagLst xmlns:p="http://schemas.openxmlformats.org/presentationml/2006/main">
  <p:tag name="KSO_WM_BEAUTIFY_FLAG" val=""/>
</p:tagLst>
</file>

<file path=ppt/tags/tag910.xml><?xml version="1.0" encoding="utf-8"?>
<p:tagLst xmlns:p="http://schemas.openxmlformats.org/presentationml/2006/main">
  <p:tag name="TIMING" val="|0.6|0.8|1.2|0.9|0.6|1.1|0.7|0.6|0.8|0.4|1"/>
</p:tagLst>
</file>

<file path=ppt/tags/tag911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2.xml><?xml version="1.0" encoding="utf-8"?>
<p:tagLst xmlns:p="http://schemas.openxmlformats.org/presentationml/2006/main">
  <p:tag name="TIMING" val="|0.6|0.8|1.2|0.9|0.6|1.1|0.7|0.6|0.8|0.4|1"/>
</p:tagLst>
</file>

<file path=ppt/tags/tag91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14.xml><?xml version="1.0" encoding="utf-8"?>
<p:tagLst xmlns:p="http://schemas.openxmlformats.org/presentationml/2006/main">
  <p:tag name="KSO_WM_BEAUTIFY_FLAG" val=""/>
</p:tagLst>
</file>

<file path=ppt/tags/tag915.xml><?xml version="1.0" encoding="utf-8"?>
<p:tagLst xmlns:p="http://schemas.openxmlformats.org/presentationml/2006/main">
  <p:tag name="KSO_WM_BEAUTIFY_FLAG" val=""/>
</p:tagLst>
</file>

<file path=ppt/tags/tag916.xml><?xml version="1.0" encoding="utf-8"?>
<p:tagLst xmlns:p="http://schemas.openxmlformats.org/presentationml/2006/main">
  <p:tag name="KSO_WM_BEAUTIFY_FLAG" val=""/>
</p:tagLst>
</file>

<file path=ppt/tags/tag917.xml><?xml version="1.0" encoding="utf-8"?>
<p:tagLst xmlns:p="http://schemas.openxmlformats.org/presentationml/2006/main">
  <p:tag name="KSO_WM_BEAUTIFY_FLAG" val=""/>
</p:tagLst>
</file>

<file path=ppt/tags/tag918.xml><?xml version="1.0" encoding="utf-8"?>
<p:tagLst xmlns:p="http://schemas.openxmlformats.org/presentationml/2006/main">
  <p:tag name="TIMING" val="|0.6|0.8|1.2|0.9|0.6|1.1|0.7|0.6|0.8|0.4|1"/>
</p:tagLst>
</file>

<file path=ppt/tags/tag91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.xml><?xml version="1.0" encoding="utf-8"?>
<p:tagLst xmlns:p="http://schemas.openxmlformats.org/presentationml/2006/main">
  <p:tag name="KSO_WM_BEAUTIFY_FLAG" val=""/>
</p:tagLst>
</file>

<file path=ppt/tags/tag920.xml><?xml version="1.0" encoding="utf-8"?>
<p:tagLst xmlns:p="http://schemas.openxmlformats.org/presentationml/2006/main">
  <p:tag name="KSO_WM_BEAUTIFY_FLAG" val=""/>
</p:tagLst>
</file>

<file path=ppt/tags/tag921.xml><?xml version="1.0" encoding="utf-8"?>
<p:tagLst xmlns:p="http://schemas.openxmlformats.org/presentationml/2006/main">
  <p:tag name="KSO_WM_BEAUTIFY_FLAG" val=""/>
</p:tagLst>
</file>

<file path=ppt/tags/tag922.xml><?xml version="1.0" encoding="utf-8"?>
<p:tagLst xmlns:p="http://schemas.openxmlformats.org/presentationml/2006/main">
  <p:tag name="TIMING" val="|0.6|0.8|1.2|0.9|0.6|1.1|0.7|0.6|0.8|0.4|1"/>
</p:tagLst>
</file>

<file path=ppt/tags/tag92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4.xml><?xml version="1.0" encoding="utf-8"?>
<p:tagLst xmlns:p="http://schemas.openxmlformats.org/presentationml/2006/main">
  <p:tag name="KSO_WM_BEAUTIFY_FLAG" val=""/>
</p:tagLst>
</file>

<file path=ppt/tags/tag925.xml><?xml version="1.0" encoding="utf-8"?>
<p:tagLst xmlns:p="http://schemas.openxmlformats.org/presentationml/2006/main">
  <p:tag name="KSO_WM_BEAUTIFY_FLAG" val=""/>
</p:tagLst>
</file>

<file path=ppt/tags/tag926.xml><?xml version="1.0" encoding="utf-8"?>
<p:tagLst xmlns:p="http://schemas.openxmlformats.org/presentationml/2006/main">
  <p:tag name="KSO_WM_BEAUTIFY_FLAG" val=""/>
</p:tagLst>
</file>

<file path=ppt/tags/tag927.xml><?xml version="1.0" encoding="utf-8"?>
<p:tagLst xmlns:p="http://schemas.openxmlformats.org/presentationml/2006/main">
  <p:tag name="TIMING" val="|0.6|0.8|1.2|0.9|0.6|1.1|0.7|0.6|0.8|0.4|1"/>
</p:tagLst>
</file>

<file path=ppt/tags/tag928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29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30.xml><?xml version="1.0" encoding="utf-8"?>
<p:tagLst xmlns:p="http://schemas.openxmlformats.org/presentationml/2006/main">
  <p:tag name="KSO_WM_BEAUTIFY_FLAG" val=""/>
</p:tagLst>
</file>

<file path=ppt/tags/tag931.xml><?xml version="1.0" encoding="utf-8"?>
<p:tagLst xmlns:p="http://schemas.openxmlformats.org/presentationml/2006/main">
  <p:tag name="KSO_WM_BEAUTIFY_FLAG" val=""/>
</p:tagLst>
</file>

<file path=ppt/tags/tag932.xml><?xml version="1.0" encoding="utf-8"?>
<p:tagLst xmlns:p="http://schemas.openxmlformats.org/presentationml/2006/main">
  <p:tag name="TIMING" val="|0.6|0.8|1.2|0.9|0.6|1.1|0.7|0.6|0.8|0.4|1"/>
</p:tagLst>
</file>

<file path=ppt/tags/tag93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34.xml><?xml version="1.0" encoding="utf-8"?>
<p:tagLst xmlns:p="http://schemas.openxmlformats.org/presentationml/2006/main">
  <p:tag name="KSO_WM_BEAUTIFY_FLAG" val=""/>
</p:tagLst>
</file>

<file path=ppt/tags/tag935.xml><?xml version="1.0" encoding="utf-8"?>
<p:tagLst xmlns:p="http://schemas.openxmlformats.org/presentationml/2006/main">
  <p:tag name="KSO_WM_BEAUTIFY_FLAG" val=""/>
</p:tagLst>
</file>

<file path=ppt/tags/tag936.xml><?xml version="1.0" encoding="utf-8"?>
<p:tagLst xmlns:p="http://schemas.openxmlformats.org/presentationml/2006/main">
  <p:tag name="KSO_WM_BEAUTIFY_FLAG" val=""/>
</p:tagLst>
</file>

<file path=ppt/tags/tag937.xml><?xml version="1.0" encoding="utf-8"?>
<p:tagLst xmlns:p="http://schemas.openxmlformats.org/presentationml/2006/main">
  <p:tag name="KSO_WM_BEAUTIFY_FLAG" val=""/>
</p:tagLst>
</file>

<file path=ppt/tags/tag938.xml><?xml version="1.0" encoding="utf-8"?>
<p:tagLst xmlns:p="http://schemas.openxmlformats.org/presentationml/2006/main">
  <p:tag name="TIMING" val="|0.6|0.8|1.2|0.9|0.6|1.1|0.7|0.6|0.8|0.4|1"/>
</p:tagLst>
</file>

<file path=ppt/tags/tag93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4.xml><?xml version="1.0" encoding="utf-8"?>
<p:tagLst xmlns:p="http://schemas.openxmlformats.org/presentationml/2006/main">
  <p:tag name="KSO_WM_BEAUTIFY_FLAG" val=""/>
</p:tagLst>
</file>

<file path=ppt/tags/tag940.xml><?xml version="1.0" encoding="utf-8"?>
<p:tagLst xmlns:p="http://schemas.openxmlformats.org/presentationml/2006/main">
  <p:tag name="KSO_WM_BEAUTIFY_FLAG" val=""/>
</p:tagLst>
</file>

<file path=ppt/tags/tag941.xml><?xml version="1.0" encoding="utf-8"?>
<p:tagLst xmlns:p="http://schemas.openxmlformats.org/presentationml/2006/main">
  <p:tag name="KSO_WM_BEAUTIFY_FLAG" val=""/>
</p:tagLst>
</file>

<file path=ppt/tags/tag942.xml><?xml version="1.0" encoding="utf-8"?>
<p:tagLst xmlns:p="http://schemas.openxmlformats.org/presentationml/2006/main">
  <p:tag name="TIMING" val="|0.6|0.8|1.2|0.9|0.6|1.1|0.7|0.6|0.8|0.4|1"/>
</p:tagLst>
</file>

<file path=ppt/tags/tag94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44.xml><?xml version="1.0" encoding="utf-8"?>
<p:tagLst xmlns:p="http://schemas.openxmlformats.org/presentationml/2006/main">
  <p:tag name="TIMING" val="|0.6|0.8|1.2|0.9|0.6|1.1|0.7|0.6|0.8|0.4|1"/>
</p:tagLst>
</file>

<file path=ppt/tags/tag94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46.xml><?xml version="1.0" encoding="utf-8"?>
<p:tagLst xmlns:p="http://schemas.openxmlformats.org/presentationml/2006/main">
  <p:tag name="TIMING" val="|0.6|0.8|1.2|0.9|0.6|1.1|0.7|0.6|0.8|0.4|1"/>
</p:tagLst>
</file>

<file path=ppt/tags/tag947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48.xml><?xml version="1.0" encoding="utf-8"?>
<p:tagLst xmlns:p="http://schemas.openxmlformats.org/presentationml/2006/main">
  <p:tag name="TIMING" val="|0.6|0.8|1.2|0.9|0.6|1.1|0.7|0.6|0.8|0.4|1"/>
</p:tagLst>
</file>

<file path=ppt/tags/tag949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5.xml><?xml version="1.0" encoding="utf-8"?>
<p:tagLst xmlns:p="http://schemas.openxmlformats.org/presentationml/2006/main">
  <p:tag name="KSO_WM_BEAUTIFY_FLAG" val=""/>
</p:tagLst>
</file>

<file path=ppt/tags/tag950.xml><?xml version="1.0" encoding="utf-8"?>
<p:tagLst xmlns:p="http://schemas.openxmlformats.org/presentationml/2006/main">
  <p:tag name="KSO_WM_BEAUTIFY_FLAG" val=""/>
</p:tagLst>
</file>

<file path=ppt/tags/tag951.xml><?xml version="1.0" encoding="utf-8"?>
<p:tagLst xmlns:p="http://schemas.openxmlformats.org/presentationml/2006/main">
  <p:tag name="TIMING" val="|0.6|0.8|1.2|0.9|0.6|1.1|0.7|0.6|0.8|0.4|1"/>
</p:tagLst>
</file>

<file path=ppt/tags/tag952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53.xml><?xml version="1.0" encoding="utf-8"?>
<p:tagLst xmlns:p="http://schemas.openxmlformats.org/presentationml/2006/main">
  <p:tag name="TIMING" val="|0.6|0.8|1.2|0.9|0.6|1.1|0.7|0.6|0.8|0.4|1"/>
</p:tagLst>
</file>

<file path=ppt/tags/tag954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55.xml><?xml version="1.0" encoding="utf-8"?>
<p:tagLst xmlns:p="http://schemas.openxmlformats.org/presentationml/2006/main">
  <p:tag name="KSO_WM_UNIT_TABLE_BEAUTIFY" val="smartTable{e904a559-b35d-4eaf-b254-81b5881ed89d}"/>
  <p:tag name="TABLE_ENDDRAG_ORIGIN_RECT" val="729*91"/>
  <p:tag name="TABLE_ENDDRAG_RECT" val="26*178*729*91"/>
  <p:tag name="KSO_WM_BEAUTIFY_FLAG" val=""/>
</p:tagLst>
</file>

<file path=ppt/tags/tag956.xml><?xml version="1.0" encoding="utf-8"?>
<p:tagLst xmlns:p="http://schemas.openxmlformats.org/presentationml/2006/main">
  <p:tag name="KSO_WM_BEAUTIFY_FLAG" val=""/>
</p:tagLst>
</file>

<file path=ppt/tags/tag957.xml><?xml version="1.0" encoding="utf-8"?>
<p:tagLst xmlns:p="http://schemas.openxmlformats.org/presentationml/2006/main">
  <p:tag name="KSO_WM_BEAUTIFY_FLAG" val=""/>
</p:tagLst>
</file>

<file path=ppt/tags/tag958.xml><?xml version="1.0" encoding="utf-8"?>
<p:tagLst xmlns:p="http://schemas.openxmlformats.org/presentationml/2006/main">
  <p:tag name="KSO_WM_BEAUTIFY_FLAG" val=""/>
</p:tagLst>
</file>

<file path=ppt/tags/tag959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60.xml><?xml version="1.0" encoding="utf-8"?>
<p:tagLst xmlns:p="http://schemas.openxmlformats.org/presentationml/2006/main">
  <p:tag name="KSO_WM_BEAUTIFY_FLAG" val=""/>
</p:tagLst>
</file>

<file path=ppt/tags/tag961.xml><?xml version="1.0" encoding="utf-8"?>
<p:tagLst xmlns:p="http://schemas.openxmlformats.org/presentationml/2006/main">
  <p:tag name="KSO_WM_BEAUTIFY_FLAG" val=""/>
</p:tagLst>
</file>

<file path=ppt/tags/tag962.xml><?xml version="1.0" encoding="utf-8"?>
<p:tagLst xmlns:p="http://schemas.openxmlformats.org/presentationml/2006/main">
  <p:tag name="KSO_WM_BEAUTIFY_FLAG" val=""/>
</p:tagLst>
</file>

<file path=ppt/tags/tag963.xml><?xml version="1.0" encoding="utf-8"?>
<p:tagLst xmlns:p="http://schemas.openxmlformats.org/presentationml/2006/main">
  <p:tag name="KSO_WM_BEAUTIFY_FLAG" val=""/>
</p:tagLst>
</file>

<file path=ppt/tags/tag964.xml><?xml version="1.0" encoding="utf-8"?>
<p:tagLst xmlns:p="http://schemas.openxmlformats.org/presentationml/2006/main">
  <p:tag name="KSO_WM_BEAUTIFY_FLAG" val=""/>
</p:tagLst>
</file>

<file path=ppt/tags/tag965.xml><?xml version="1.0" encoding="utf-8"?>
<p:tagLst xmlns:p="http://schemas.openxmlformats.org/presentationml/2006/main">
  <p:tag name="KSO_WM_BEAUTIFY_FLAG" val=""/>
</p:tagLst>
</file>

<file path=ppt/tags/tag966.xml><?xml version="1.0" encoding="utf-8"?>
<p:tagLst xmlns:p="http://schemas.openxmlformats.org/presentationml/2006/main">
  <p:tag name="KSO_WM_BEAUTIFY_FLAG" val=""/>
</p:tagLst>
</file>

<file path=ppt/tags/tag967.xml><?xml version="1.0" encoding="utf-8"?>
<p:tagLst xmlns:p="http://schemas.openxmlformats.org/presentationml/2006/main">
  <p:tag name="KSO_WM_BEAUTIFY_FLAG" val=""/>
</p:tagLst>
</file>

<file path=ppt/tags/tag968.xml><?xml version="1.0" encoding="utf-8"?>
<p:tagLst xmlns:p="http://schemas.openxmlformats.org/presentationml/2006/main">
  <p:tag name="KSO_WM_BEAUTIFY_FLAG" val=""/>
</p:tagLst>
</file>

<file path=ppt/tags/tag969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70.xml><?xml version="1.0" encoding="utf-8"?>
<p:tagLst xmlns:p="http://schemas.openxmlformats.org/presentationml/2006/main">
  <p:tag name="KSO_WM_BEAUTIFY_FLAG" val=""/>
</p:tagLst>
</file>

<file path=ppt/tags/tag971.xml><?xml version="1.0" encoding="utf-8"?>
<p:tagLst xmlns:p="http://schemas.openxmlformats.org/presentationml/2006/main">
  <p:tag name="KSO_WM_BEAUTIFY_FLAG" val=""/>
</p:tagLst>
</file>

<file path=ppt/tags/tag972.xml><?xml version="1.0" encoding="utf-8"?>
<p:tagLst xmlns:p="http://schemas.openxmlformats.org/presentationml/2006/main">
  <p:tag name="KSO_WM_BEAUTIFY_FLAG" val=""/>
</p:tagLst>
</file>

<file path=ppt/tags/tag973.xml><?xml version="1.0" encoding="utf-8"?>
<p:tagLst xmlns:p="http://schemas.openxmlformats.org/presentationml/2006/main">
  <p:tag name="KSO_WM_BEAUTIFY_FLAG" val=""/>
</p:tagLst>
</file>

<file path=ppt/tags/tag974.xml><?xml version="1.0" encoding="utf-8"?>
<p:tagLst xmlns:p="http://schemas.openxmlformats.org/presentationml/2006/main">
  <p:tag name="KSO_WM_BEAUTIFY_FLAG" val=""/>
</p:tagLst>
</file>

<file path=ppt/tags/tag975.xml><?xml version="1.0" encoding="utf-8"?>
<p:tagLst xmlns:p="http://schemas.openxmlformats.org/presentationml/2006/main">
  <p:tag name="KSO_WM_BEAUTIFY_FLAG" val=""/>
</p:tagLst>
</file>

<file path=ppt/tags/tag976.xml><?xml version="1.0" encoding="utf-8"?>
<p:tagLst xmlns:p="http://schemas.openxmlformats.org/presentationml/2006/main">
  <p:tag name="KSO_WM_BEAUTIFY_FLAG" val=""/>
</p:tagLst>
</file>

<file path=ppt/tags/tag977.xml><?xml version="1.0" encoding="utf-8"?>
<p:tagLst xmlns:p="http://schemas.openxmlformats.org/presentationml/2006/main">
  <p:tag name="KSO_WM_BEAUTIFY_FLAG" val=""/>
</p:tagLst>
</file>

<file path=ppt/tags/tag978.xml><?xml version="1.0" encoding="utf-8"?>
<p:tagLst xmlns:p="http://schemas.openxmlformats.org/presentationml/2006/main">
  <p:tag name="KSO_WM_BEAUTIFY_FLAG" val=""/>
</p:tagLst>
</file>

<file path=ppt/tags/tag979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80.xml><?xml version="1.0" encoding="utf-8"?>
<p:tagLst xmlns:p="http://schemas.openxmlformats.org/presentationml/2006/main">
  <p:tag name="KSO_WM_BEAUTIFY_FLAG" val=""/>
</p:tagLst>
</file>

<file path=ppt/tags/tag981.xml><?xml version="1.0" encoding="utf-8"?>
<p:tagLst xmlns:p="http://schemas.openxmlformats.org/presentationml/2006/main">
  <p:tag name="KSO_WM_BEAUTIFY_FLAG" val=""/>
</p:tagLst>
</file>

<file path=ppt/tags/tag982.xml><?xml version="1.0" encoding="utf-8"?>
<p:tagLst xmlns:p="http://schemas.openxmlformats.org/presentationml/2006/main">
  <p:tag name="TIMING" val="|0.6|0.8|1.2|0.9|0.6|1.1|0.7|0.6|0.8|0.4|1"/>
</p:tagLst>
</file>

<file path=ppt/tags/tag983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84.xml><?xml version="1.0" encoding="utf-8"?>
<p:tagLst xmlns:p="http://schemas.openxmlformats.org/presentationml/2006/main">
  <p:tag name="TIMING" val="|0.6|0.8|1.2|0.9|0.6|1.1|0.7|0.6|0.8|0.4|1"/>
</p:tagLst>
</file>

<file path=ppt/tags/tag985.xml><?xml version="1.0" encoding="utf-8"?>
<p:tagLst xmlns:p="http://schemas.openxmlformats.org/presentationml/2006/main">
  <p:tag name="TABLE_ENDDRAG_ORIGIN_RECT" val="191*487"/>
  <p:tag name="TABLE_ENDDRAG_RECT" val="768*53*191*487"/>
</p:tagLst>
</file>

<file path=ppt/tags/tag986.xml><?xml version="1.0" encoding="utf-8"?>
<p:tagLst xmlns:p="http://schemas.openxmlformats.org/presentationml/2006/main">
  <p:tag name="KSO_WM_BEAUTIFY_FLAG" val=""/>
</p:tagLst>
</file>

<file path=ppt/tags/tag987.xml><?xml version="1.0" encoding="utf-8"?>
<p:tagLst xmlns:p="http://schemas.openxmlformats.org/presentationml/2006/main">
  <p:tag name="KSO_WM_BEAUTIFY_FLAG" val=""/>
</p:tagLst>
</file>

<file path=ppt/tags/tag988.xml><?xml version="1.0" encoding="utf-8"?>
<p:tagLst xmlns:p="http://schemas.openxmlformats.org/presentationml/2006/main">
  <p:tag name="KSO_WM_BEAUTIFY_FLAG" val=""/>
</p:tagLst>
</file>

<file path=ppt/tags/tag989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ags/tag990.xml><?xml version="1.0" encoding="utf-8"?>
<p:tagLst xmlns:p="http://schemas.openxmlformats.org/presentationml/2006/main">
  <p:tag name="KSO_WM_BEAUTIFY_FLAG" val=""/>
</p:tagLst>
</file>

<file path=ppt/tags/tag991.xml><?xml version="1.0" encoding="utf-8"?>
<p:tagLst xmlns:p="http://schemas.openxmlformats.org/presentationml/2006/main">
  <p:tag name="KSO_WM_BEAUTIFY_FLAG" val=""/>
</p:tagLst>
</file>

<file path=ppt/tags/tag992.xml><?xml version="1.0" encoding="utf-8"?>
<p:tagLst xmlns:p="http://schemas.openxmlformats.org/presentationml/2006/main">
  <p:tag name="KSO_WM_BEAUTIFY_FLAG" val=""/>
</p:tagLst>
</file>

<file path=ppt/tags/tag993.xml><?xml version="1.0" encoding="utf-8"?>
<p:tagLst xmlns:p="http://schemas.openxmlformats.org/presentationml/2006/main">
  <p:tag name="KSO_WM_BEAUTIFY_FLAG" val=""/>
</p:tagLst>
</file>

<file path=ppt/tags/tag994.xml><?xml version="1.0" encoding="utf-8"?>
<p:tagLst xmlns:p="http://schemas.openxmlformats.org/presentationml/2006/main">
  <p:tag name="KSO_WM_BEAUTIFY_FLAG" val=""/>
</p:tagLst>
</file>

<file path=ppt/tags/tag995.xml><?xml version="1.0" encoding="utf-8"?>
<p:tagLst xmlns:p="http://schemas.openxmlformats.org/presentationml/2006/main">
  <p:tag name="KSO_WM_BEAUTIFY_FLAG" val=""/>
</p:tagLst>
</file>

<file path=ppt/tags/tag996.xml><?xml version="1.0" encoding="utf-8"?>
<p:tagLst xmlns:p="http://schemas.openxmlformats.org/presentationml/2006/main">
  <p:tag name="KSO_WM_BEAUTIFY_FLAG" val=""/>
</p:tagLst>
</file>

<file path=ppt/tags/tag997.xml><?xml version="1.0" encoding="utf-8"?>
<p:tagLst xmlns:p="http://schemas.openxmlformats.org/presentationml/2006/main">
  <p:tag name="KSO_WM_BEAUTIFY_FLAG" val=""/>
</p:tagLst>
</file>

<file path=ppt/tags/tag998.xml><?xml version="1.0" encoding="utf-8"?>
<p:tagLst xmlns:p="http://schemas.openxmlformats.org/presentationml/2006/main">
  <p:tag name="KSO_WM_BEAUTIFY_FLAG" val=""/>
</p:tagLst>
</file>

<file path=ppt/tags/tag9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02F3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59828</Words>
  <Application>WPS 演示</Application>
  <PresentationFormat>宽屏</PresentationFormat>
  <Paragraphs>8279</Paragraphs>
  <Slides>137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137</vt:i4>
      </vt:variant>
    </vt:vector>
  </HeadingPairs>
  <TitlesOfParts>
    <vt:vector size="153" baseType="lpstr">
      <vt:lpstr>Arial</vt:lpstr>
      <vt:lpstr>宋体</vt:lpstr>
      <vt:lpstr>Wingdings</vt:lpstr>
      <vt:lpstr>Calibri</vt:lpstr>
      <vt:lpstr>等线</vt:lpstr>
      <vt:lpstr>华文楷体</vt:lpstr>
      <vt:lpstr>思源黑体 CN Regular</vt:lpstr>
      <vt:lpstr>纤黑体</vt:lpstr>
      <vt:lpstr>黑体</vt:lpstr>
      <vt:lpstr>微软雅黑</vt:lpstr>
      <vt:lpstr>Arial Unicode MS</vt:lpstr>
      <vt:lpstr>Calibri</vt:lpstr>
      <vt:lpstr>Times New Roman</vt:lpstr>
      <vt:lpstr>Cambria Math</vt:lpstr>
      <vt:lpstr>幼圆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Think</dc:creator>
  <cp:lastModifiedBy>风暴鸟</cp:lastModifiedBy>
  <cp:revision>2874</cp:revision>
  <dcterms:created xsi:type="dcterms:W3CDTF">2020-07-23T10:11:00Z</dcterms:created>
  <dcterms:modified xsi:type="dcterms:W3CDTF">2023-06-08T10:45:51Z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5A1EE12111F04212A09581045797DBEA</vt:lpwstr>
  </property>
</Properties>
</file>

<file path=docProps/thumbnail.jpeg>
</file>